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58" r:id="rId4"/>
    <p:sldId id="273" r:id="rId5"/>
    <p:sldId id="269" r:id="rId6"/>
    <p:sldId id="274" r:id="rId7"/>
    <p:sldId id="259" r:id="rId8"/>
    <p:sldId id="267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BE472-E943-F047-BE41-8D59534ABD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996CF-8DA5-714D-B5C6-6151E03C7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1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3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8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78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96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4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4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47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8BB1-0AAD-FE4B-A294-567F7E2183E5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5FB7D-C14A-A04B-89A7-0843ADA59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8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30"/>
            <a:ext cx="10484224" cy="1855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9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 smtClean="0"/>
              <a:t>Theories</a:t>
            </a:r>
            <a:r>
              <a:rPr lang="en-US" dirty="0" smtClean="0"/>
              <a:t> </a:t>
            </a:r>
            <a:r>
              <a:rPr lang="en-US" dirty="0" smtClean="0"/>
              <a:t>of Reinforcement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32847" y="2900207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Thorndike and the Law of Effect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Hull and Drive Reduction Theory 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</a:t>
            </a:r>
            <a:r>
              <a:rPr lang="en-US" sz="2800" dirty="0" err="1" smtClean="0">
                <a:effectLst/>
                <a:ea typeface="Calibri" charset="0"/>
                <a:cs typeface="Times New Roman" charset="0"/>
              </a:rPr>
              <a:t>Premack</a:t>
            </a: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 Principle 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Response-Deprivation Hypothesis 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Response Allocation and Behavioral Economics</a:t>
            </a:r>
          </a:p>
        </p:txBody>
      </p:sp>
    </p:spTree>
    <p:extLst>
      <p:ext uri="{BB962C8B-B14F-4D97-AF65-F5344CB8AC3E}">
        <p14:creationId xmlns:p14="http://schemas.microsoft.com/office/powerpoint/2010/main" val="180057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625" y="1559859"/>
            <a:ext cx="8262985" cy="302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5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343" y="1183341"/>
            <a:ext cx="7520327" cy="435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74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cs typeface="+mj-cs"/>
              </a:rPr>
              <a:t>Reinforcers</a:t>
            </a:r>
            <a:r>
              <a:rPr lang="en-US" dirty="0" smtClean="0">
                <a:cs typeface="+mj-cs"/>
              </a:rPr>
              <a:t> </a:t>
            </a:r>
            <a:r>
              <a:rPr lang="en-US" dirty="0" smtClean="0">
                <a:cs typeface="+mj-cs"/>
              </a:rPr>
              <a:t>as Stimuli</a:t>
            </a:r>
            <a:endParaRPr lang="en-US" dirty="0" smtClean="0">
              <a:cs typeface="+mj-cs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4642" y="1825625"/>
            <a:ext cx="7135906" cy="3378387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Primary </a:t>
            </a:r>
            <a:r>
              <a:rPr lang="en-US" dirty="0" err="1"/>
              <a:t>r</a:t>
            </a:r>
            <a:r>
              <a:rPr lang="en-US" dirty="0" err="1" smtClean="0">
                <a:cs typeface="+mn-cs"/>
              </a:rPr>
              <a:t>einforcers</a:t>
            </a:r>
            <a:r>
              <a:rPr lang="en-US" dirty="0" smtClean="0">
                <a:cs typeface="+mn-cs"/>
              </a:rPr>
              <a:t> and biological drives</a:t>
            </a: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Secondary </a:t>
            </a:r>
            <a:r>
              <a:rPr lang="en-US" dirty="0" err="1" smtClean="0"/>
              <a:t>reinforcers</a:t>
            </a:r>
            <a:r>
              <a:rPr lang="en-US" dirty="0" smtClean="0"/>
              <a:t> and acquired drives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Sensory </a:t>
            </a:r>
            <a:r>
              <a:rPr lang="en-US" dirty="0" err="1" smtClean="0">
                <a:cs typeface="+mn-cs"/>
              </a:rPr>
              <a:t>reinforcers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The </a:t>
            </a:r>
            <a:r>
              <a:rPr lang="en-US" dirty="0" err="1" smtClean="0"/>
              <a:t>Premack</a:t>
            </a:r>
            <a:r>
              <a:rPr lang="en-US" dirty="0" smtClean="0"/>
              <a:t> Principle</a:t>
            </a:r>
            <a:endParaRPr lang="en-US" dirty="0" smtClean="0">
              <a:cs typeface="+mj-cs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8808" y="2108012"/>
            <a:ext cx="7256929" cy="24639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err="1" smtClean="0">
                <a:cs typeface="+mn-cs"/>
              </a:rPr>
              <a:t>Reinforcers</a:t>
            </a:r>
            <a:r>
              <a:rPr lang="en-US" dirty="0" smtClean="0">
                <a:cs typeface="+mn-cs"/>
              </a:rPr>
              <a:t> as responses</a:t>
            </a: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Differential </a:t>
            </a:r>
            <a:r>
              <a:rPr lang="en-US" dirty="0" smtClean="0">
                <a:cs typeface="+mn-cs"/>
              </a:rPr>
              <a:t>Probability: A high(</a:t>
            </a:r>
            <a:r>
              <a:rPr lang="en-US" dirty="0" err="1" smtClean="0">
                <a:cs typeface="+mn-cs"/>
              </a:rPr>
              <a:t>er</a:t>
            </a:r>
            <a:r>
              <a:rPr lang="en-US" dirty="0" smtClean="0">
                <a:cs typeface="+mn-cs"/>
              </a:rPr>
              <a:t>) probability response will </a:t>
            </a:r>
            <a:r>
              <a:rPr lang="en-US" dirty="0" err="1" smtClean="0">
                <a:cs typeface="+mn-cs"/>
              </a:rPr>
              <a:t>reinforcer</a:t>
            </a:r>
            <a:r>
              <a:rPr lang="en-US" dirty="0" smtClean="0">
                <a:cs typeface="+mn-cs"/>
              </a:rPr>
              <a:t> a </a:t>
            </a:r>
            <a:r>
              <a:rPr lang="en-US" dirty="0" err="1" smtClean="0">
                <a:cs typeface="+mn-cs"/>
              </a:rPr>
              <a:t>lowe</a:t>
            </a:r>
            <a:r>
              <a:rPr lang="en-US" dirty="0" smtClean="0">
                <a:cs typeface="+mn-cs"/>
              </a:rPr>
              <a:t>(</a:t>
            </a:r>
            <a:r>
              <a:rPr lang="en-US" dirty="0" err="1" smtClean="0">
                <a:cs typeface="+mn-cs"/>
              </a:rPr>
              <a:t>er</a:t>
            </a:r>
            <a:r>
              <a:rPr lang="en-US" dirty="0" smtClean="0">
                <a:cs typeface="+mn-cs"/>
              </a:rPr>
              <a:t>) probability  response</a:t>
            </a:r>
          </a:p>
        </p:txBody>
      </p:sp>
    </p:spTree>
    <p:extLst>
      <p:ext uri="{BB962C8B-B14F-4D97-AF65-F5344CB8AC3E}">
        <p14:creationId xmlns:p14="http://schemas.microsoft.com/office/powerpoint/2010/main" val="121640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The Response-Deprivation Hypothesis</a:t>
            </a:r>
            <a:endParaRPr lang="en-US" dirty="0" smtClean="0">
              <a:cs typeface="+mj-cs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8808" y="2108012"/>
            <a:ext cx="7767921" cy="3728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Restricting access to an activity below its baseline rate makes that response a </a:t>
            </a:r>
            <a:r>
              <a:rPr lang="en-US" dirty="0" err="1" smtClean="0">
                <a:cs typeface="+mn-cs"/>
              </a:rPr>
              <a:t>reinforcer</a:t>
            </a:r>
            <a:r>
              <a:rPr lang="en-US" dirty="0" smtClean="0">
                <a:cs typeface="+mn-cs"/>
              </a:rPr>
              <a:t>.</a:t>
            </a:r>
          </a:p>
          <a:p>
            <a:pPr eaLnBrk="1" hangingPunct="1">
              <a:defRPr/>
            </a:pPr>
            <a:r>
              <a:rPr lang="en-US" dirty="0" smtClean="0"/>
              <a:t>Instrumental conditioning procedures typically involve restricting access to the </a:t>
            </a:r>
            <a:r>
              <a:rPr lang="en-US" dirty="0" err="1" smtClean="0"/>
              <a:t>reinforcer</a:t>
            </a:r>
            <a:r>
              <a:rPr lang="en-US" dirty="0" smtClean="0"/>
              <a:t> response. </a:t>
            </a:r>
          </a:p>
          <a:p>
            <a:pPr eaLnBrk="1" hangingPunct="1">
              <a:defRPr/>
            </a:pPr>
            <a:r>
              <a:rPr lang="en-US" dirty="0" err="1" smtClean="0"/>
              <a:t>Reinforcers</a:t>
            </a:r>
            <a:r>
              <a:rPr lang="en-US" dirty="0" smtClean="0"/>
              <a:t> are created by the restrictions inherent in an instrumental conditioning procedure.  </a:t>
            </a:r>
          </a:p>
        </p:txBody>
      </p:sp>
    </p:spTree>
    <p:extLst>
      <p:ext uri="{BB962C8B-B14F-4D97-AF65-F5344CB8AC3E}">
        <p14:creationId xmlns:p14="http://schemas.microsoft.com/office/powerpoint/2010/main" val="71469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71" y="277255"/>
            <a:ext cx="7207623" cy="61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Response Allocation &amp; Behavioral Economics</a:t>
            </a:r>
            <a:endParaRPr lang="en-US" dirty="0" smtClean="0">
              <a:cs typeface="+mj-cs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1877" y="2175247"/>
            <a:ext cx="8641982" cy="384903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Individuals have a behavioral bliss point.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The bliss point is defended in the face of constraints on response options.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An instrumental contingency constrains response options and causes deviation from the bliss point.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cs typeface="+mn-cs"/>
              </a:rPr>
              <a:t>Adjustments </a:t>
            </a:r>
            <a:r>
              <a:rPr lang="en-US" dirty="0" smtClean="0">
                <a:cs typeface="+mn-cs"/>
              </a:rPr>
              <a:t>to the constraint </a:t>
            </a:r>
            <a:r>
              <a:rPr lang="en-US" dirty="0" smtClean="0">
                <a:cs typeface="+mn-cs"/>
              </a:rPr>
              <a:t>determine whether a response shows (or does not show) a reinforcement effect. </a:t>
            </a:r>
          </a:p>
          <a:p>
            <a:pPr>
              <a:defRPr/>
            </a:pPr>
            <a:r>
              <a:rPr lang="en-US" dirty="0" smtClean="0"/>
              <a:t>Behavioral adjustments to schedule constraints are a function of the elasticity of demand and the availability </a:t>
            </a:r>
            <a:r>
              <a:rPr lang="en-US" dirty="0"/>
              <a:t>of substitutes </a:t>
            </a:r>
            <a:r>
              <a:rPr lang="en-US" dirty="0" smtClean="0"/>
              <a:t>for the </a:t>
            </a:r>
            <a:r>
              <a:rPr lang="en-US" dirty="0" err="1" smtClean="0"/>
              <a:t>reinforcer</a:t>
            </a:r>
            <a:r>
              <a:rPr lang="en-US" dirty="0" smtClean="0"/>
              <a:t> activity.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65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5681"/>
            <a:ext cx="8413376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Reinforcers</a:t>
            </a:r>
            <a:r>
              <a:rPr lang="en-US" dirty="0"/>
              <a:t> not special kinds of stimuli.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Instrumental conditioning </a:t>
            </a:r>
            <a:r>
              <a:rPr lang="en-US" dirty="0" smtClean="0"/>
              <a:t>is a constraint </a:t>
            </a:r>
            <a:r>
              <a:rPr lang="en-US" dirty="0"/>
              <a:t>on the free flow of behavior.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Reinforcement </a:t>
            </a:r>
            <a:r>
              <a:rPr lang="en-US" dirty="0" smtClean="0"/>
              <a:t>effects represent response reallocation</a:t>
            </a:r>
            <a:r>
              <a:rPr lang="en-US" dirty="0"/>
              <a:t>,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dirty="0" smtClean="0"/>
              <a:t>the strengthening </a:t>
            </a:r>
            <a:r>
              <a:rPr lang="en-US" dirty="0"/>
              <a:t>behavior.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Effects of a particular instrumental contingency </a:t>
            </a:r>
            <a:r>
              <a:rPr lang="en-US" dirty="0" smtClean="0"/>
              <a:t>depend </a:t>
            </a:r>
            <a:r>
              <a:rPr lang="en-US" dirty="0"/>
              <a:t>on all behavioral options.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Response reallocation involves a process of optimization characterized by economic concepts.  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dirty="0" smtClean="0"/>
              <a:t>Key </a:t>
            </a:r>
            <a:r>
              <a:rPr lang="en-US" smtClean="0"/>
              <a:t>Concepts in </a:t>
            </a:r>
            <a:r>
              <a:rPr lang="en-US" dirty="0" smtClean="0"/>
              <a:t>Response Allocation </a:t>
            </a:r>
          </a:p>
        </p:txBody>
      </p:sp>
    </p:spTree>
    <p:extLst>
      <p:ext uri="{BB962C8B-B14F-4D97-AF65-F5344CB8AC3E}">
        <p14:creationId xmlns:p14="http://schemas.microsoft.com/office/powerpoint/2010/main" val="208131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237</Words>
  <Application>Microsoft Macintosh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Calibri Light</vt:lpstr>
      <vt:lpstr>ＭＳ Ｐゴシック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Reinforcers as Stimuli</vt:lpstr>
      <vt:lpstr>The Premack Principle</vt:lpstr>
      <vt:lpstr>The Response-Deprivation Hypothesis</vt:lpstr>
      <vt:lpstr>PowerPoint Presentation</vt:lpstr>
      <vt:lpstr>Response Allocation &amp; Behavioral Economics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8</cp:revision>
  <dcterms:created xsi:type="dcterms:W3CDTF">2017-09-24T13:35:35Z</dcterms:created>
  <dcterms:modified xsi:type="dcterms:W3CDTF">2017-09-24T14:52:14Z</dcterms:modified>
</cp:coreProperties>
</file>