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8" r:id="rId2"/>
    <p:sldId id="257" r:id="rId3"/>
    <p:sldId id="266" r:id="rId4"/>
    <p:sldId id="256" r:id="rId5"/>
    <p:sldId id="267" r:id="rId6"/>
    <p:sldId id="268" r:id="rId7"/>
    <p:sldId id="269" r:id="rId8"/>
    <p:sldId id="259" r:id="rId9"/>
    <p:sldId id="260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42"/>
    <p:restoredTop sz="94685"/>
  </p:normalViewPr>
  <p:slideViewPr>
    <p:cSldViewPr snapToGrid="0" snapToObjects="1">
      <p:cViewPr varScale="1">
        <p:scale>
          <a:sx n="73" d="100"/>
          <a:sy n="73" d="100"/>
        </p:scale>
        <p:origin x="200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EDAF0-1B12-FC4C-B280-2E9574A3DE28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A2B5-323C-784E-9DB8-3DE6334D29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3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2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19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25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41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8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39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51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01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03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488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0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F7754-B5C3-8D4B-B138-CD75098AD075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D2A39-5B1D-8E47-A894-A3F70E335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90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57517" y="685800"/>
            <a:ext cx="10484224" cy="18556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x-none" dirty="0" smtClean="0">
                <a:ea typeface="ＭＳ Ｐゴシック" charset="-128"/>
              </a:rPr>
              <a:t>Chapter </a:t>
            </a:r>
            <a:r>
              <a:rPr lang="en-US" altLang="x-none" dirty="0" smtClean="0">
                <a:ea typeface="ＭＳ Ｐゴシック" charset="-128"/>
              </a:rPr>
              <a:t>8</a:t>
            </a:r>
            <a:endParaRPr lang="en-US" altLang="x-none" dirty="0" smtClean="0">
              <a:ea typeface="ＭＳ Ｐゴシック" charset="-128"/>
            </a:endParaRPr>
          </a:p>
          <a:p>
            <a:r>
              <a:rPr lang="en-US" dirty="0" smtClean="0"/>
              <a:t> </a:t>
            </a:r>
            <a:r>
              <a:rPr lang="en-US" dirty="0" smtClean="0"/>
              <a:t>Schedules of Reinforcement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72870" y="3201377"/>
            <a:ext cx="736450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The Cumulative Record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Simple Schedules of Reinforcement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Mechanisms of Schedule Performance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Concurrent Schedules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Concurrent-Chain Schedules and Self Control</a:t>
            </a:r>
          </a:p>
          <a:p>
            <a:r>
              <a:rPr lang="en-US" dirty="0" smtClean="0">
                <a:effectLst/>
                <a:latin typeface="Times" charset="0"/>
                <a:ea typeface="Calibri" charset="0"/>
                <a:cs typeface="Times New Roman" charset="0"/>
              </a:rPr>
              <a:t> </a:t>
            </a:r>
            <a:endParaRPr lang="en-US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257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529" y="563095"/>
            <a:ext cx="7261412" cy="527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52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 smtClean="0">
                <a:ea typeface="ＭＳ Ｐゴシック" charset="-128"/>
              </a:rPr>
              <a:t>Simple Ratio Schedules</a:t>
            </a:r>
            <a:endParaRPr lang="en-US" altLang="x-none" dirty="0">
              <a:ea typeface="ＭＳ Ｐゴシック" charset="-128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2255" y="2134907"/>
            <a:ext cx="7001435" cy="2732928"/>
          </a:xfrm>
        </p:spPr>
        <p:txBody>
          <a:bodyPr/>
          <a:lstStyle/>
          <a:p>
            <a:pPr lvl="1" eaLnBrk="1" hangingPunct="1"/>
            <a:r>
              <a:rPr lang="en-US" altLang="x-none" sz="2800" dirty="0" smtClean="0">
                <a:ea typeface="ＭＳ Ｐゴシック" charset="-128"/>
              </a:rPr>
              <a:t>Continuous </a:t>
            </a:r>
            <a:r>
              <a:rPr lang="en-US" altLang="x-none" sz="2800" dirty="0">
                <a:ea typeface="ＭＳ Ｐゴシック" charset="-128"/>
              </a:rPr>
              <a:t>Reinforcement (CRF)</a:t>
            </a:r>
          </a:p>
          <a:p>
            <a:pPr lvl="1" eaLnBrk="1" hangingPunct="1"/>
            <a:r>
              <a:rPr lang="en-US" altLang="x-none" sz="2800" dirty="0">
                <a:ea typeface="ＭＳ Ｐゴシック" charset="-128"/>
              </a:rPr>
              <a:t>Fixed Ratio (FR)</a:t>
            </a:r>
          </a:p>
          <a:p>
            <a:pPr lvl="1" eaLnBrk="1" hangingPunct="1"/>
            <a:r>
              <a:rPr lang="en-US" altLang="x-none" sz="2800" dirty="0">
                <a:ea typeface="ＭＳ Ｐゴシック" charset="-128"/>
              </a:rPr>
              <a:t>Variable Ratio  (VR)</a:t>
            </a:r>
          </a:p>
          <a:p>
            <a:pPr eaLnBrk="1" hangingPunct="1">
              <a:buFontTx/>
              <a:buNone/>
            </a:pPr>
            <a:endParaRPr lang="en-US" altLang="x-none" dirty="0">
              <a:ea typeface="ＭＳ Ｐゴシック" charset="-128"/>
            </a:endParaRPr>
          </a:p>
          <a:p>
            <a:pPr lvl="1" eaLnBrk="1" hangingPunct="1"/>
            <a:endParaRPr lang="en-US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9961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188" y="729290"/>
            <a:ext cx="7516906" cy="509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2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 smtClean="0">
                <a:ea typeface="ＭＳ Ｐゴシック" charset="-128"/>
              </a:rPr>
              <a:t>Simple Interval </a:t>
            </a:r>
            <a:r>
              <a:rPr lang="en-US" altLang="x-none" dirty="0">
                <a:ea typeface="ＭＳ Ｐゴシック" charset="-128"/>
              </a:rPr>
              <a:t>Schedules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7772400" cy="3200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x-none" dirty="0" smtClean="0">
                <a:ea typeface="ＭＳ Ｐゴシック" charset="-128"/>
              </a:rPr>
              <a:t>Interval = </a:t>
            </a:r>
            <a:r>
              <a:rPr lang="en-US" altLang="x-none" dirty="0">
                <a:ea typeface="ＭＳ Ｐゴシック" charset="-128"/>
              </a:rPr>
              <a:t>Set-up time for </a:t>
            </a:r>
            <a:r>
              <a:rPr lang="en-US" altLang="x-none" dirty="0" err="1">
                <a:ea typeface="ＭＳ Ｐゴシック" charset="-128"/>
              </a:rPr>
              <a:t>reinforcer</a:t>
            </a:r>
            <a:endParaRPr lang="en-US" altLang="x-none" dirty="0"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x-none" dirty="0">
                <a:ea typeface="ＭＳ Ｐゴシック" charset="-128"/>
              </a:rPr>
              <a:t>Set-up time = Time required to </a:t>
            </a:r>
            <a:r>
              <a:rPr lang="en-US" altLang="en-US" dirty="0">
                <a:ea typeface="ＭＳ Ｐゴシック" charset="-128"/>
              </a:rPr>
              <a:t>“</a:t>
            </a:r>
            <a:r>
              <a:rPr lang="en-US" altLang="x-none" dirty="0">
                <a:ea typeface="ＭＳ Ｐゴシック" charset="-128"/>
              </a:rPr>
              <a:t>prepare</a:t>
            </a:r>
            <a:r>
              <a:rPr lang="en-US" altLang="en-US" dirty="0">
                <a:ea typeface="ＭＳ Ｐゴシック" charset="-128"/>
              </a:rPr>
              <a:t>”</a:t>
            </a:r>
            <a:r>
              <a:rPr lang="en-US" altLang="x-none" dirty="0">
                <a:ea typeface="ＭＳ Ｐゴシック" charset="-128"/>
              </a:rPr>
              <a:t> the </a:t>
            </a:r>
            <a:r>
              <a:rPr lang="en-US" altLang="x-none" dirty="0" err="1">
                <a:ea typeface="ＭＳ Ｐゴシック" charset="-128"/>
              </a:rPr>
              <a:t>reinforcer</a:t>
            </a:r>
            <a:r>
              <a:rPr lang="en-US" altLang="x-none" dirty="0">
                <a:ea typeface="ＭＳ Ｐゴシック" charset="-128"/>
              </a:rPr>
              <a:t>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dirty="0">
                <a:ea typeface="ＭＳ Ｐゴシック" charset="-128"/>
              </a:rPr>
              <a:t>Once the </a:t>
            </a:r>
            <a:r>
              <a:rPr lang="en-US" altLang="x-none" dirty="0" err="1">
                <a:ea typeface="ＭＳ Ｐゴシック" charset="-128"/>
              </a:rPr>
              <a:t>reinforcer</a:t>
            </a:r>
            <a:r>
              <a:rPr lang="en-US" altLang="x-none" dirty="0">
                <a:ea typeface="ＭＳ Ｐゴシック" charset="-128"/>
              </a:rPr>
              <a:t> is set up, a response is required to </a:t>
            </a:r>
            <a:r>
              <a:rPr lang="en-US" altLang="x-none" dirty="0" smtClean="0">
                <a:ea typeface="ＭＳ Ｐゴシック" charset="-128"/>
              </a:rPr>
              <a:t>obtain </a:t>
            </a:r>
            <a:r>
              <a:rPr lang="en-US" altLang="x-none" dirty="0">
                <a:ea typeface="ＭＳ Ｐゴシック" charset="-128"/>
              </a:rPr>
              <a:t>it.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dirty="0">
                <a:ea typeface="ＭＳ Ｐゴシック" charset="-128"/>
              </a:rPr>
              <a:t>Interval measured from last </a:t>
            </a:r>
            <a:r>
              <a:rPr lang="en-US" altLang="x-none" dirty="0" err="1">
                <a:ea typeface="ＭＳ Ｐゴシック" charset="-128"/>
              </a:rPr>
              <a:t>reinforcer</a:t>
            </a:r>
            <a:r>
              <a:rPr lang="en-US" altLang="x-none" dirty="0">
                <a:ea typeface="ＭＳ Ｐゴシック" charset="-128"/>
              </a:rPr>
              <a:t> or start of trial.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dirty="0">
              <a:ea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endParaRPr lang="en-US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3640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altLang="x-none" dirty="0">
                <a:ea typeface="ＭＳ Ｐゴシック" charset="-128"/>
              </a:rPr>
              <a:t>Interval Schedules</a:t>
            </a:r>
          </a:p>
        </p:txBody>
      </p:sp>
      <p:cxnSp>
        <p:nvCxnSpPr>
          <p:cNvPr id="20482" name="Straight Connector 4"/>
          <p:cNvCxnSpPr>
            <a:cxnSpLocks noChangeShapeType="1"/>
          </p:cNvCxnSpPr>
          <p:nvPr/>
        </p:nvCxnSpPr>
        <p:spPr bwMode="auto">
          <a:xfrm>
            <a:off x="2577351" y="3352800"/>
            <a:ext cx="769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3" name="Up Arrow 6"/>
          <p:cNvSpPr>
            <a:spLocks noChangeArrowheads="1"/>
          </p:cNvSpPr>
          <p:nvPr/>
        </p:nvSpPr>
        <p:spPr bwMode="auto">
          <a:xfrm>
            <a:off x="2640013" y="3836893"/>
            <a:ext cx="255586" cy="815788"/>
          </a:xfrm>
          <a:prstGeom prst="upArrow">
            <a:avLst>
              <a:gd name="adj1" fmla="val 50000"/>
              <a:gd name="adj2" fmla="val 5002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endParaRPr lang="x-none" altLang="x-none"/>
          </a:p>
        </p:txBody>
      </p:sp>
      <p:sp>
        <p:nvSpPr>
          <p:cNvPr id="20484" name="Rectangle 7"/>
          <p:cNvSpPr>
            <a:spLocks noChangeArrowheads="1"/>
          </p:cNvSpPr>
          <p:nvPr/>
        </p:nvSpPr>
        <p:spPr bwMode="auto">
          <a:xfrm>
            <a:off x="2720787" y="2326342"/>
            <a:ext cx="44196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/>
            <a:r>
              <a:rPr lang="en-US" altLang="x-none">
                <a:latin typeface="Arial" charset="0"/>
              </a:rPr>
              <a:t>Set-up Time</a:t>
            </a:r>
          </a:p>
        </p:txBody>
      </p:sp>
      <p:cxnSp>
        <p:nvCxnSpPr>
          <p:cNvPr id="20485" name="Straight Connector 11"/>
          <p:cNvCxnSpPr>
            <a:cxnSpLocks noChangeShapeType="1"/>
          </p:cNvCxnSpPr>
          <p:nvPr/>
        </p:nvCxnSpPr>
        <p:spPr bwMode="auto">
          <a:xfrm>
            <a:off x="3796551" y="32004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6" name="Straight Connector 14"/>
          <p:cNvCxnSpPr>
            <a:cxnSpLocks noChangeShapeType="1"/>
          </p:cNvCxnSpPr>
          <p:nvPr/>
        </p:nvCxnSpPr>
        <p:spPr bwMode="auto">
          <a:xfrm>
            <a:off x="4863351" y="32004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7" name="Straight Connector 15"/>
          <p:cNvCxnSpPr>
            <a:cxnSpLocks noChangeShapeType="1"/>
          </p:cNvCxnSpPr>
          <p:nvPr/>
        </p:nvCxnSpPr>
        <p:spPr bwMode="auto">
          <a:xfrm>
            <a:off x="9511551" y="32004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8" name="Straight Connector 16"/>
          <p:cNvCxnSpPr>
            <a:cxnSpLocks noChangeShapeType="1"/>
          </p:cNvCxnSpPr>
          <p:nvPr/>
        </p:nvCxnSpPr>
        <p:spPr bwMode="auto">
          <a:xfrm>
            <a:off x="6006351" y="32004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9" name="Straight Connector 17"/>
          <p:cNvCxnSpPr>
            <a:cxnSpLocks noChangeShapeType="1"/>
          </p:cNvCxnSpPr>
          <p:nvPr/>
        </p:nvCxnSpPr>
        <p:spPr bwMode="auto">
          <a:xfrm>
            <a:off x="8901951" y="32004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0" name="Straight Connector 18"/>
          <p:cNvCxnSpPr>
            <a:cxnSpLocks noChangeShapeType="1"/>
          </p:cNvCxnSpPr>
          <p:nvPr/>
        </p:nvCxnSpPr>
        <p:spPr bwMode="auto">
          <a:xfrm>
            <a:off x="8063751" y="32004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2030504" y="4814047"/>
            <a:ext cx="1882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Start of Cycle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48867" y="3200400"/>
            <a:ext cx="1528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Responses</a:t>
            </a:r>
            <a:endParaRPr lang="en-US" sz="2400" dirty="0"/>
          </a:p>
        </p:txBody>
      </p:sp>
      <p:sp>
        <p:nvSpPr>
          <p:cNvPr id="14" name="Up Arrow 6"/>
          <p:cNvSpPr>
            <a:spLocks noChangeArrowheads="1"/>
          </p:cNvSpPr>
          <p:nvPr/>
        </p:nvSpPr>
        <p:spPr bwMode="auto">
          <a:xfrm>
            <a:off x="8063751" y="3845859"/>
            <a:ext cx="255586" cy="815788"/>
          </a:xfrm>
          <a:prstGeom prst="upArrow">
            <a:avLst>
              <a:gd name="adj1" fmla="val 50000"/>
              <a:gd name="adj2" fmla="val 5002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endParaRPr lang="x-none" altLang="x-none"/>
          </a:p>
        </p:txBody>
      </p:sp>
      <p:sp>
        <p:nvSpPr>
          <p:cNvPr id="4" name="TextBox 3"/>
          <p:cNvSpPr txBox="1"/>
          <p:nvPr/>
        </p:nvSpPr>
        <p:spPr>
          <a:xfrm>
            <a:off x="7599665" y="4814047"/>
            <a:ext cx="1653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Delivery of </a:t>
            </a:r>
            <a:r>
              <a:rPr lang="en-US" sz="2400" dirty="0" err="1" smtClean="0"/>
              <a:t>Reinforcer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7943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Simple </a:t>
            </a:r>
            <a:r>
              <a:rPr lang="en-US" altLang="x-none" dirty="0" smtClean="0">
                <a:ea typeface="ＭＳ Ｐゴシック" charset="-128"/>
              </a:rPr>
              <a:t>Interval Schedules</a:t>
            </a:r>
            <a:endParaRPr lang="en-US" altLang="x-none" dirty="0">
              <a:ea typeface="ＭＳ Ｐゴシック" charset="-128"/>
            </a:endParaRP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7772400" cy="3200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Fixed Interval =  Set-up time is always the same (e.g., FI 3 min)</a:t>
            </a:r>
          </a:p>
          <a:p>
            <a:pPr marL="0" indent="0">
              <a:buNone/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Variable Interval = Set-up time varies from one trial to the next  </a:t>
            </a:r>
            <a:r>
              <a:rPr lang="en-US" dirty="0"/>
              <a:t>(e.g., VI 3 min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dirty="0"/>
          </a:p>
          <a:p>
            <a:pPr lvl="1" eaLnBrk="1" hangingPunct="1">
              <a:lnSpc>
                <a:spcPct val="90000"/>
              </a:lnSpc>
              <a:defRPr/>
            </a:pPr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265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871" y="582460"/>
            <a:ext cx="7570694" cy="533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4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259" y="515997"/>
            <a:ext cx="6885205" cy="558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92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765" y="737521"/>
            <a:ext cx="7305952" cy="507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80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1" y="1217485"/>
            <a:ext cx="8002052" cy="494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66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271" y="635773"/>
            <a:ext cx="8148917" cy="550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120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2330</TotalTime>
  <Words>137</Words>
  <Application>Microsoft Macintosh PowerPoint</Application>
  <PresentationFormat>Widescreen</PresentationFormat>
  <Paragraphs>27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Calibri Light</vt:lpstr>
      <vt:lpstr>ＭＳ Ｐゴシック</vt:lpstr>
      <vt:lpstr>Times</vt:lpstr>
      <vt:lpstr>Times New Roman</vt:lpstr>
      <vt:lpstr>Arial</vt:lpstr>
      <vt:lpstr>Office Theme</vt:lpstr>
      <vt:lpstr>PowerPoint Presentation</vt:lpstr>
      <vt:lpstr>PowerPoint Presentation</vt:lpstr>
      <vt:lpstr>Simple Ratio Schedules</vt:lpstr>
      <vt:lpstr>PowerPoint Presentation</vt:lpstr>
      <vt:lpstr>Simple Interval Schedules</vt:lpstr>
      <vt:lpstr>Interval Schedules</vt:lpstr>
      <vt:lpstr>Simple Interval Schedules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Domjan, Michael P</cp:lastModifiedBy>
  <cp:revision>6</cp:revision>
  <dcterms:created xsi:type="dcterms:W3CDTF">2017-09-22T22:45:04Z</dcterms:created>
  <dcterms:modified xsi:type="dcterms:W3CDTF">2017-09-24T13:35:23Z</dcterms:modified>
</cp:coreProperties>
</file>