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69" r:id="rId3"/>
    <p:sldId id="256" r:id="rId4"/>
    <p:sldId id="258" r:id="rId5"/>
    <p:sldId id="267" r:id="rId6"/>
    <p:sldId id="268" r:id="rId7"/>
    <p:sldId id="272" r:id="rId8"/>
    <p:sldId id="271" r:id="rId9"/>
    <p:sldId id="259" r:id="rId10"/>
    <p:sldId id="260" r:id="rId11"/>
    <p:sldId id="273" r:id="rId12"/>
    <p:sldId id="261" r:id="rId13"/>
    <p:sldId id="270" r:id="rId14"/>
    <p:sldId id="262" r:id="rId15"/>
    <p:sldId id="274" r:id="rId16"/>
    <p:sldId id="275" r:id="rId17"/>
    <p:sldId id="26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5"/>
    <p:restoredTop sz="94685"/>
  </p:normalViewPr>
  <p:slideViewPr>
    <p:cSldViewPr snapToGrid="0" snapToObjects="1">
      <p:cViewPr varScale="1">
        <p:scale>
          <a:sx n="81" d="100"/>
          <a:sy n="81" d="100"/>
        </p:scale>
        <p:origin x="9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CD332-D6DC-0A41-BD14-7FC1D6F71422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ADEE9-9FF9-664D-890B-BD5FB11AE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0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61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59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6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9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7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50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4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F033A-ABB3-3D4A-83E3-35C3ED0DF47B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74347-E20C-E141-BFD2-E12E4FBAA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5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38200" y="365125"/>
            <a:ext cx="10484224" cy="26066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>
                <a:ea typeface="ＭＳ Ｐゴシック" charset="-128"/>
              </a:rPr>
              <a:t>Chapter 7</a:t>
            </a:r>
          </a:p>
          <a:p>
            <a:r>
              <a:rPr lang="en-US" dirty="0"/>
              <a:t> Instrumental or Operant Conditioning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936376" y="3513381"/>
            <a:ext cx="100987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>
                <a:effectLst/>
                <a:ea typeface="Calibri" charset="0"/>
                <a:cs typeface="Times New Roman" charset="0"/>
              </a:rPr>
              <a:t>The Traditions of Thorndike and Skinner 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effectLst/>
                <a:ea typeface="Calibri" charset="0"/>
                <a:cs typeface="Times New Roman" charset="0"/>
              </a:rPr>
              <a:t>The Initial Learning of an Instrumental or Operant Response 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effectLst/>
                <a:ea typeface="Calibri" charset="0"/>
                <a:cs typeface="Times New Roman" charset="0"/>
              </a:rPr>
              <a:t>The Importance of Immediate Reinforcement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effectLst/>
                <a:ea typeface="Calibri" charset="0"/>
                <a:cs typeface="Times New Roman" charset="0"/>
              </a:rPr>
              <a:t>Associative Mechanisms in Instrumental Conditioning 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effectLst/>
                <a:ea typeface="Calibri" charset="0"/>
                <a:cs typeface="Times New Roman" charset="0"/>
              </a:rPr>
              <a:t>Implications for Biological Constraints on Instrumental Conditioning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effectLst/>
                <a:ea typeface="Calibri" charset="0"/>
                <a:cs typeface="Times New Roman" charset="0"/>
              </a:rPr>
              <a:t>Implications for Neural Mechanisms of Instrumental Conditioning</a:t>
            </a:r>
          </a:p>
        </p:txBody>
      </p:sp>
    </p:spTree>
    <p:extLst>
      <p:ext uri="{BB962C8B-B14F-4D97-AF65-F5344CB8AC3E}">
        <p14:creationId xmlns:p14="http://schemas.microsoft.com/office/powerpoint/2010/main" val="898222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Contrasts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6080" y="2376952"/>
            <a:ext cx="5181600" cy="329770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x-none" b="1" i="1" dirty="0">
                <a:ea typeface="ＭＳ Ｐゴシック" charset="-128"/>
              </a:rPr>
              <a:t>Instrumental Conditioning</a:t>
            </a:r>
            <a:endParaRPr lang="en-US" altLang="x-none" dirty="0">
              <a:ea typeface="ＭＳ Ｐゴシック" charset="-128"/>
            </a:endParaRP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Response required for presentation of the US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No discrete antecedent to the US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US is called the </a:t>
            </a:r>
            <a:r>
              <a:rPr lang="en-US" altLang="x-none" dirty="0" err="1">
                <a:ea typeface="ＭＳ Ｐゴシック" charset="-128"/>
              </a:rPr>
              <a:t>reinforcer</a:t>
            </a:r>
            <a:endParaRPr lang="en-US" altLang="x-none" dirty="0">
              <a:ea typeface="ＭＳ Ｐゴシック" charset="-128"/>
            </a:endParaRP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669738" y="2390399"/>
            <a:ext cx="4975412" cy="312289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x-none" b="1" i="1" dirty="0">
                <a:ea typeface="ＭＳ Ｐゴシック" charset="-128"/>
              </a:rPr>
              <a:t>Pavlovian Conditioning</a:t>
            </a:r>
            <a:endParaRPr lang="en-US" altLang="x-none" dirty="0">
              <a:ea typeface="ＭＳ Ｐゴシック" charset="-128"/>
            </a:endParaRP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No response requirement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US preceded by the CS</a:t>
            </a:r>
          </a:p>
          <a:p>
            <a:pPr eaLnBrk="1" hangingPunct="1">
              <a:buFontTx/>
              <a:buNone/>
            </a:pPr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2767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890" y="356983"/>
            <a:ext cx="6535270" cy="600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4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561" y="793375"/>
            <a:ext cx="7317321" cy="516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7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Discrete Trial Method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3678" y="2282823"/>
            <a:ext cx="6019801" cy="2638799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Thorndike’s Puzzle Boxes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Discrete trials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Paced by the experimenter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Not ideal for the study of motivation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34" y="1816845"/>
            <a:ext cx="39116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222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954738" y="381000"/>
            <a:ext cx="9480180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Free Operant Method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6420" y="1905000"/>
            <a:ext cx="6096000" cy="332590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B. F. Skinner</a:t>
            </a:r>
          </a:p>
          <a:p>
            <a:pPr eaLnBrk="1" hangingPunct="1">
              <a:defRPr/>
            </a:pPr>
            <a:r>
              <a:rPr lang="en-US" dirty="0"/>
              <a:t>Subject schedules its own trials</a:t>
            </a:r>
          </a:p>
          <a:p>
            <a:pPr eaLnBrk="1" hangingPunct="1">
              <a:defRPr/>
            </a:pPr>
            <a:r>
              <a:rPr lang="en-US" dirty="0"/>
              <a:t>Good for measuring motivation</a:t>
            </a:r>
          </a:p>
          <a:p>
            <a:pPr eaLnBrk="1" hangingPunct="1">
              <a:defRPr/>
            </a:pPr>
            <a:r>
              <a:rPr lang="en-US" dirty="0"/>
              <a:t>Response rate as the </a:t>
            </a:r>
          </a:p>
          <a:p>
            <a:pPr marL="0" indent="0">
              <a:buNone/>
              <a:defRPr/>
            </a:pPr>
            <a:r>
              <a:rPr lang="en-US" dirty="0"/>
              <a:t>	basic measure of behavior</a:t>
            </a:r>
          </a:p>
          <a:p>
            <a:pPr eaLnBrk="1" hangingPunct="1">
              <a:buFontTx/>
              <a:buNone/>
              <a:defRPr/>
            </a:pPr>
            <a:r>
              <a:rPr lang="en-US" dirty="0"/>
              <a:t>	 	Responses/hour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738" y="1804892"/>
            <a:ext cx="41148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864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What Is Learned?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2974" y="2040777"/>
            <a:ext cx="8426824" cy="2907740"/>
          </a:xfrm>
        </p:spPr>
        <p:txBody>
          <a:bodyPr/>
          <a:lstStyle/>
          <a:p>
            <a:pPr eaLnBrk="1" hangingPunct="1"/>
            <a:r>
              <a:rPr lang="en-US" altLang="x-none" sz="3600" i="1" dirty="0">
                <a:ea typeface="ＭＳ Ｐゴシック" charset="-128"/>
              </a:rPr>
              <a:t>New Responses</a:t>
            </a:r>
            <a:endParaRPr lang="en-US" altLang="x-none" dirty="0">
              <a:ea typeface="ＭＳ Ｐゴシック" charset="-128"/>
            </a:endParaRPr>
          </a:p>
          <a:p>
            <a:pPr eaLnBrk="1" hangingPunct="1"/>
            <a:r>
              <a:rPr lang="en-US" altLang="x-none" sz="3600" i="1" dirty="0">
                <a:ea typeface="ＭＳ Ｐゴシック" charset="-128"/>
              </a:rPr>
              <a:t>New Response Units</a:t>
            </a:r>
            <a:endParaRPr lang="en-US" altLang="x-none" dirty="0">
              <a:ea typeface="ＭＳ Ｐゴシック" charset="-128"/>
            </a:endParaRPr>
          </a:p>
          <a:p>
            <a:pPr eaLnBrk="1" hangingPunct="1">
              <a:buFontTx/>
              <a:buNone/>
            </a:pPr>
            <a:r>
              <a:rPr lang="en-US" altLang="x-none" dirty="0">
                <a:ea typeface="ＭＳ Ｐゴシック" charset="-128"/>
              </a:rPr>
              <a:t>	Familiar response components organized into a novel behavioral unit</a:t>
            </a:r>
          </a:p>
        </p:txBody>
      </p:sp>
    </p:spTree>
    <p:extLst>
      <p:ext uri="{BB962C8B-B14F-4D97-AF65-F5344CB8AC3E}">
        <p14:creationId xmlns:p14="http://schemas.microsoft.com/office/powerpoint/2010/main" val="184944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Shaping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37444" y="2309718"/>
            <a:ext cx="7929282" cy="2329516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Reinforcement of Successive Approximations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Identify starting point of behavior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Identify terminal goal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Divide the difference into shaping steps</a:t>
            </a:r>
          </a:p>
        </p:txBody>
      </p:sp>
    </p:spTree>
    <p:extLst>
      <p:ext uri="{BB962C8B-B14F-4D97-AF65-F5344CB8AC3E}">
        <p14:creationId xmlns:p14="http://schemas.microsoft.com/office/powerpoint/2010/main" val="869770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11" y="375024"/>
            <a:ext cx="6096748" cy="58660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705" y="4558553"/>
            <a:ext cx="6315106" cy="161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31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550" y="1210235"/>
            <a:ext cx="941884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8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1169894" y="457200"/>
            <a:ext cx="9453282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4000" dirty="0">
                <a:latin typeface="+mn-lt"/>
                <a:ea typeface="ＭＳ Ｐゴシック" charset="-128"/>
              </a:rPr>
              <a:t>Overcoming Delayed Reinforcement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6920" y="2148840"/>
            <a:ext cx="81534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x-none" sz="3600" dirty="0">
                <a:ea typeface="ＭＳ Ｐゴシック" charset="-128"/>
              </a:rPr>
              <a:t>Secondary or conditioned reinforcement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sz="3600" dirty="0">
                <a:ea typeface="ＭＳ Ｐゴシック" charset="-128"/>
              </a:rPr>
              <a:t>Marking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dirty="0">
              <a:ea typeface="ＭＳ Ｐゴシック" charset="-128"/>
            </a:endParaRP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2697480" y="361188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dirty="0"/>
              <a:t>Rx</a:t>
            </a:r>
          </a:p>
        </p:txBody>
      </p:sp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8107680" y="361188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/>
              <a:t>Reinforcer</a:t>
            </a:r>
          </a:p>
        </p:txBody>
      </p:sp>
      <p:sp>
        <p:nvSpPr>
          <p:cNvPr id="37893" name="Line 6"/>
          <p:cNvSpPr>
            <a:spLocks noChangeShapeType="1"/>
          </p:cNvSpPr>
          <p:nvPr/>
        </p:nvSpPr>
        <p:spPr bwMode="auto">
          <a:xfrm flipV="1">
            <a:off x="2805057" y="4463526"/>
            <a:ext cx="6736976" cy="134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3916680" y="361188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/>
              <a:t>R1</a:t>
            </a:r>
          </a:p>
        </p:txBody>
      </p:sp>
      <p:sp>
        <p:nvSpPr>
          <p:cNvPr id="37895" name="Text Box 9"/>
          <p:cNvSpPr txBox="1">
            <a:spLocks noChangeArrowheads="1"/>
          </p:cNvSpPr>
          <p:nvPr/>
        </p:nvSpPr>
        <p:spPr bwMode="auto">
          <a:xfrm>
            <a:off x="4602480" y="361188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/>
              <a:t>R2</a:t>
            </a:r>
          </a:p>
        </p:txBody>
      </p:sp>
      <p:sp>
        <p:nvSpPr>
          <p:cNvPr id="37896" name="Text Box 10"/>
          <p:cNvSpPr txBox="1">
            <a:spLocks noChangeArrowheads="1"/>
          </p:cNvSpPr>
          <p:nvPr/>
        </p:nvSpPr>
        <p:spPr bwMode="auto">
          <a:xfrm>
            <a:off x="5364480" y="361188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/>
              <a:t>R3</a:t>
            </a:r>
          </a:p>
        </p:txBody>
      </p:sp>
      <p:sp>
        <p:nvSpPr>
          <p:cNvPr id="37897" name="Text Box 11"/>
          <p:cNvSpPr txBox="1">
            <a:spLocks noChangeArrowheads="1"/>
          </p:cNvSpPr>
          <p:nvPr/>
        </p:nvSpPr>
        <p:spPr bwMode="auto">
          <a:xfrm>
            <a:off x="6202680" y="361188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/>
              <a:t>R4</a:t>
            </a:r>
          </a:p>
        </p:txBody>
      </p:sp>
      <p:sp>
        <p:nvSpPr>
          <p:cNvPr id="37898" name="Text Box 12"/>
          <p:cNvSpPr txBox="1">
            <a:spLocks noChangeArrowheads="1"/>
          </p:cNvSpPr>
          <p:nvPr/>
        </p:nvSpPr>
        <p:spPr bwMode="auto">
          <a:xfrm>
            <a:off x="7117080" y="361188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/>
              <a:t>R5</a:t>
            </a:r>
          </a:p>
        </p:txBody>
      </p:sp>
      <p:sp>
        <p:nvSpPr>
          <p:cNvPr id="37899" name="Text Box 13"/>
          <p:cNvSpPr txBox="1">
            <a:spLocks noChangeArrowheads="1"/>
          </p:cNvSpPr>
          <p:nvPr/>
        </p:nvSpPr>
        <p:spPr bwMode="auto">
          <a:xfrm>
            <a:off x="3307080" y="3611881"/>
            <a:ext cx="914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sz="2800" i="1"/>
              <a:t>S</a:t>
            </a:r>
            <a:r>
              <a:rPr lang="en-US" altLang="x-none" sz="2800" baseline="-25000"/>
              <a:t>M</a:t>
            </a:r>
            <a:endParaRPr lang="en-US" altLang="x-none" sz="3600"/>
          </a:p>
        </p:txBody>
      </p:sp>
    </p:spTree>
    <p:extLst>
      <p:ext uri="{BB962C8B-B14F-4D97-AF65-F5344CB8AC3E}">
        <p14:creationId xmlns:p14="http://schemas.microsoft.com/office/powerpoint/2010/main" val="929542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868" y="1492624"/>
            <a:ext cx="8902521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48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828800"/>
            <a:ext cx="290195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6172200" y="3589338"/>
            <a:ext cx="3810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x-none" i="1"/>
              <a:t>Why We Do What We Do in Life and Business</a:t>
            </a:r>
          </a:p>
        </p:txBody>
      </p:sp>
      <p:sp>
        <p:nvSpPr>
          <p:cNvPr id="20485" name="TextBox 3"/>
          <p:cNvSpPr txBox="1">
            <a:spLocks noChangeArrowheads="1"/>
          </p:cNvSpPr>
          <p:nvPr/>
        </p:nvSpPr>
        <p:spPr bwMode="auto">
          <a:xfrm>
            <a:off x="3962400" y="6324601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x-none"/>
              <a:t>2014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54738" y="381000"/>
            <a:ext cx="9480180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S-R Associations and Habits</a:t>
            </a:r>
          </a:p>
        </p:txBody>
      </p:sp>
    </p:spTree>
    <p:extLst>
      <p:ext uri="{BB962C8B-B14F-4D97-AF65-F5344CB8AC3E}">
        <p14:creationId xmlns:p14="http://schemas.microsoft.com/office/powerpoint/2010/main" val="657564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398" y="1596469"/>
            <a:ext cx="8644218" cy="288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00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14478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>
                <a:cs typeface="+mj-cs"/>
              </a:rPr>
              <a:t>Tests of S-O Associations</a:t>
            </a:r>
            <a:br>
              <a:rPr lang="en-US" dirty="0">
                <a:cs typeface="+mj-cs"/>
              </a:rPr>
            </a:br>
            <a:r>
              <a:rPr lang="en-US" dirty="0">
                <a:cs typeface="+mj-cs"/>
              </a:rPr>
              <a:t>or Reward Expectancy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2680" y="2667000"/>
            <a:ext cx="7543800" cy="2514600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US" dirty="0">
                <a:cs typeface="+mn-cs"/>
              </a:rPr>
              <a:t>Emergence of </a:t>
            </a:r>
            <a:r>
              <a:rPr lang="en-US" dirty="0" err="1">
                <a:cs typeface="+mn-cs"/>
              </a:rPr>
              <a:t>Pavlovian</a:t>
            </a:r>
            <a:r>
              <a:rPr lang="en-US" dirty="0">
                <a:cs typeface="+mn-cs"/>
              </a:rPr>
              <a:t> CRs during instrumental conditioning</a:t>
            </a:r>
          </a:p>
          <a:p>
            <a:pPr eaLnBrk="1" hangingPunct="1">
              <a:defRPr/>
            </a:pPr>
            <a:r>
              <a:rPr lang="en-US" dirty="0" err="1">
                <a:cs typeface="+mn-cs"/>
              </a:rPr>
              <a:t>Pavlovian</a:t>
            </a:r>
            <a:r>
              <a:rPr lang="en-US" dirty="0">
                <a:cs typeface="+mn-cs"/>
              </a:rPr>
              <a:t>-Instrumental Transfer Experiments</a:t>
            </a:r>
          </a:p>
        </p:txBody>
      </p:sp>
    </p:spTree>
    <p:extLst>
      <p:ext uri="{BB962C8B-B14F-4D97-AF65-F5344CB8AC3E}">
        <p14:creationId xmlns:p14="http://schemas.microsoft.com/office/powerpoint/2010/main" val="1811746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dirty="0"/>
              <a:t>Pavlovian-Instrumental </a:t>
            </a:r>
            <a:br>
              <a:rPr lang="en-US" sz="4000" dirty="0"/>
            </a:br>
            <a:r>
              <a:rPr lang="en-US" sz="4000" dirty="0"/>
              <a:t>Transfer Experiments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2237105"/>
            <a:ext cx="8808720" cy="398081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Phase of Classical Conditioning</a:t>
            </a:r>
          </a:p>
          <a:p>
            <a:pPr eaLnBrk="1" hangingPunct="1">
              <a:buFontTx/>
              <a:buNone/>
              <a:defRPr/>
            </a:pPr>
            <a:r>
              <a:rPr lang="en-US" dirty="0">
                <a:cs typeface="+mn-cs"/>
              </a:rPr>
              <a:t>		CS comes to elicit a reward expectancy</a:t>
            </a:r>
          </a:p>
          <a:p>
            <a:pPr eaLnBrk="1" hangingPunct="1">
              <a:defRPr/>
            </a:pPr>
            <a:r>
              <a:rPr lang="en-US" dirty="0">
                <a:cs typeface="+mn-cs"/>
              </a:rPr>
              <a:t>Phase of Instrumental Conditioning</a:t>
            </a:r>
          </a:p>
          <a:p>
            <a:pPr eaLnBrk="1" hangingPunct="1">
              <a:defRPr/>
            </a:pPr>
            <a:r>
              <a:rPr lang="en-US" dirty="0">
                <a:cs typeface="+mn-cs"/>
              </a:rPr>
              <a:t>Transfer Phase: Test of CS effects on rate of instrumental behavior</a:t>
            </a:r>
          </a:p>
        </p:txBody>
      </p:sp>
    </p:spTree>
    <p:extLst>
      <p:ext uri="{BB962C8B-B14F-4D97-AF65-F5344CB8AC3E}">
        <p14:creationId xmlns:p14="http://schemas.microsoft.com/office/powerpoint/2010/main" val="851416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473" y="1129553"/>
            <a:ext cx="8215061" cy="330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88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162</Words>
  <Application>Microsoft Office PowerPoint</Application>
  <PresentationFormat>Widescreen</PresentationFormat>
  <Paragraphs>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ＭＳ Ｐゴシック</vt:lpstr>
      <vt:lpstr>Arial</vt:lpstr>
      <vt:lpstr>Calibri</vt:lpstr>
      <vt:lpstr>Calibri Light</vt:lpstr>
      <vt:lpstr>Times</vt:lpstr>
      <vt:lpstr>Times New Roman</vt:lpstr>
      <vt:lpstr>Office Theme</vt:lpstr>
      <vt:lpstr>PowerPoint Presentation</vt:lpstr>
      <vt:lpstr>Contrasts</vt:lpstr>
      <vt:lpstr>PowerPoint Presentation</vt:lpstr>
      <vt:lpstr>PowerPoint Presentation</vt:lpstr>
      <vt:lpstr>Discrete Trial Method</vt:lpstr>
      <vt:lpstr>Free Operant Method</vt:lpstr>
      <vt:lpstr>What Is Learned?</vt:lpstr>
      <vt:lpstr>Shaping</vt:lpstr>
      <vt:lpstr>PowerPoint Presentation</vt:lpstr>
      <vt:lpstr>PowerPoint Presentation</vt:lpstr>
      <vt:lpstr>Overcoming Delayed Reinforcement</vt:lpstr>
      <vt:lpstr>PowerPoint Presentation</vt:lpstr>
      <vt:lpstr>S-R Associations and Habits</vt:lpstr>
      <vt:lpstr>PowerPoint Presentation</vt:lpstr>
      <vt:lpstr>Tests of S-O Associations or Reward Expectancy</vt:lpstr>
      <vt:lpstr>Pavlovian-Instrumental  Transfer Experiments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Brace, Liz</cp:lastModifiedBy>
  <cp:revision>12</cp:revision>
  <dcterms:created xsi:type="dcterms:W3CDTF">2017-09-22T22:17:17Z</dcterms:created>
  <dcterms:modified xsi:type="dcterms:W3CDTF">2017-09-26T18:22:46Z</dcterms:modified>
</cp:coreProperties>
</file>