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66" r:id="rId2"/>
    <p:sldId id="256" r:id="rId3"/>
    <p:sldId id="257" r:id="rId4"/>
    <p:sldId id="258" r:id="rId5"/>
    <p:sldId id="259" r:id="rId6"/>
    <p:sldId id="267" r:id="rId7"/>
    <p:sldId id="268" r:id="rId8"/>
    <p:sldId id="260" r:id="rId9"/>
    <p:sldId id="261" r:id="rId10"/>
    <p:sldId id="269" r:id="rId11"/>
    <p:sldId id="262" r:id="rId12"/>
    <p:sldId id="270" r:id="rId13"/>
    <p:sldId id="263" r:id="rId14"/>
    <p:sldId id="265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5"/>
    <p:restoredTop sz="94685"/>
  </p:normalViewPr>
  <p:slideViewPr>
    <p:cSldViewPr snapToGrid="0" snapToObjects="1">
      <p:cViewPr varScale="1">
        <p:scale>
          <a:sx n="81" d="100"/>
          <a:sy n="81" d="100"/>
        </p:scale>
        <p:origin x="96" y="7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7227A3-EB8B-7540-9222-B6E2B12582BC}" type="datetimeFigureOut">
              <a:rPr lang="en-US" smtClean="0"/>
              <a:t>9/26/2017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7B5874-CFAF-794E-911C-163F5D152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5891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09C4B-6473-E84D-BEBD-A27D3CF6E099}" type="datetimeFigureOut">
              <a:rPr lang="en-US" smtClean="0"/>
              <a:t>9/26/2017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A57E-72DF-664C-9ADD-47D24801ED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032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09C4B-6473-E84D-BEBD-A27D3CF6E099}" type="datetimeFigureOut">
              <a:rPr lang="en-US" smtClean="0"/>
              <a:t>9/26/2017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A57E-72DF-664C-9ADD-47D24801ED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85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09C4B-6473-E84D-BEBD-A27D3CF6E099}" type="datetimeFigureOut">
              <a:rPr lang="en-US" smtClean="0"/>
              <a:t>9/26/2017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A57E-72DF-664C-9ADD-47D24801ED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813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09C4B-6473-E84D-BEBD-A27D3CF6E099}" type="datetimeFigureOut">
              <a:rPr lang="en-US" smtClean="0"/>
              <a:t>9/26/2017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A57E-72DF-664C-9ADD-47D24801ED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822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09C4B-6473-E84D-BEBD-A27D3CF6E099}" type="datetimeFigureOut">
              <a:rPr lang="en-US" smtClean="0"/>
              <a:t>9/26/2017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A57E-72DF-664C-9ADD-47D24801ED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664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09C4B-6473-E84D-BEBD-A27D3CF6E099}" type="datetimeFigureOut">
              <a:rPr lang="en-US" smtClean="0"/>
              <a:t>9/26/2017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A57E-72DF-664C-9ADD-47D24801ED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428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09C4B-6473-E84D-BEBD-A27D3CF6E099}" type="datetimeFigureOut">
              <a:rPr lang="en-US" smtClean="0"/>
              <a:t>9/26/2017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A57E-72DF-664C-9ADD-47D24801ED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568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09C4B-6473-E84D-BEBD-A27D3CF6E099}" type="datetimeFigureOut">
              <a:rPr lang="en-US" smtClean="0"/>
              <a:t>9/26/2017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A57E-72DF-664C-9ADD-47D24801ED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574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09C4B-6473-E84D-BEBD-A27D3CF6E099}" type="datetimeFigureOut">
              <a:rPr lang="en-US" smtClean="0"/>
              <a:t>9/26/2017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A57E-72DF-664C-9ADD-47D24801ED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485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09C4B-6473-E84D-BEBD-A27D3CF6E099}" type="datetimeFigureOut">
              <a:rPr lang="en-US" smtClean="0"/>
              <a:t>9/26/2017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A57E-72DF-664C-9ADD-47D24801ED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352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09C4B-6473-E84D-BEBD-A27D3CF6E099}" type="datetimeFigureOut">
              <a:rPr lang="en-US" smtClean="0"/>
              <a:t>9/26/2017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6A57E-72DF-664C-9ADD-47D24801ED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921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809C4B-6473-E84D-BEBD-A27D3CF6E099}" type="datetimeFigureOut">
              <a:rPr lang="en-US" smtClean="0"/>
              <a:t>9/26/2017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F6A57E-72DF-664C-9ADD-47D24801ED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796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838200" y="365125"/>
            <a:ext cx="10484224" cy="26066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x-none" dirty="0">
                <a:ea typeface="ＭＳ Ｐゴシック" charset="-128"/>
              </a:rPr>
              <a:t>Chapter 6</a:t>
            </a:r>
          </a:p>
          <a:p>
            <a:r>
              <a:rPr lang="en-US" dirty="0"/>
              <a:t>Pavlovian Conditioning: Mechanisms and Theories</a:t>
            </a:r>
          </a:p>
        </p:txBody>
      </p:sp>
      <p:sp>
        <p:nvSpPr>
          <p:cNvPr id="3" name="Rectangle 2"/>
          <p:cNvSpPr/>
          <p:nvPr/>
        </p:nvSpPr>
        <p:spPr>
          <a:xfrm>
            <a:off x="2622168" y="3485073"/>
            <a:ext cx="838872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effectLst/>
                <a:ea typeface="Calibri" charset="0"/>
                <a:cs typeface="Times New Roman" charset="0"/>
              </a:rPr>
              <a:t>What is Learned in Pavlovian Conditioning?</a:t>
            </a:r>
          </a:p>
          <a:p>
            <a:r>
              <a:rPr lang="en-US" sz="2800" dirty="0">
                <a:effectLst/>
                <a:ea typeface="Calibri" charset="0"/>
                <a:cs typeface="Times New Roman" charset="0"/>
              </a:rPr>
              <a:t>	S-R versus S-S learning</a:t>
            </a:r>
          </a:p>
          <a:p>
            <a:r>
              <a:rPr lang="en-US" sz="2800" dirty="0">
                <a:effectLst/>
                <a:ea typeface="Calibri" charset="0"/>
                <a:cs typeface="Times New Roman" charset="0"/>
              </a:rPr>
              <a:t>How are Pavlovian Associations Learned?</a:t>
            </a:r>
          </a:p>
          <a:p>
            <a:r>
              <a:rPr lang="en-US" sz="2800" dirty="0">
                <a:effectLst/>
                <a:ea typeface="Calibri" charset="0"/>
                <a:cs typeface="Times New Roman" charset="0"/>
              </a:rPr>
              <a:t>	The </a:t>
            </a:r>
            <a:r>
              <a:rPr lang="en-US" sz="2800" dirty="0" err="1">
                <a:effectLst/>
                <a:ea typeface="Calibri" charset="0"/>
                <a:cs typeface="Times New Roman" charset="0"/>
              </a:rPr>
              <a:t>Rescorla</a:t>
            </a:r>
            <a:r>
              <a:rPr lang="en-US" sz="2800" dirty="0">
                <a:effectLst/>
                <a:ea typeface="Calibri" charset="0"/>
                <a:cs typeface="Times New Roman" charset="0"/>
              </a:rPr>
              <a:t>-Wagner model</a:t>
            </a:r>
          </a:p>
          <a:p>
            <a:r>
              <a:rPr lang="en-US" sz="2800" dirty="0">
                <a:effectLst/>
                <a:ea typeface="Calibri" charset="0"/>
                <a:cs typeface="Times New Roman" charset="0"/>
              </a:rPr>
              <a:t>	Attentional models of conditioning</a:t>
            </a:r>
          </a:p>
          <a:p>
            <a:r>
              <a:rPr lang="en-US" sz="2800" dirty="0">
                <a:effectLst/>
                <a:ea typeface="Calibri" charset="0"/>
                <a:cs typeface="Times New Roman" charset="0"/>
              </a:rPr>
              <a:t>	Temporal factors and conditioned responding</a:t>
            </a:r>
          </a:p>
          <a:p>
            <a:r>
              <a:rPr lang="en-US" sz="2800" dirty="0">
                <a:effectLst/>
                <a:ea typeface="Calibri" charset="0"/>
                <a:cs typeface="Times New Roman" charset="0"/>
              </a:rPr>
              <a:t>	The comparator hypothesis</a:t>
            </a:r>
          </a:p>
        </p:txBody>
      </p:sp>
    </p:spTree>
    <p:extLst>
      <p:ext uri="{BB962C8B-B14F-4D97-AF65-F5344CB8AC3E}">
        <p14:creationId xmlns:p14="http://schemas.microsoft.com/office/powerpoint/2010/main" val="132396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4268" y="658906"/>
            <a:ext cx="8374813" cy="5210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4615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4903" y="1264023"/>
            <a:ext cx="9734216" cy="3751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4674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538" y="1048871"/>
            <a:ext cx="7122859" cy="465790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4590" y="4337247"/>
            <a:ext cx="5360894" cy="1924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5628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6743" y="779929"/>
            <a:ext cx="8110097" cy="4894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7014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algn="ctr" eaLnBrk="1" hangingPunct="1"/>
            <a:r>
              <a:rPr lang="en-US" altLang="x-none" dirty="0" err="1">
                <a:ea typeface="ＭＳ Ｐゴシック" charset="-128"/>
              </a:rPr>
              <a:t>Rescorla</a:t>
            </a:r>
            <a:r>
              <a:rPr lang="en-US" altLang="x-none" dirty="0">
                <a:ea typeface="ＭＳ Ｐゴシック" charset="-128"/>
              </a:rPr>
              <a:t>-Wagner Model</a:t>
            </a:r>
          </a:p>
        </p:txBody>
      </p:sp>
      <p:sp>
        <p:nvSpPr>
          <p:cNvPr id="655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98808" y="2188694"/>
            <a:ext cx="8453718" cy="4185210"/>
          </a:xfrm>
        </p:spPr>
        <p:txBody>
          <a:bodyPr/>
          <a:lstStyle/>
          <a:p>
            <a:pPr eaLnBrk="1" hangingPunct="1"/>
            <a:r>
              <a:rPr lang="en-US" altLang="x-none" dirty="0">
                <a:ea typeface="ＭＳ Ｐゴシック" charset="-128"/>
              </a:rPr>
              <a:t>Conditioning is a function of US effectiveness.</a:t>
            </a:r>
          </a:p>
          <a:p>
            <a:pPr eaLnBrk="1" hangingPunct="1"/>
            <a:r>
              <a:rPr lang="en-US" altLang="x-none" dirty="0">
                <a:ea typeface="ＭＳ Ｐゴシック" charset="-128"/>
              </a:rPr>
              <a:t>US </a:t>
            </a:r>
            <a:r>
              <a:rPr lang="en-US" altLang="x-none" dirty="0" err="1">
                <a:ea typeface="ＭＳ Ｐゴシック" charset="-128"/>
              </a:rPr>
              <a:t>surprisingness</a:t>
            </a:r>
            <a:r>
              <a:rPr lang="en-US" altLang="x-none" dirty="0">
                <a:ea typeface="ＭＳ Ｐゴシック" charset="-128"/>
              </a:rPr>
              <a:t> determines its effectiveness.</a:t>
            </a:r>
          </a:p>
          <a:p>
            <a:pPr eaLnBrk="1" hangingPunct="1"/>
            <a:r>
              <a:rPr lang="en-US" altLang="x-none" dirty="0">
                <a:ea typeface="ＭＳ Ｐゴシック" charset="-128"/>
              </a:rPr>
              <a:t>US surprise calculated based on all of the predictive cues in the situation.</a:t>
            </a:r>
          </a:p>
          <a:p>
            <a:pPr eaLnBrk="1" hangingPunct="1"/>
            <a:r>
              <a:rPr lang="en-US" altLang="x-none" dirty="0">
                <a:ea typeface="ＭＳ Ｐゴシック" charset="-128"/>
              </a:rPr>
              <a:t>Quantitative model.</a:t>
            </a:r>
          </a:p>
        </p:txBody>
      </p:sp>
    </p:spTree>
    <p:extLst>
      <p:ext uri="{BB962C8B-B14F-4D97-AF65-F5344CB8AC3E}">
        <p14:creationId xmlns:p14="http://schemas.microsoft.com/office/powerpoint/2010/main" val="11369957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381000"/>
            <a:ext cx="7772400" cy="1143000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algn="ctr" eaLnBrk="1" hangingPunct="1"/>
            <a:r>
              <a:rPr lang="en-US" altLang="x-none" dirty="0" err="1">
                <a:ea typeface="ＭＳ Ｐゴシック" charset="-128"/>
              </a:rPr>
              <a:t>Rescorla</a:t>
            </a:r>
            <a:r>
              <a:rPr lang="en-US" altLang="x-none" dirty="0">
                <a:ea typeface="ＭＳ Ｐゴシック" charset="-128"/>
              </a:rPr>
              <a:t>-Wagner Model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01468" y="1970881"/>
            <a:ext cx="7431741" cy="2362200"/>
          </a:xfrm>
        </p:spPr>
        <p:txBody>
          <a:bodyPr/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dirty="0">
                <a:ea typeface="ＭＳ Ｐゴシック" charset="0"/>
                <a:cs typeface="ＭＳ Ｐゴシック" charset="0"/>
              </a:rPr>
              <a:t>Learning as error correction.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>
                <a:ea typeface="ＭＳ Ｐゴシック" charset="0"/>
                <a:cs typeface="ＭＳ Ｐゴシック" charset="0"/>
              </a:rPr>
              <a:t>Error is difference between what is predicted and what occurs.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dirty="0">
                <a:ea typeface="ＭＳ Ｐゴシック" charset="0"/>
                <a:cs typeface="ＭＳ Ｐゴシック" charset="0"/>
              </a:rPr>
              <a:t>Error calculation: </a:t>
            </a:r>
          </a:p>
          <a:p>
            <a:pPr marL="0" indent="0">
              <a:buNone/>
              <a:defRPr/>
            </a:pPr>
            <a:endParaRPr lang="en-US" dirty="0">
              <a:ea typeface="ＭＳ Ｐゴシック" charset="0"/>
              <a:cs typeface="ＭＳ Ｐゴシック" charset="0"/>
            </a:endParaRPr>
          </a:p>
        </p:txBody>
      </p:sp>
      <p:pic>
        <p:nvPicPr>
          <p:cNvPr id="6656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608" y="4013058"/>
            <a:ext cx="3581400" cy="58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75750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6389" y="900952"/>
            <a:ext cx="8604225" cy="4356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4913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9753" y="266254"/>
            <a:ext cx="6790765" cy="638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9862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en-US" altLang="x-none" dirty="0">
                <a:ea typeface="ＭＳ Ｐゴシック" charset="-128"/>
              </a:rPr>
              <a:t>Attentional Models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70209" y="2161800"/>
            <a:ext cx="9247094" cy="3768351"/>
          </a:xfrm>
        </p:spPr>
        <p:txBody>
          <a:bodyPr/>
          <a:lstStyle/>
          <a:p>
            <a:r>
              <a:rPr lang="en-US" altLang="x-none" sz="3600" dirty="0">
                <a:ea typeface="ＭＳ Ｐゴシック" charset="-128"/>
              </a:rPr>
              <a:t>Pearce &amp; Hall: </a:t>
            </a:r>
            <a:r>
              <a:rPr lang="en-US" altLang="x-none" sz="3600" dirty="0" err="1">
                <a:ea typeface="ＭＳ Ｐゴシック" charset="-128"/>
              </a:rPr>
              <a:t>Surprisingness</a:t>
            </a:r>
            <a:r>
              <a:rPr lang="en-US" altLang="x-none" sz="3600" dirty="0">
                <a:ea typeface="ＭＳ Ｐゴシック" charset="-128"/>
              </a:rPr>
              <a:t> of US on trial N increases attention to  the CS on trial N+1.</a:t>
            </a:r>
            <a:endParaRPr lang="en-US" altLang="x-none" dirty="0">
              <a:ea typeface="ＭＳ Ｐゴシック" charset="-128"/>
            </a:endParaRPr>
          </a:p>
          <a:p>
            <a:pPr>
              <a:buFontTx/>
              <a:buNone/>
            </a:pPr>
            <a:r>
              <a:rPr lang="en-US" altLang="x-none" dirty="0">
                <a:ea typeface="ＭＳ Ｐゴシック" charset="-128"/>
              </a:rPr>
              <a:t>		–Prospective  effect</a:t>
            </a:r>
          </a:p>
          <a:p>
            <a:pPr>
              <a:buFontTx/>
              <a:buNone/>
            </a:pPr>
            <a:r>
              <a:rPr lang="en-US" altLang="x-none" dirty="0">
                <a:ea typeface="ＭＳ Ｐゴシック" charset="-128"/>
              </a:rPr>
              <a:t>		–Cannot explain 1-trial blocking</a:t>
            </a:r>
          </a:p>
          <a:p>
            <a:pPr>
              <a:buFontTx/>
              <a:buNone/>
            </a:pPr>
            <a:endParaRPr lang="en-US" altLang="x-none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4305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8424" y="503091"/>
            <a:ext cx="7651376" cy="571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6892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en-US" altLang="x-none" dirty="0">
                <a:ea typeface="ＭＳ Ｐゴシック" charset="-128"/>
              </a:rPr>
              <a:t>Comparator Hypothesis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31573" y="2188694"/>
            <a:ext cx="9314329" cy="3754904"/>
          </a:xfrm>
        </p:spPr>
        <p:txBody>
          <a:bodyPr/>
          <a:lstStyle/>
          <a:p>
            <a:r>
              <a:rPr lang="en-US" altLang="x-none" dirty="0">
                <a:ea typeface="ＭＳ Ｐゴシック" charset="-128"/>
              </a:rPr>
              <a:t>Theory of performance, not learning.</a:t>
            </a:r>
          </a:p>
          <a:p>
            <a:r>
              <a:rPr lang="en-US" altLang="x-none" dirty="0">
                <a:ea typeface="ＭＳ Ｐゴシック" charset="-128"/>
              </a:rPr>
              <a:t>Assumes only excitatory associations</a:t>
            </a:r>
          </a:p>
          <a:p>
            <a:r>
              <a:rPr lang="en-US" altLang="x-none" dirty="0">
                <a:ea typeface="ＭＳ Ｐゴシック" charset="-128"/>
              </a:rPr>
              <a:t>Predicts that changes in the value of the  </a:t>
            </a:r>
            <a:r>
              <a:rPr lang="ja-JP" altLang="en-US" dirty="0">
                <a:ea typeface="ＭＳ Ｐゴシック" charset="-128"/>
              </a:rPr>
              <a:t>“</a:t>
            </a:r>
            <a:r>
              <a:rPr lang="en-US" altLang="ja-JP" dirty="0">
                <a:ea typeface="ＭＳ Ｐゴシック" charset="-128"/>
              </a:rPr>
              <a:t>comparator</a:t>
            </a:r>
            <a:r>
              <a:rPr lang="ja-JP" altLang="en-US" dirty="0">
                <a:ea typeface="ＭＳ Ｐゴシック" charset="-128"/>
              </a:rPr>
              <a:t>”</a:t>
            </a:r>
            <a:r>
              <a:rPr lang="en-US" altLang="ja-JP" dirty="0">
                <a:ea typeface="ＭＳ Ｐゴシック" charset="-128"/>
              </a:rPr>
              <a:t> stimulus will change level of responding</a:t>
            </a:r>
          </a:p>
          <a:p>
            <a:pPr lvl="1"/>
            <a:r>
              <a:rPr lang="en-US" altLang="x-none" dirty="0">
                <a:ea typeface="ＭＳ Ｐゴシック" charset="-128"/>
              </a:rPr>
              <a:t>Conditioned inhibition is lost with extinction of excitatory comparator. </a:t>
            </a:r>
          </a:p>
        </p:txBody>
      </p:sp>
    </p:spTree>
    <p:extLst>
      <p:ext uri="{BB962C8B-B14F-4D97-AF65-F5344CB8AC3E}">
        <p14:creationId xmlns:p14="http://schemas.microsoft.com/office/powerpoint/2010/main" val="740825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0435" y="595503"/>
            <a:ext cx="6535271" cy="5636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9372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628" y="338999"/>
            <a:ext cx="6849240" cy="473054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3853" y="4383741"/>
            <a:ext cx="5491394" cy="2117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2511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132</Words>
  <Application>Microsoft Office PowerPoint</Application>
  <PresentationFormat>Widescreen</PresentationFormat>
  <Paragraphs>27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ＭＳ Ｐゴシック</vt:lpstr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Rescorla-Wagner Model</vt:lpstr>
      <vt:lpstr>Rescorla-Wagner Model</vt:lpstr>
      <vt:lpstr>PowerPoint Presentation</vt:lpstr>
      <vt:lpstr>PowerPoint Presentation</vt:lpstr>
      <vt:lpstr>Attentional Models</vt:lpstr>
      <vt:lpstr>PowerPoint Presentation</vt:lpstr>
      <vt:lpstr>Comparator Hypothesis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Domjan, Michael P</dc:creator>
  <cp:lastModifiedBy>Brace, Liz</cp:lastModifiedBy>
  <cp:revision>9</cp:revision>
  <dcterms:created xsi:type="dcterms:W3CDTF">2017-09-22T19:25:06Z</dcterms:created>
  <dcterms:modified xsi:type="dcterms:W3CDTF">2017-09-26T18:21:03Z</dcterms:modified>
</cp:coreProperties>
</file>