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6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642"/>
    <p:restoredTop sz="94685"/>
  </p:normalViewPr>
  <p:slideViewPr>
    <p:cSldViewPr snapToGrid="0" snapToObjects="1">
      <p:cViewPr varScale="1">
        <p:scale>
          <a:sx n="73" d="100"/>
          <a:sy n="73" d="100"/>
        </p:scale>
        <p:origin x="200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DD154-733A-D84E-A39D-0F99FDBADC8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B4119-60AF-7E40-88DB-8E0E5FB18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135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0A846C3C-5A51-BA43-8AEC-6906B25ED856}" type="slidenum">
              <a:rPr lang="en-US" altLang="x-none" sz="1200"/>
              <a:pPr/>
              <a:t>1</a:t>
            </a:fld>
            <a:endParaRPr lang="en-US" altLang="x-none" sz="1200"/>
          </a:p>
        </p:txBody>
      </p:sp>
      <p:sp>
        <p:nvSpPr>
          <p:cNvPr id="27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4855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7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59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87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77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7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41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072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62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78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36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6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47B3C-1574-2745-9DC8-BD3C4F15BF76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B022B-89E3-D745-A53F-6A310E8E3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7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9208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smtClean="0">
                <a:ea typeface="ＭＳ Ｐゴシック" charset="-128"/>
              </a:rPr>
              <a:t>Chapter 2</a:t>
            </a:r>
            <a:br>
              <a:rPr lang="en-US" altLang="x-none" dirty="0" smtClean="0">
                <a:ea typeface="ＭＳ Ｐゴシック" charset="-128"/>
              </a:rPr>
            </a:br>
            <a:r>
              <a:rPr lang="en-US" altLang="x-none" dirty="0" smtClean="0">
                <a:ea typeface="ＭＳ Ｐゴシック" charset="-128"/>
              </a:rPr>
              <a:t>The Structure of Unconditioned Behavior</a:t>
            </a:r>
            <a:endParaRPr lang="en-US" altLang="x-none" dirty="0">
              <a:ea typeface="ＭＳ Ｐゴシック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80128" y="2711894"/>
            <a:ext cx="80816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effectLst/>
                <a:ea typeface="Calibri" charset="0"/>
                <a:cs typeface="Times New Roman" charset="0"/>
              </a:rPr>
              <a:t>Homogeneous versus Heterogeneous Substrates of Behavior</a:t>
            </a:r>
          </a:p>
          <a:p>
            <a:r>
              <a:rPr lang="en-US" sz="2400" dirty="0" smtClean="0">
                <a:effectLst/>
                <a:ea typeface="Calibri" charset="0"/>
                <a:cs typeface="Times New Roman" charset="0"/>
              </a:rPr>
              <a:t>The Concept of the Reflex</a:t>
            </a:r>
          </a:p>
          <a:p>
            <a:r>
              <a:rPr lang="en-US" sz="2400" dirty="0" smtClean="0">
                <a:effectLst/>
                <a:ea typeface="Calibri" charset="0"/>
                <a:cs typeface="Times New Roman" charset="0"/>
              </a:rPr>
              <a:t>Complex Forms of Elicited Behavior</a:t>
            </a:r>
          </a:p>
          <a:p>
            <a:r>
              <a:rPr lang="en-US" sz="2400" dirty="0" smtClean="0">
                <a:effectLst/>
                <a:ea typeface="Calibri" charset="0"/>
                <a:cs typeface="Times New Roman" charset="0"/>
              </a:rPr>
              <a:t>	Modal action patterns</a:t>
            </a:r>
          </a:p>
          <a:p>
            <a:r>
              <a:rPr lang="en-US" sz="2400" dirty="0" smtClean="0">
                <a:effectLst/>
                <a:ea typeface="Calibri" charset="0"/>
                <a:cs typeface="Times New Roman" charset="0"/>
              </a:rPr>
              <a:t>	Sign stimuli</a:t>
            </a:r>
          </a:p>
          <a:p>
            <a:r>
              <a:rPr lang="en-US" sz="2400" dirty="0" smtClean="0">
                <a:effectLst/>
                <a:ea typeface="Calibri" charset="0"/>
                <a:cs typeface="Times New Roman" charset="0"/>
              </a:rPr>
              <a:t>The organization of Elicited Behavior</a:t>
            </a:r>
          </a:p>
          <a:p>
            <a:r>
              <a:rPr lang="en-US" sz="2400" dirty="0" smtClean="0">
                <a:effectLst/>
                <a:ea typeface="Calibri" charset="0"/>
                <a:cs typeface="Times New Roman" charset="0"/>
              </a:rPr>
              <a:t>	Motivational factors</a:t>
            </a:r>
          </a:p>
          <a:p>
            <a:r>
              <a:rPr lang="en-US" sz="2400" dirty="0" smtClean="0">
                <a:effectLst/>
                <a:ea typeface="Calibri" charset="0"/>
                <a:cs typeface="Times New Roman" charset="0"/>
              </a:rPr>
              <a:t>	Appetitive and </a:t>
            </a:r>
            <a:r>
              <a:rPr lang="en-US" sz="2400" dirty="0" err="1" smtClean="0">
                <a:effectLst/>
                <a:ea typeface="Calibri" charset="0"/>
                <a:cs typeface="Times New Roman" charset="0"/>
              </a:rPr>
              <a:t>consummatory</a:t>
            </a:r>
            <a:r>
              <a:rPr lang="en-US" sz="2400" dirty="0" smtClean="0">
                <a:effectLst/>
                <a:ea typeface="Calibri" charset="0"/>
                <a:cs typeface="Times New Roman" charset="0"/>
              </a:rPr>
              <a:t> behavior</a:t>
            </a:r>
          </a:p>
          <a:p>
            <a:r>
              <a:rPr lang="en-US" sz="2400" dirty="0" smtClean="0">
                <a:effectLst/>
                <a:ea typeface="Calibri" charset="0"/>
                <a:cs typeface="Times New Roman" charset="0"/>
              </a:rPr>
              <a:t>	Behavior systems</a:t>
            </a:r>
            <a:endParaRPr lang="en-US" sz="2400" dirty="0">
              <a:effectLst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39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234" y="550810"/>
            <a:ext cx="7503459" cy="590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37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715" y="266450"/>
            <a:ext cx="8390965" cy="60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30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292" y="498517"/>
            <a:ext cx="8041341" cy="607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58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679" y="277769"/>
            <a:ext cx="7732059" cy="615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7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862" y="1933087"/>
            <a:ext cx="3705714" cy="3705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0" b="-5843"/>
          <a:stretch>
            <a:fillRect/>
          </a:stretch>
        </p:blipFill>
        <p:spPr bwMode="auto">
          <a:xfrm>
            <a:off x="1694329" y="1888426"/>
            <a:ext cx="3923182" cy="381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extBox 5"/>
          <p:cNvSpPr txBox="1">
            <a:spLocks noChangeArrowheads="1"/>
          </p:cNvSpPr>
          <p:nvPr/>
        </p:nvSpPr>
        <p:spPr bwMode="auto">
          <a:xfrm>
            <a:off x="6615952" y="5699820"/>
            <a:ext cx="243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x-none"/>
              <a:t>2010</a:t>
            </a:r>
          </a:p>
        </p:txBody>
      </p:sp>
      <p:sp>
        <p:nvSpPr>
          <p:cNvPr id="45060" name="TextBox 6"/>
          <p:cNvSpPr txBox="1">
            <a:spLocks noChangeArrowheads="1"/>
          </p:cNvSpPr>
          <p:nvPr/>
        </p:nvSpPr>
        <p:spPr bwMode="auto">
          <a:xfrm>
            <a:off x="2460812" y="5638801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x-none"/>
              <a:t>2007</a:t>
            </a:r>
          </a:p>
        </p:txBody>
      </p:sp>
      <p:sp>
        <p:nvSpPr>
          <p:cNvPr id="45061" name="TextBox 7"/>
          <p:cNvSpPr txBox="1">
            <a:spLocks noChangeArrowheads="1"/>
          </p:cNvSpPr>
          <p:nvPr/>
        </p:nvSpPr>
        <p:spPr bwMode="auto">
          <a:xfrm>
            <a:off x="1694329" y="533401"/>
            <a:ext cx="9843247" cy="10772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r>
              <a:rPr lang="en-US" altLang="x-none" sz="3200" dirty="0" smtClean="0">
                <a:latin typeface="+mn-lt"/>
              </a:rPr>
              <a:t>Books by Deirdre Barrett on </a:t>
            </a:r>
            <a:r>
              <a:rPr lang="en-US" altLang="x-none" sz="3200" dirty="0">
                <a:latin typeface="+mn-lt"/>
              </a:rPr>
              <a:t>s</a:t>
            </a:r>
            <a:r>
              <a:rPr lang="en-US" altLang="x-none" sz="3200" dirty="0" smtClean="0">
                <a:latin typeface="+mn-lt"/>
              </a:rPr>
              <a:t>upernormal </a:t>
            </a:r>
            <a:r>
              <a:rPr lang="en-US" altLang="x-none" sz="3200" smtClean="0">
                <a:latin typeface="+mn-lt"/>
              </a:rPr>
              <a:t>stimuli </a:t>
            </a:r>
          </a:p>
          <a:p>
            <a:pPr algn="ctr"/>
            <a:r>
              <a:rPr lang="en-US" altLang="x-none" sz="3200" dirty="0" smtClean="0">
                <a:latin typeface="+mn-lt"/>
              </a:rPr>
              <a:t>in human affairs</a:t>
            </a:r>
            <a:endParaRPr lang="en-US" altLang="x-none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845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204" y="860611"/>
            <a:ext cx="9365719" cy="400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16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31</Words>
  <Application>Microsoft Macintosh PowerPoint</Application>
  <PresentationFormat>Widescreen</PresentationFormat>
  <Paragraphs>15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Calibri Light</vt:lpstr>
      <vt:lpstr>ＭＳ Ｐゴシック</vt:lpstr>
      <vt:lpstr>Arial</vt:lpstr>
      <vt:lpstr>Calibri</vt:lpstr>
      <vt:lpstr>Times</vt:lpstr>
      <vt:lpstr>Times New Roman</vt:lpstr>
      <vt:lpstr>Office Theme</vt:lpstr>
      <vt:lpstr>Chapter 2 The Structure of Unconditioned Behavior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Domjan, Michael P</cp:lastModifiedBy>
  <cp:revision>6</cp:revision>
  <dcterms:created xsi:type="dcterms:W3CDTF">2017-09-22T13:41:55Z</dcterms:created>
  <dcterms:modified xsi:type="dcterms:W3CDTF">2017-09-22T14:11:49Z</dcterms:modified>
</cp:coreProperties>
</file>