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67" r:id="rId2"/>
    <p:sldId id="256" r:id="rId3"/>
    <p:sldId id="257" r:id="rId4"/>
    <p:sldId id="258" r:id="rId5"/>
    <p:sldId id="268" r:id="rId6"/>
    <p:sldId id="259" r:id="rId7"/>
    <p:sldId id="260" r:id="rId8"/>
    <p:sldId id="261" r:id="rId9"/>
    <p:sldId id="269" r:id="rId10"/>
    <p:sldId id="270" r:id="rId11"/>
    <p:sldId id="271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5"/>
    <p:restoredTop sz="94685"/>
  </p:normalViewPr>
  <p:slideViewPr>
    <p:cSldViewPr snapToGrid="0" snapToObjects="1">
      <p:cViewPr varScale="1">
        <p:scale>
          <a:sx n="95" d="100"/>
          <a:sy n="95" d="100"/>
        </p:scale>
        <p:origin x="5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602694-A8DF-264A-A0EA-01FA5674FF9A}" type="datetimeFigureOut">
              <a:rPr lang="en-US" smtClean="0"/>
              <a:t>9/25/17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FAD4EA-7D02-A94D-ADFB-EE292946F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7294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6F769-BE53-3547-B10F-DE4DB657652D}" type="datetimeFigureOut">
              <a:rPr lang="en-US" smtClean="0"/>
              <a:t>9/25/17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6F187-7A5F-C044-A717-1460299038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985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6F769-BE53-3547-B10F-DE4DB657652D}" type="datetimeFigureOut">
              <a:rPr lang="en-US" smtClean="0"/>
              <a:t>9/25/17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6F187-7A5F-C044-A717-1460299038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4681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6F769-BE53-3547-B10F-DE4DB657652D}" type="datetimeFigureOut">
              <a:rPr lang="en-US" smtClean="0"/>
              <a:t>9/25/17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6F187-7A5F-C044-A717-1460299038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002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6F769-BE53-3547-B10F-DE4DB657652D}" type="datetimeFigureOut">
              <a:rPr lang="en-US" smtClean="0"/>
              <a:t>9/25/17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6F187-7A5F-C044-A717-1460299038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125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6F769-BE53-3547-B10F-DE4DB657652D}" type="datetimeFigureOut">
              <a:rPr lang="en-US" smtClean="0"/>
              <a:t>9/25/17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6F187-7A5F-C044-A717-1460299038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99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6F769-BE53-3547-B10F-DE4DB657652D}" type="datetimeFigureOut">
              <a:rPr lang="en-US" smtClean="0"/>
              <a:t>9/25/17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6F187-7A5F-C044-A717-1460299038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3883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6F769-BE53-3547-B10F-DE4DB657652D}" type="datetimeFigureOut">
              <a:rPr lang="en-US" smtClean="0"/>
              <a:t>9/25/17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6F187-7A5F-C044-A717-1460299038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9193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6F769-BE53-3547-B10F-DE4DB657652D}" type="datetimeFigureOut">
              <a:rPr lang="en-US" smtClean="0"/>
              <a:t>9/25/17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6F187-7A5F-C044-A717-1460299038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1862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6F769-BE53-3547-B10F-DE4DB657652D}" type="datetimeFigureOut">
              <a:rPr lang="en-US" smtClean="0"/>
              <a:t>9/25/17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6F187-7A5F-C044-A717-1460299038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189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6F769-BE53-3547-B10F-DE4DB657652D}" type="datetimeFigureOut">
              <a:rPr lang="en-US" smtClean="0"/>
              <a:t>9/25/17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6F187-7A5F-C044-A717-1460299038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9279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6F769-BE53-3547-B10F-DE4DB657652D}" type="datetimeFigureOut">
              <a:rPr lang="en-US" smtClean="0"/>
              <a:t>9/25/17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6F187-7A5F-C044-A717-1460299038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3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C6F769-BE53-3547-B10F-DE4DB657652D}" type="datetimeFigureOut">
              <a:rPr lang="en-US" smtClean="0"/>
              <a:t>9/25/17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A6F187-7A5F-C044-A717-1460299038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958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emf"/><Relationship Id="rId3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757517" y="551329"/>
            <a:ext cx="10484224" cy="184224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x-none" dirty="0" smtClean="0">
                <a:ea typeface="ＭＳ Ｐゴシック" charset="-128"/>
              </a:rPr>
              <a:t>Chapter </a:t>
            </a:r>
            <a:r>
              <a:rPr lang="en-US" altLang="x-none" dirty="0" smtClean="0">
                <a:ea typeface="ＭＳ Ｐゴシック" charset="-128"/>
              </a:rPr>
              <a:t>13</a:t>
            </a:r>
            <a:endParaRPr lang="en-US" altLang="x-none" dirty="0" smtClean="0">
              <a:ea typeface="ＭＳ Ｐゴシック" charset="-128"/>
            </a:endParaRPr>
          </a:p>
          <a:p>
            <a:r>
              <a:rPr lang="en-US" dirty="0" smtClean="0"/>
              <a:t> </a:t>
            </a:r>
            <a:r>
              <a:rPr lang="en-US" dirty="0" smtClean="0"/>
              <a:t>Stimulus Control of Behavior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2662516" y="3014095"/>
            <a:ext cx="7637928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charset="0"/>
              <a:buChar char="•"/>
            </a:pPr>
            <a:r>
              <a:rPr lang="en-US" sz="2800" dirty="0" smtClean="0">
                <a:effectLst/>
                <a:ea typeface="Calibri" charset="0"/>
                <a:cs typeface="Times New Roman" charset="0"/>
              </a:rPr>
              <a:t>Measurement of Stimulus Control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800" dirty="0" smtClean="0">
                <a:effectLst/>
                <a:ea typeface="Calibri" charset="0"/>
                <a:cs typeface="Times New Roman" charset="0"/>
              </a:rPr>
              <a:t>Sensory and Motivational Variables in Stimulus Control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800" dirty="0" smtClean="0">
                <a:effectLst/>
                <a:ea typeface="Calibri" charset="0"/>
                <a:cs typeface="Times New Roman" charset="0"/>
              </a:rPr>
              <a:t>Learning Factors in Stimulus Control 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800" dirty="0" smtClean="0">
                <a:ea typeface="Calibri" charset="0"/>
                <a:cs typeface="Times New Roman" charset="0"/>
              </a:rPr>
              <a:t>Interdimensional and </a:t>
            </a:r>
            <a:r>
              <a:rPr lang="en-US" sz="2800" dirty="0" err="1" smtClean="0">
                <a:ea typeface="Calibri" charset="0"/>
                <a:cs typeface="Times New Roman" charset="0"/>
              </a:rPr>
              <a:t>Intradimensional</a:t>
            </a:r>
            <a:r>
              <a:rPr lang="en-US" sz="2800" dirty="0" smtClean="0">
                <a:ea typeface="Calibri" charset="0"/>
                <a:cs typeface="Times New Roman" charset="0"/>
              </a:rPr>
              <a:t> Discrimination Training</a:t>
            </a:r>
            <a:endParaRPr lang="en-US" sz="2800" dirty="0" smtClean="0">
              <a:effectLst/>
              <a:ea typeface="Calibri" charset="0"/>
              <a:cs typeface="Times New Roman" charset="0"/>
            </a:endParaRPr>
          </a:p>
          <a:p>
            <a:pPr marL="457200" indent="-457200">
              <a:buFont typeface="Arial" charset="0"/>
              <a:buChar char="•"/>
            </a:pPr>
            <a:r>
              <a:rPr lang="en-US" sz="2800" dirty="0" smtClean="0">
                <a:effectLst/>
                <a:ea typeface="Calibri" charset="0"/>
                <a:cs typeface="Times New Roman" charset="0"/>
              </a:rPr>
              <a:t>Stimulus Equivalence Training</a:t>
            </a:r>
            <a:endParaRPr lang="en-US" sz="2800" dirty="0">
              <a:effectLst/>
              <a:ea typeface="Calibri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82724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6841" y="726141"/>
            <a:ext cx="6661288" cy="5116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913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336" y="198706"/>
            <a:ext cx="6950867" cy="563731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4892" y="5398984"/>
            <a:ext cx="6820027" cy="1176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4512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3270" y="495356"/>
            <a:ext cx="8229600" cy="5748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4724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 descr="White marble"/>
          <p:cNvSpPr>
            <a:spLocks noGrp="1" noChangeArrowheads="1"/>
          </p:cNvSpPr>
          <p:nvPr>
            <p:ph type="title"/>
          </p:nvPr>
        </p:nvSpPr>
        <p:spPr>
          <a:xfrm>
            <a:off x="1317811" y="609600"/>
            <a:ext cx="9238129" cy="1143000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pPr algn="ctr" eaLnBrk="1" hangingPunct="1"/>
            <a:r>
              <a:rPr lang="en-US" altLang="x-none" dirty="0" smtClean="0"/>
              <a:t>Discrimination </a:t>
            </a:r>
            <a:r>
              <a:rPr lang="en-US" altLang="x-none" dirty="0"/>
              <a:t>Training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800" y="1981200"/>
            <a:ext cx="7772400" cy="15240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x-none" u="sng" dirty="0" smtClean="0"/>
              <a:t>Simple Discrimination Training</a:t>
            </a:r>
          </a:p>
          <a:p>
            <a:pPr marL="0" indent="0">
              <a:buNone/>
            </a:pPr>
            <a:r>
              <a:rPr lang="en-US" altLang="x-none" dirty="0" smtClean="0"/>
              <a:t>	Presence </a:t>
            </a:r>
            <a:r>
              <a:rPr lang="en-US" altLang="x-none" dirty="0"/>
              <a:t>of S+  : R </a:t>
            </a:r>
            <a:r>
              <a:rPr lang="en-US" altLang="x-none" dirty="0" smtClean="0"/>
              <a:t>→ </a:t>
            </a:r>
            <a:r>
              <a:rPr lang="en-US" altLang="x-none" dirty="0" smtClean="0"/>
              <a:t>reinforcement</a:t>
            </a:r>
            <a:endParaRPr lang="en-US" altLang="x-none" sz="2400" dirty="0" smtClean="0"/>
          </a:p>
          <a:p>
            <a:pPr marL="0" indent="0">
              <a:buNone/>
            </a:pPr>
            <a:r>
              <a:rPr lang="en-US" altLang="x-none" dirty="0" smtClean="0"/>
              <a:t>	Presence </a:t>
            </a:r>
            <a:r>
              <a:rPr lang="en-US" altLang="x-none" dirty="0"/>
              <a:t>of S–  : R </a:t>
            </a:r>
            <a:r>
              <a:rPr lang="en-US" altLang="x-none" dirty="0" smtClean="0"/>
              <a:t>→ </a:t>
            </a:r>
            <a:r>
              <a:rPr lang="en-US" altLang="x-none" dirty="0" smtClean="0"/>
              <a:t>no </a:t>
            </a:r>
            <a:r>
              <a:rPr lang="en-US" altLang="x-none" dirty="0"/>
              <a:t>reinforcement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x-none" dirty="0"/>
          </a:p>
        </p:txBody>
      </p:sp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2173942" y="3760694"/>
            <a:ext cx="8866093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x-none" sz="2800" u="sng" dirty="0">
                <a:latin typeface="+mn-lt"/>
              </a:rPr>
              <a:t>Multiple Schedule of Reinforcement</a:t>
            </a:r>
            <a:r>
              <a:rPr lang="en-US" altLang="x-none" sz="2800" dirty="0">
                <a:latin typeface="+mn-lt"/>
              </a:rPr>
              <a:t>:</a:t>
            </a:r>
          </a:p>
          <a:p>
            <a:pPr>
              <a:spcBef>
                <a:spcPct val="50000"/>
              </a:spcBef>
            </a:pPr>
            <a:r>
              <a:rPr lang="en-US" altLang="x-none" sz="2800" dirty="0" smtClean="0">
                <a:latin typeface="+mn-lt"/>
              </a:rPr>
              <a:t>	Presence of S1</a:t>
            </a:r>
            <a:r>
              <a:rPr lang="en-US" altLang="x-none" sz="2800" dirty="0">
                <a:latin typeface="+mn-lt"/>
              </a:rPr>
              <a:t>: one schedule of reinforcement </a:t>
            </a:r>
          </a:p>
          <a:p>
            <a:pPr>
              <a:spcBef>
                <a:spcPct val="50000"/>
              </a:spcBef>
            </a:pPr>
            <a:r>
              <a:rPr lang="en-US" altLang="x-none" sz="2800" dirty="0" smtClean="0">
                <a:latin typeface="+mn-lt"/>
              </a:rPr>
              <a:t>	Presence of S2</a:t>
            </a:r>
            <a:r>
              <a:rPr lang="en-US" altLang="x-none" sz="2800" dirty="0">
                <a:latin typeface="+mn-lt"/>
              </a:rPr>
              <a:t>: a different schedule of reinforcement</a:t>
            </a:r>
            <a:endParaRPr lang="en-US" altLang="x-none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28921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8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9482" y="254489"/>
            <a:ext cx="7974106" cy="6046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9857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4257" y="1425389"/>
            <a:ext cx="9506439" cy="3576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6691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3917" y="423503"/>
            <a:ext cx="7207623" cy="5915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5603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 descr="White marble"/>
          <p:cNvSpPr>
            <a:spLocks noGrp="1" noChangeArrowheads="1"/>
          </p:cNvSpPr>
          <p:nvPr>
            <p:ph type="title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pPr algn="ctr" eaLnBrk="1" hangingPunct="1"/>
            <a:r>
              <a:rPr lang="en-US" altLang="x-none" i="1" dirty="0"/>
              <a:t>Inter</a:t>
            </a:r>
            <a:r>
              <a:rPr lang="en-US" altLang="x-none" dirty="0"/>
              <a:t>dimensional Discriminations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164533" y="2188694"/>
            <a:ext cx="6584576" cy="4351338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x-none" u="sng" dirty="0"/>
              <a:t>S+ and S– differ in numerous </a:t>
            </a:r>
            <a:r>
              <a:rPr lang="en-US" altLang="x-none" u="sng" dirty="0" smtClean="0"/>
              <a:t>respects</a:t>
            </a:r>
            <a:endParaRPr lang="en-US" altLang="x-none" dirty="0"/>
          </a:p>
          <a:p>
            <a:pPr eaLnBrk="1" hangingPunct="1"/>
            <a:r>
              <a:rPr lang="en-US" altLang="x-none" dirty="0"/>
              <a:t>Orange vs. Banana</a:t>
            </a:r>
          </a:p>
          <a:p>
            <a:pPr eaLnBrk="1" hangingPunct="1"/>
            <a:r>
              <a:rPr lang="en-US" altLang="x-none" dirty="0"/>
              <a:t>Car vs. Bus</a:t>
            </a:r>
          </a:p>
          <a:p>
            <a:pPr eaLnBrk="1" hangingPunct="1"/>
            <a:r>
              <a:rPr lang="en-US" altLang="x-none" dirty="0"/>
              <a:t>Violin vs. Piano</a:t>
            </a:r>
          </a:p>
          <a:p>
            <a:pPr eaLnBrk="1" hangingPunct="1"/>
            <a:r>
              <a:rPr lang="en-US" altLang="x-none" dirty="0"/>
              <a:t>Vertical line vs. White pecking key</a:t>
            </a:r>
          </a:p>
          <a:p>
            <a:pPr eaLnBrk="1" hangingPunct="1"/>
            <a:r>
              <a:rPr lang="en-US" altLang="x-none" dirty="0"/>
              <a:t>1000 cps tone vs. No tone</a:t>
            </a:r>
          </a:p>
        </p:txBody>
      </p:sp>
    </p:spTree>
    <p:extLst>
      <p:ext uri="{BB962C8B-B14F-4D97-AF65-F5344CB8AC3E}">
        <p14:creationId xmlns:p14="http://schemas.microsoft.com/office/powerpoint/2010/main" val="2065200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 descr="White marble"/>
          <p:cNvSpPr>
            <a:spLocks noGrp="1" noChangeArrowheads="1"/>
          </p:cNvSpPr>
          <p:nvPr>
            <p:ph type="title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pPr algn="ctr" eaLnBrk="1" hangingPunct="1"/>
            <a:r>
              <a:rPr lang="en-US" altLang="x-none" i="1" dirty="0" err="1"/>
              <a:t>Intra</a:t>
            </a:r>
            <a:r>
              <a:rPr lang="en-US" altLang="x-none" dirty="0" err="1"/>
              <a:t>dimensional</a:t>
            </a:r>
            <a:r>
              <a:rPr lang="en-US" altLang="x-none" dirty="0"/>
              <a:t> Discriminations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747680" y="2088776"/>
            <a:ext cx="7772400" cy="32766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x-none" u="sng" dirty="0"/>
              <a:t>S+ and S– differ only in one (or small) </a:t>
            </a:r>
            <a:r>
              <a:rPr lang="en-US" altLang="x-none" u="sng" dirty="0" smtClean="0"/>
              <a:t>respect</a:t>
            </a:r>
            <a:endParaRPr lang="en-US" altLang="x-none" u="sng" dirty="0"/>
          </a:p>
          <a:p>
            <a:pPr eaLnBrk="1" hangingPunct="1">
              <a:lnSpc>
                <a:spcPct val="90000"/>
              </a:lnSpc>
            </a:pPr>
            <a:r>
              <a:rPr lang="en-US" altLang="x-none" dirty="0"/>
              <a:t>Orange vs. Tangerine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x-none" dirty="0"/>
              <a:t>Honda Civic 4-door vs. Honda Civic 2-door</a:t>
            </a:r>
          </a:p>
          <a:p>
            <a:pPr eaLnBrk="1" hangingPunct="1">
              <a:lnSpc>
                <a:spcPct val="90000"/>
              </a:lnSpc>
            </a:pPr>
            <a:r>
              <a:rPr lang="en-US" altLang="x-none" dirty="0"/>
              <a:t>Stradivarius Violin vs. Guarneri Violin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x-none" dirty="0"/>
              <a:t>1000 cps tone vs 950 cps tone</a:t>
            </a:r>
          </a:p>
          <a:p>
            <a:pPr eaLnBrk="1" hangingPunct="1">
              <a:lnSpc>
                <a:spcPct val="90000"/>
              </a:lnSpc>
            </a:pPr>
            <a:endParaRPr lang="en-US" altLang="x-none" sz="2400" dirty="0"/>
          </a:p>
        </p:txBody>
      </p:sp>
    </p:spTree>
    <p:extLst>
      <p:ext uri="{BB962C8B-B14F-4D97-AF65-F5344CB8AC3E}">
        <p14:creationId xmlns:p14="http://schemas.microsoft.com/office/powerpoint/2010/main" val="54398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 descr="White marble"/>
          <p:cNvSpPr>
            <a:spLocks noGrp="1" noChangeArrowheads="1"/>
          </p:cNvSpPr>
          <p:nvPr>
            <p:ph type="title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pPr algn="ctr" eaLnBrk="1" hangingPunct="1"/>
            <a:r>
              <a:rPr lang="en-US" altLang="x-none" dirty="0" smtClean="0"/>
              <a:t>Stimulus Equivalence Training</a:t>
            </a:r>
            <a:endParaRPr lang="en-US" altLang="x-none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164533" y="2188694"/>
            <a:ext cx="6584576" cy="4351338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x-none" u="sng" dirty="0" smtClean="0"/>
              <a:t>Common Outcome Training</a:t>
            </a:r>
          </a:p>
          <a:p>
            <a:pPr marL="0" indent="0" eaLnBrk="1" hangingPunct="1">
              <a:buNone/>
            </a:pPr>
            <a:r>
              <a:rPr lang="en-US" altLang="x-none" dirty="0"/>
              <a:t>	</a:t>
            </a:r>
            <a:r>
              <a:rPr lang="en-US" altLang="x-none" dirty="0" smtClean="0"/>
              <a:t>S</a:t>
            </a:r>
            <a:r>
              <a:rPr lang="en-US" altLang="x-none" baseline="30000" dirty="0" smtClean="0"/>
              <a:t>1</a:t>
            </a:r>
            <a:r>
              <a:rPr lang="en-US" altLang="x-none" dirty="0" smtClean="0"/>
              <a:t>, S</a:t>
            </a:r>
            <a:r>
              <a:rPr lang="en-US" altLang="x-none" baseline="30000" dirty="0" smtClean="0"/>
              <a:t>2</a:t>
            </a:r>
            <a:r>
              <a:rPr lang="en-US" altLang="x-none" dirty="0" smtClean="0"/>
              <a:t>, S</a:t>
            </a:r>
            <a:r>
              <a:rPr lang="en-US" altLang="x-none" baseline="30000" dirty="0" smtClean="0"/>
              <a:t>3</a:t>
            </a:r>
            <a:r>
              <a:rPr lang="en-US" altLang="x-none" dirty="0" smtClean="0"/>
              <a:t> . . .  all paired with food</a:t>
            </a:r>
          </a:p>
          <a:p>
            <a:pPr marL="0" indent="0" eaLnBrk="1" hangingPunct="1">
              <a:spcAft>
                <a:spcPts val="1800"/>
              </a:spcAft>
              <a:buNone/>
            </a:pPr>
            <a:r>
              <a:rPr lang="en-US" altLang="x-none" dirty="0"/>
              <a:t>	</a:t>
            </a:r>
            <a:r>
              <a:rPr lang="en-US" altLang="x-none" dirty="0" smtClean="0"/>
              <a:t>S</a:t>
            </a:r>
            <a:r>
              <a:rPr lang="en-US" altLang="x-none" baseline="30000" dirty="0" smtClean="0"/>
              <a:t>a</a:t>
            </a:r>
            <a:r>
              <a:rPr lang="en-US" altLang="x-none" dirty="0" smtClean="0"/>
              <a:t>, S</a:t>
            </a:r>
            <a:r>
              <a:rPr lang="en-US" altLang="x-none" baseline="30000" dirty="0" smtClean="0"/>
              <a:t>b</a:t>
            </a:r>
            <a:r>
              <a:rPr lang="en-US" altLang="x-none" dirty="0" smtClean="0"/>
              <a:t>, </a:t>
            </a:r>
            <a:r>
              <a:rPr lang="en-US" altLang="x-none" dirty="0" err="1" smtClean="0"/>
              <a:t>S</a:t>
            </a:r>
            <a:r>
              <a:rPr lang="en-US" altLang="x-none" baseline="30000" dirty="0" err="1" smtClean="0"/>
              <a:t>c</a:t>
            </a:r>
            <a:r>
              <a:rPr lang="en-US" altLang="x-none" dirty="0" smtClean="0"/>
              <a:t> . . . </a:t>
            </a:r>
            <a:r>
              <a:rPr lang="en-US" altLang="x-none" dirty="0"/>
              <a:t>a</a:t>
            </a:r>
            <a:r>
              <a:rPr lang="en-US" altLang="x-none" dirty="0" smtClean="0"/>
              <a:t>ll paired with no food</a:t>
            </a:r>
          </a:p>
          <a:p>
            <a:pPr marL="0" indent="0" eaLnBrk="1" hangingPunct="1">
              <a:buNone/>
            </a:pPr>
            <a:r>
              <a:rPr lang="en-US" altLang="x-none" u="sng" dirty="0" smtClean="0"/>
              <a:t>Common Response Training</a:t>
            </a:r>
          </a:p>
          <a:p>
            <a:pPr marL="0" indent="0">
              <a:buNone/>
            </a:pPr>
            <a:r>
              <a:rPr lang="en-US" altLang="x-none" dirty="0" smtClean="0"/>
              <a:t>	R1 is reinforced with </a:t>
            </a:r>
            <a:r>
              <a:rPr lang="en-US" altLang="x-none" dirty="0" smtClean="0"/>
              <a:t>S</a:t>
            </a:r>
            <a:r>
              <a:rPr lang="en-US" altLang="x-none" baseline="30000" dirty="0" smtClean="0"/>
              <a:t>1</a:t>
            </a:r>
            <a:r>
              <a:rPr lang="en-US" altLang="x-none" dirty="0" smtClean="0"/>
              <a:t>, S</a:t>
            </a:r>
            <a:r>
              <a:rPr lang="en-US" altLang="x-none" baseline="30000" dirty="0" smtClean="0"/>
              <a:t>2</a:t>
            </a:r>
            <a:r>
              <a:rPr lang="en-US" altLang="x-none" dirty="0" smtClean="0"/>
              <a:t>, S</a:t>
            </a:r>
            <a:r>
              <a:rPr lang="en-US" altLang="x-none" baseline="30000" dirty="0" smtClean="0"/>
              <a:t>3</a:t>
            </a:r>
            <a:r>
              <a:rPr lang="en-US" altLang="x-none" dirty="0" smtClean="0"/>
              <a:t> . . . </a:t>
            </a:r>
          </a:p>
          <a:p>
            <a:pPr marL="0" indent="0">
              <a:buNone/>
            </a:pPr>
            <a:r>
              <a:rPr lang="en-US" altLang="x-none" dirty="0"/>
              <a:t>	</a:t>
            </a:r>
            <a:r>
              <a:rPr lang="en-US" altLang="x-none" dirty="0" smtClean="0"/>
              <a:t>R2 is reinforced with </a:t>
            </a:r>
            <a:r>
              <a:rPr lang="en-US" altLang="x-none" dirty="0" smtClean="0"/>
              <a:t>S</a:t>
            </a:r>
            <a:r>
              <a:rPr lang="en-US" altLang="x-none" baseline="30000" dirty="0" smtClean="0"/>
              <a:t>a</a:t>
            </a:r>
            <a:r>
              <a:rPr lang="en-US" altLang="x-none" dirty="0" smtClean="0"/>
              <a:t>, S</a:t>
            </a:r>
            <a:r>
              <a:rPr lang="en-US" altLang="x-none" baseline="30000" dirty="0" smtClean="0"/>
              <a:t>b</a:t>
            </a:r>
            <a:r>
              <a:rPr lang="en-US" altLang="x-none" dirty="0" smtClean="0"/>
              <a:t>, </a:t>
            </a:r>
            <a:r>
              <a:rPr lang="en-US" altLang="x-none" dirty="0" err="1" smtClean="0"/>
              <a:t>S</a:t>
            </a:r>
            <a:r>
              <a:rPr lang="en-US" altLang="x-none" baseline="30000" dirty="0" err="1" smtClean="0"/>
              <a:t>c</a:t>
            </a:r>
            <a:r>
              <a:rPr lang="en-US" altLang="x-none" dirty="0" smtClean="0"/>
              <a:t> . . . </a:t>
            </a:r>
            <a:endParaRPr lang="en-US" altLang="x-none" dirty="0"/>
          </a:p>
        </p:txBody>
      </p:sp>
    </p:spTree>
    <p:extLst>
      <p:ext uri="{BB962C8B-B14F-4D97-AF65-F5344CB8AC3E}">
        <p14:creationId xmlns:p14="http://schemas.microsoft.com/office/powerpoint/2010/main" val="23376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 autoUpdateAnimBg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125</Words>
  <Application>Microsoft Macintosh PowerPoint</Application>
  <PresentationFormat>Widescreen</PresentationFormat>
  <Paragraphs>34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Calibri Light</vt:lpstr>
      <vt:lpstr>ＭＳ Ｐゴシック</vt:lpstr>
      <vt:lpstr>Times New Roman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Discrimination Training</vt:lpstr>
      <vt:lpstr>PowerPoint Presentation</vt:lpstr>
      <vt:lpstr>PowerPoint Presentation</vt:lpstr>
      <vt:lpstr>PowerPoint Presentation</vt:lpstr>
      <vt:lpstr>Interdimensional Discriminations</vt:lpstr>
      <vt:lpstr>Intradimensional Discriminations</vt:lpstr>
      <vt:lpstr>Stimulus Equivalence Training</vt:lpstr>
    </vt:vector>
  </TitlesOfParts>
  <Company/>
  <LinksUpToDate>false</LinksUpToDate>
  <SharedDoc>false</SharedDoc>
  <HyperlinksChanged>false</HyperlinksChanged>
  <AppVersion>15.0036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Domjan, Michael P</dc:creator>
  <cp:lastModifiedBy>Domjan, Michael P</cp:lastModifiedBy>
  <cp:revision>8</cp:revision>
  <dcterms:created xsi:type="dcterms:W3CDTF">2017-09-25T16:12:49Z</dcterms:created>
  <dcterms:modified xsi:type="dcterms:W3CDTF">2017-09-25T16:52:52Z</dcterms:modified>
</cp:coreProperties>
</file>