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69" r:id="rId3"/>
    <p:sldId id="270" r:id="rId4"/>
    <p:sldId id="256" r:id="rId5"/>
    <p:sldId id="258" r:id="rId6"/>
    <p:sldId id="272" r:id="rId7"/>
    <p:sldId id="259" r:id="rId8"/>
    <p:sldId id="260" r:id="rId9"/>
    <p:sldId id="261" r:id="rId10"/>
    <p:sldId id="273" r:id="rId11"/>
    <p:sldId id="274" r:id="rId12"/>
    <p:sldId id="275" r:id="rId13"/>
    <p:sldId id="262" r:id="rId14"/>
    <p:sldId id="27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15"/>
    <p:restoredTop sz="94685"/>
  </p:normalViewPr>
  <p:slideViewPr>
    <p:cSldViewPr snapToGrid="0" snapToObjects="1">
      <p:cViewPr varScale="1">
        <p:scale>
          <a:sx n="95" d="100"/>
          <a:sy n="95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8FF1D-F764-9344-B436-2D72D8DA7F78}" type="datetimeFigureOut">
              <a:rPr lang="en-US" smtClean="0"/>
              <a:t>9/24/17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C97E4-2DED-5641-B45C-76C8C8307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53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6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04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98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1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269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7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59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3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11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77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56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6C687-9CF9-B24B-BD6C-49E1D8AC3712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79D03-7ABF-984A-9D7D-38DDC7D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72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57517" y="551329"/>
            <a:ext cx="10484224" cy="18422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x-none" dirty="0" smtClean="0">
                <a:ea typeface="ＭＳ Ｐゴシック" charset="-128"/>
              </a:rPr>
              <a:t>Chapter </a:t>
            </a:r>
            <a:r>
              <a:rPr lang="en-US" altLang="x-none" dirty="0" smtClean="0">
                <a:ea typeface="ＭＳ Ｐゴシック" charset="-128"/>
              </a:rPr>
              <a:t>12</a:t>
            </a:r>
            <a:endParaRPr lang="en-US" altLang="x-none" dirty="0" smtClean="0">
              <a:ea typeface="ＭＳ Ｐゴシック" charset="-128"/>
            </a:endParaRPr>
          </a:p>
          <a:p>
            <a:r>
              <a:rPr lang="en-US" dirty="0" smtClean="0"/>
              <a:t> </a:t>
            </a:r>
            <a:r>
              <a:rPr lang="en-US" dirty="0" smtClean="0"/>
              <a:t>Avoidance Learning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613645" y="2881369"/>
            <a:ext cx="922468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Dominant Questions in the Analysis of Avoidance Learning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Origins of the Study of Avoidance Learning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Contemporary Avoidance Conditioning Procedures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Two-Factor Theory of Avoidance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Conditioned Temporal Cues in Avoidance Learning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Safety Signals and Avoidance Learning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Extinction of Avoidance Behavior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Avoidance Learning and Unconditioned Defensive Behavior</a:t>
            </a:r>
          </a:p>
        </p:txBody>
      </p:sp>
    </p:spTree>
    <p:extLst>
      <p:ext uri="{BB962C8B-B14F-4D97-AF65-F5344CB8AC3E}">
        <p14:creationId xmlns:p14="http://schemas.microsoft.com/office/powerpoint/2010/main" val="1890035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The Fundamental </a:t>
            </a:r>
            <a:r>
              <a:rPr lang="en-US" dirty="0" smtClean="0">
                <a:cs typeface="+mj-cs"/>
              </a:rPr>
              <a:t>Avoidance Problem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631573" y="2309717"/>
            <a:ext cx="7593106" cy="195299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s</a:t>
            </a:r>
            <a:r>
              <a:rPr lang="en-US" dirty="0" smtClean="0">
                <a:cs typeface="+mn-cs"/>
              </a:rPr>
              <a:t>uccessful </a:t>
            </a:r>
            <a:r>
              <a:rPr lang="en-US" dirty="0" smtClean="0">
                <a:cs typeface="+mn-cs"/>
              </a:rPr>
              <a:t>avoidance </a:t>
            </a:r>
            <a:r>
              <a:rPr lang="en-US" dirty="0" smtClean="0">
                <a:cs typeface="+mn-cs"/>
              </a:rPr>
              <a:t>response is </a:t>
            </a:r>
            <a:r>
              <a:rPr lang="en-US" dirty="0" smtClean="0">
                <a:cs typeface="+mn-cs"/>
              </a:rPr>
              <a:t>followed by nothing.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How can nothing serve as a </a:t>
            </a:r>
            <a:r>
              <a:rPr lang="en-US" dirty="0" err="1" smtClean="0">
                <a:cs typeface="+mn-cs"/>
              </a:rPr>
              <a:t>reinforcer</a:t>
            </a:r>
            <a:r>
              <a:rPr lang="en-US" dirty="0" smtClean="0"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539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Basic </a:t>
            </a:r>
            <a:r>
              <a:rPr lang="en-US" dirty="0" smtClean="0">
                <a:cs typeface="+mj-cs"/>
              </a:rPr>
              <a:t>Types of Avoidance Procedures</a:t>
            </a:r>
            <a:endParaRPr lang="en-US" dirty="0" smtClean="0">
              <a:cs typeface="+mj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2438400"/>
            <a:ext cx="7772400" cy="24384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Signaled or Discriminated Avoidance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Nonsignaled or Free Operant Avoidance</a:t>
            </a:r>
          </a:p>
        </p:txBody>
      </p:sp>
    </p:spTree>
    <p:extLst>
      <p:ext uri="{BB962C8B-B14F-4D97-AF65-F5344CB8AC3E}">
        <p14:creationId xmlns:p14="http://schemas.microsoft.com/office/powerpoint/2010/main" val="3895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578" y="685799"/>
            <a:ext cx="9022810" cy="544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519" y="297194"/>
            <a:ext cx="7005916" cy="606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67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259" y="609600"/>
            <a:ext cx="9031941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smtClean="0">
                <a:cs typeface="+mj-cs"/>
              </a:rPr>
              <a:t>Two-Factor Theory of Avoidance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8153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Escape Trials: Classical conditioning </a:t>
            </a:r>
          </a:p>
          <a:p>
            <a:pPr lvl="1" eaLnBrk="1" hangingPunct="1">
              <a:defRPr/>
            </a:pPr>
            <a:r>
              <a:rPr lang="en-US" smtClean="0"/>
              <a:t>Conditioning of fear to the CS or warning stimulus.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Avoidance Trials: Instrumental Conditioning</a:t>
            </a:r>
          </a:p>
          <a:p>
            <a:pPr lvl="1" eaLnBrk="1" hangingPunct="1">
              <a:defRPr/>
            </a:pPr>
            <a:r>
              <a:rPr lang="en-US" smtClean="0"/>
              <a:t>Response terminates CS and conditioned fear</a:t>
            </a:r>
          </a:p>
          <a:p>
            <a:pPr lvl="1" eaLnBrk="1" hangingPunct="1">
              <a:defRPr/>
            </a:pPr>
            <a:r>
              <a:rPr lang="en-US" smtClean="0"/>
              <a:t>Response reinforced by fear reduction</a:t>
            </a:r>
          </a:p>
          <a:p>
            <a:pPr lvl="1" eaLnBrk="1" hangingPunct="1">
              <a:defRPr/>
            </a:pPr>
            <a:r>
              <a:rPr lang="en-US" smtClean="0"/>
              <a:t>Form of negative reinforcement</a:t>
            </a:r>
          </a:p>
        </p:txBody>
      </p:sp>
    </p:spTree>
    <p:extLst>
      <p:ext uri="{BB962C8B-B14F-4D97-AF65-F5344CB8AC3E}">
        <p14:creationId xmlns:p14="http://schemas.microsoft.com/office/powerpoint/2010/main" val="71727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841" y="1264024"/>
            <a:ext cx="8799593" cy="45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36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147" y="847167"/>
            <a:ext cx="8892164" cy="504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0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221" y="551329"/>
            <a:ext cx="7131979" cy="565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87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77471" y="609600"/>
            <a:ext cx="9412941" cy="16764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err="1" smtClean="0">
                <a:cs typeface="+mj-cs"/>
              </a:rPr>
              <a:t>Nondiscriminated</a:t>
            </a:r>
            <a:r>
              <a:rPr lang="en-US" dirty="0" smtClean="0">
                <a:cs typeface="+mj-cs"/>
              </a:rPr>
              <a:t> or </a:t>
            </a:r>
            <a:br>
              <a:rPr lang="en-US" dirty="0" smtClean="0">
                <a:cs typeface="+mj-cs"/>
              </a:rPr>
            </a:br>
            <a:r>
              <a:rPr lang="en-US" dirty="0" smtClean="0">
                <a:cs typeface="+mj-cs"/>
              </a:rPr>
              <a:t>Free-Operant Avoidance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80131" y="2743200"/>
            <a:ext cx="7620000" cy="198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i="1" dirty="0"/>
              <a:t>What reinforces the avoidance response?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Fear </a:t>
            </a:r>
            <a:r>
              <a:rPr lang="en-US" dirty="0"/>
              <a:t>reduction through resetting temporal cues.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Response feedback cues as safety signals or 			conditioned inhibitors of fear.</a:t>
            </a:r>
          </a:p>
        </p:txBody>
      </p:sp>
    </p:spTree>
    <p:extLst>
      <p:ext uri="{BB962C8B-B14F-4D97-AF65-F5344CB8AC3E}">
        <p14:creationId xmlns:p14="http://schemas.microsoft.com/office/powerpoint/2010/main" val="138928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Avoidance </a:t>
            </a:r>
            <a:r>
              <a:rPr lang="en-US" dirty="0" smtClean="0">
                <a:cs typeface="+mj-cs"/>
              </a:rPr>
              <a:t>Learning Mechanisms</a:t>
            </a:r>
            <a:endParaRPr lang="en-US" dirty="0" smtClean="0">
              <a:cs typeface="+mj-cs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02218" y="2081118"/>
            <a:ext cx="8776447" cy="345906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Classical conditioning of fear to the CS.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Negative reinforcement of the avoidance response through fear reduction.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Positive reinforcement of the avoidance response by response feedback cues as safety signals or conditioned inhibitors of fear. </a:t>
            </a:r>
          </a:p>
        </p:txBody>
      </p:sp>
    </p:spTree>
    <p:extLst>
      <p:ext uri="{BB962C8B-B14F-4D97-AF65-F5344CB8AC3E}">
        <p14:creationId xmlns:p14="http://schemas.microsoft.com/office/powerpoint/2010/main" val="5923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98" y="609600"/>
            <a:ext cx="9923929" cy="17526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Avoiding Predatory Attack </a:t>
            </a:r>
            <a:r>
              <a:rPr lang="en-US" dirty="0" smtClean="0"/>
              <a:t>on the First Trial: </a:t>
            </a:r>
            <a:r>
              <a:rPr lang="en-US" sz="3600" dirty="0" smtClean="0"/>
              <a:t>What </a:t>
            </a:r>
            <a:r>
              <a:rPr lang="en-US" sz="3600" dirty="0" smtClean="0"/>
              <a:t>if you cannot afford the luxury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of </a:t>
            </a:r>
            <a:r>
              <a:rPr lang="en-US" sz="3600" dirty="0" smtClean="0"/>
              <a:t>avoidance </a:t>
            </a:r>
            <a:r>
              <a:rPr lang="en-US" sz="3600" dirty="0" smtClean="0"/>
              <a:t>learning?</a:t>
            </a:r>
            <a:endParaRPr lang="en-US" sz="3600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2725269"/>
            <a:ext cx="7772400" cy="3433482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Innate responses to </a:t>
            </a:r>
            <a:r>
              <a:rPr lang="en-US" dirty="0" smtClean="0">
                <a:cs typeface="+mn-cs"/>
              </a:rPr>
              <a:t>fear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Species </a:t>
            </a:r>
            <a:r>
              <a:rPr lang="en-US" dirty="0" smtClean="0">
                <a:cs typeface="+mn-cs"/>
              </a:rPr>
              <a:t>Specific Defense Reactions or </a:t>
            </a:r>
            <a:r>
              <a:rPr lang="en-US" dirty="0" smtClean="0">
                <a:cs typeface="+mn-cs"/>
              </a:rPr>
              <a:t>SSDRs</a:t>
            </a:r>
            <a:endParaRPr lang="en-US" dirty="0"/>
          </a:p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	Fear </a:t>
            </a:r>
            <a:r>
              <a:rPr lang="en-US" dirty="0" smtClean="0">
                <a:cs typeface="+mn-cs"/>
              </a:rPr>
              <a:t>or freezing, </a:t>
            </a:r>
            <a:endParaRPr lang="en-US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	Fighting</a:t>
            </a:r>
            <a:r>
              <a:rPr lang="en-US" dirty="0" smtClean="0">
                <a:cs typeface="+mn-cs"/>
              </a:rPr>
              <a:t>, 	</a:t>
            </a:r>
            <a:endParaRPr lang="en-US" dirty="0" smtClean="0"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dirty="0" smtClean="0">
                <a:cs typeface="+mn-cs"/>
              </a:rPr>
              <a:t>	Flight </a:t>
            </a:r>
            <a:r>
              <a:rPr lang="en-US" dirty="0" smtClean="0">
                <a:cs typeface="+mn-cs"/>
              </a:rPr>
              <a:t>or fleeing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The Predatory Imminence Continuum</a:t>
            </a:r>
          </a:p>
          <a:p>
            <a:pPr eaLnBrk="1" hangingPunct="1">
              <a:buFontTx/>
              <a:buNone/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16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704" y="793378"/>
            <a:ext cx="8557224" cy="520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81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9894" y="609600"/>
            <a:ext cx="9426388" cy="14478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cs typeface="+mj-cs"/>
              </a:rPr>
              <a:t>Avoidance Mechanisms:</a:t>
            </a:r>
            <a:br>
              <a:rPr lang="en-US" dirty="0" smtClean="0">
                <a:cs typeface="+mj-cs"/>
              </a:rPr>
            </a:br>
            <a:r>
              <a:rPr lang="en-US" dirty="0" smtClean="0">
                <a:cs typeface="+mj-cs"/>
              </a:rPr>
              <a:t>Summary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195" y="2565210"/>
            <a:ext cx="8467165" cy="3028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x-none" i="1" dirty="0"/>
              <a:t>Early trials</a:t>
            </a:r>
            <a:r>
              <a:rPr lang="en-US" altLang="x-none" dirty="0"/>
              <a:t>-- </a:t>
            </a:r>
          </a:p>
          <a:p>
            <a:pPr lvl="1" eaLnBrk="1" hangingPunct="1"/>
            <a:r>
              <a:rPr lang="en-US" altLang="x-none" dirty="0"/>
              <a:t>SSDR</a:t>
            </a:r>
            <a:r>
              <a:rPr lang="ja-JP" altLang="en-US" dirty="0">
                <a:latin typeface="Arial" charset="0"/>
              </a:rPr>
              <a:t>’</a:t>
            </a:r>
            <a:r>
              <a:rPr lang="en-US" altLang="ja-JP" dirty="0"/>
              <a:t>s and Predatory Imminence</a:t>
            </a:r>
          </a:p>
          <a:p>
            <a:pPr eaLnBrk="1" hangingPunct="1">
              <a:buFontTx/>
              <a:buNone/>
            </a:pPr>
            <a:r>
              <a:rPr lang="en-US" altLang="x-none" i="1" dirty="0"/>
              <a:t>Later trials</a:t>
            </a:r>
            <a:r>
              <a:rPr lang="en-US" altLang="x-none" dirty="0"/>
              <a:t>--</a:t>
            </a:r>
          </a:p>
          <a:p>
            <a:pPr lvl="1" eaLnBrk="1" hangingPunct="1"/>
            <a:r>
              <a:rPr lang="en-US" altLang="x-none" dirty="0"/>
              <a:t>Classical conditioning of fear</a:t>
            </a:r>
          </a:p>
          <a:p>
            <a:pPr lvl="1" eaLnBrk="1" hangingPunct="1"/>
            <a:r>
              <a:rPr lang="en-US" altLang="x-none" dirty="0"/>
              <a:t>Negative reinforcement through fear reduction</a:t>
            </a:r>
          </a:p>
          <a:p>
            <a:pPr lvl="1" eaLnBrk="1" hangingPunct="1"/>
            <a:r>
              <a:rPr lang="en-US" altLang="x-none" dirty="0"/>
              <a:t>Positive reinforcement by safety signal feedback cues</a:t>
            </a:r>
          </a:p>
        </p:txBody>
      </p:sp>
    </p:spTree>
    <p:extLst>
      <p:ext uri="{BB962C8B-B14F-4D97-AF65-F5344CB8AC3E}">
        <p14:creationId xmlns:p14="http://schemas.microsoft.com/office/powerpoint/2010/main" val="145650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241</Words>
  <Application>Microsoft Macintosh PowerPoint</Application>
  <PresentationFormat>Widescreen</PresentationFormat>
  <Paragraphs>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Calibri Light</vt:lpstr>
      <vt:lpstr>ＭＳ Ｐゴシック</vt:lpstr>
      <vt:lpstr>Times New Roman</vt:lpstr>
      <vt:lpstr>Yu Gothic</vt:lpstr>
      <vt:lpstr>Arial</vt:lpstr>
      <vt:lpstr>Calibri</vt:lpstr>
      <vt:lpstr>Office Theme</vt:lpstr>
      <vt:lpstr>PowerPoint Presentation</vt:lpstr>
      <vt:lpstr>The Fundamental Avoidance Problem</vt:lpstr>
      <vt:lpstr>Basic Types of Avoidance Procedures</vt:lpstr>
      <vt:lpstr>PowerPoint Presentation</vt:lpstr>
      <vt:lpstr>PowerPoint Presentation</vt:lpstr>
      <vt:lpstr>Two-Factor Theory of Avoidance</vt:lpstr>
      <vt:lpstr>PowerPoint Presentation</vt:lpstr>
      <vt:lpstr>PowerPoint Presentation</vt:lpstr>
      <vt:lpstr>PowerPoint Presentation</vt:lpstr>
      <vt:lpstr>Nondiscriminated or  Free-Operant Avoidance</vt:lpstr>
      <vt:lpstr>Avoidance Learning Mechanisms</vt:lpstr>
      <vt:lpstr>Avoiding Predatory Attack on the First Trial: What if you cannot afford the luxury  of avoidance learning?</vt:lpstr>
      <vt:lpstr>PowerPoint Presentation</vt:lpstr>
      <vt:lpstr>Avoidance Mechanisms: Summary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5</cp:revision>
  <dcterms:created xsi:type="dcterms:W3CDTF">2017-09-25T01:21:32Z</dcterms:created>
  <dcterms:modified xsi:type="dcterms:W3CDTF">2017-09-25T01:49:59Z</dcterms:modified>
</cp:coreProperties>
</file>