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7" r:id="rId2"/>
    <p:sldId id="268" r:id="rId3"/>
    <p:sldId id="269" r:id="rId4"/>
    <p:sldId id="270" r:id="rId5"/>
    <p:sldId id="256" r:id="rId6"/>
    <p:sldId id="258" r:id="rId7"/>
    <p:sldId id="272" r:id="rId8"/>
    <p:sldId id="259" r:id="rId9"/>
    <p:sldId id="273" r:id="rId10"/>
    <p:sldId id="276" r:id="rId11"/>
    <p:sldId id="260" r:id="rId12"/>
    <p:sldId id="261" r:id="rId13"/>
    <p:sldId id="262" r:id="rId14"/>
    <p:sldId id="263" r:id="rId15"/>
    <p:sldId id="264" r:id="rId16"/>
    <p:sldId id="274" r:id="rId17"/>
    <p:sldId id="275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42"/>
    <p:restoredTop sz="94685"/>
  </p:normalViewPr>
  <p:slideViewPr>
    <p:cSldViewPr snapToGrid="0" snapToObjects="1">
      <p:cViewPr varScale="1">
        <p:scale>
          <a:sx n="99" d="100"/>
          <a:sy n="99" d="100"/>
        </p:scale>
        <p:origin x="47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42180-8463-D84F-B0BB-EE111DAC7E9D}" type="datetimeFigureOut">
              <a:rPr lang="en-US" smtClean="0"/>
              <a:t>9/24/17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41A332-35AE-4140-83AC-A40806A312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812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2983-41D5-DA48-97AA-BF2250233409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846C-AFB0-4946-98AB-BF313B47B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9090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2983-41D5-DA48-97AA-BF2250233409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846C-AFB0-4946-98AB-BF313B47B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01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2983-41D5-DA48-97AA-BF2250233409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846C-AFB0-4946-98AB-BF313B47B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305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2983-41D5-DA48-97AA-BF2250233409}" type="datetimeFigureOut">
              <a:rPr lang="en-US" smtClean="0"/>
              <a:t>9/24/17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846C-AFB0-4946-98AB-BF313B47B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339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2983-41D5-DA48-97AA-BF2250233409}" type="datetimeFigureOut">
              <a:rPr lang="en-US" smtClean="0"/>
              <a:t>9/24/17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846C-AFB0-4946-98AB-BF313B47B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73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2983-41D5-DA48-97AA-BF2250233409}" type="datetimeFigureOut">
              <a:rPr lang="en-US" smtClean="0"/>
              <a:t>9/24/17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846C-AFB0-4946-98AB-BF313B47B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860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2983-41D5-DA48-97AA-BF2250233409}" type="datetimeFigureOut">
              <a:rPr lang="en-US" smtClean="0"/>
              <a:t>9/24/17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846C-AFB0-4946-98AB-BF313B47B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475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2983-41D5-DA48-97AA-BF2250233409}" type="datetimeFigureOut">
              <a:rPr lang="en-US" smtClean="0"/>
              <a:t>9/24/17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846C-AFB0-4946-98AB-BF313B47B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6254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2983-41D5-DA48-97AA-BF2250233409}" type="datetimeFigureOut">
              <a:rPr lang="en-US" smtClean="0"/>
              <a:t>9/24/17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846C-AFB0-4946-98AB-BF313B47B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4979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2983-41D5-DA48-97AA-BF2250233409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846C-AFB0-4946-98AB-BF313B47B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4553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4F2983-41D5-DA48-97AA-BF2250233409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CF846C-AFB0-4946-98AB-BF313B47B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8495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4F2983-41D5-DA48-97AA-BF2250233409}" type="datetimeFigureOut">
              <a:rPr lang="en-US" smtClean="0"/>
              <a:t>9/24/17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CF846C-AFB0-4946-98AB-BF313B47BE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5494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757517" y="551330"/>
            <a:ext cx="10484224" cy="185569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lIns="91440" tIns="45720" rIns="91440" bIns="45720" rtlCol="0" anchor="b">
            <a:normAutofit fontScale="92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x-none" dirty="0" smtClean="0">
                <a:ea typeface="ＭＳ Ｐゴシック" charset="-128"/>
              </a:rPr>
              <a:t>Chapter </a:t>
            </a:r>
            <a:r>
              <a:rPr lang="en-US" altLang="x-none" dirty="0" smtClean="0">
                <a:ea typeface="ＭＳ Ｐゴシック" charset="-128"/>
              </a:rPr>
              <a:t>10</a:t>
            </a:r>
            <a:endParaRPr lang="en-US" altLang="x-none" dirty="0" smtClean="0">
              <a:ea typeface="ＭＳ Ｐゴシック" charset="-128"/>
            </a:endParaRPr>
          </a:p>
          <a:p>
            <a:r>
              <a:rPr lang="en-US" dirty="0" smtClean="0"/>
              <a:t> </a:t>
            </a:r>
            <a:r>
              <a:rPr lang="en-US" dirty="0"/>
              <a:t>Extinction of Conditioned </a:t>
            </a:r>
            <a:r>
              <a:rPr lang="en-US" dirty="0" smtClean="0"/>
              <a:t>Behavior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2951628" y="2972777"/>
            <a:ext cx="74160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Effects of Extinction Procedures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a typeface="Calibri" charset="0"/>
                <a:cs typeface="Times New Roman" charset="0"/>
              </a:rPr>
              <a:t>Response Recovery after Extinction</a:t>
            </a:r>
            <a:endParaRPr lang="en-US" sz="2800" dirty="0" smtClean="0">
              <a:effectLst/>
              <a:ea typeface="Calibri" charset="0"/>
              <a:cs typeface="Times New Roman" charset="0"/>
            </a:endParaRP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Enhancing Extinction Performance</a:t>
            </a:r>
          </a:p>
          <a:p>
            <a:pPr marL="457200" indent="-457200">
              <a:buFont typeface="Arial" charset="0"/>
              <a:buChar char="•"/>
            </a:pPr>
            <a:r>
              <a:rPr lang="en-US" sz="2800" dirty="0" smtClean="0">
                <a:effectLst/>
                <a:ea typeface="Calibri" charset="0"/>
                <a:cs typeface="Times New Roman" charset="0"/>
              </a:rPr>
              <a:t>“Paradoxical” Reward Effects in Extinction</a:t>
            </a:r>
          </a:p>
        </p:txBody>
      </p:sp>
    </p:spTree>
    <p:extLst>
      <p:ext uri="{BB962C8B-B14F-4D97-AF65-F5344CB8AC3E}">
        <p14:creationId xmlns:p14="http://schemas.microsoft.com/office/powerpoint/2010/main" val="7407379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44133" y="990600"/>
            <a:ext cx="8161867" cy="11430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eaLnBrk="1" hangingPunct="1"/>
            <a:r>
              <a:rPr lang="en-US" altLang="x-none" dirty="0">
                <a:ea typeface="ＭＳ Ｐゴシック" charset="-128"/>
              </a:rPr>
              <a:t>Extinction Procedures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743200" y="2667000"/>
            <a:ext cx="7924800" cy="1752600"/>
          </a:xfrm>
        </p:spPr>
        <p:txBody>
          <a:bodyPr>
            <a:normAutofit lnSpcReduction="10000"/>
          </a:bodyPr>
          <a:lstStyle/>
          <a:p>
            <a:pPr algn="l" eaLnBrk="1" hangingPunct="1">
              <a:buFontTx/>
              <a:buChar char="•"/>
            </a:pPr>
            <a:r>
              <a:rPr lang="en-US" altLang="x-none" dirty="0">
                <a:ea typeface="ＭＳ Ｐゴシック" charset="-128"/>
              </a:rPr>
              <a:t> Classical Conditioning: </a:t>
            </a:r>
          </a:p>
          <a:p>
            <a:pPr algn="l" eaLnBrk="1" hangingPunct="1"/>
            <a:r>
              <a:rPr lang="en-US" altLang="x-none" dirty="0">
                <a:ea typeface="ＭＳ Ｐゴシック" charset="-128"/>
              </a:rPr>
              <a:t>	Repeated CS alone presentations</a:t>
            </a:r>
          </a:p>
          <a:p>
            <a:pPr algn="l" eaLnBrk="1" hangingPunct="1">
              <a:buFontTx/>
              <a:buChar char="•"/>
            </a:pPr>
            <a:r>
              <a:rPr lang="en-US" altLang="x-none" dirty="0">
                <a:ea typeface="ＭＳ Ｐゴシック" charset="-128"/>
              </a:rPr>
              <a:t> Instrumental Conditioning:</a:t>
            </a:r>
          </a:p>
          <a:p>
            <a:pPr algn="l" eaLnBrk="1" hangingPunct="1"/>
            <a:r>
              <a:rPr lang="en-US" altLang="x-none" dirty="0">
                <a:ea typeface="ＭＳ Ｐゴシック" charset="-128"/>
              </a:rPr>
              <a:t>	Responding without reinforcement</a:t>
            </a:r>
          </a:p>
        </p:txBody>
      </p:sp>
    </p:spTree>
    <p:extLst>
      <p:ext uri="{BB962C8B-B14F-4D97-AF65-F5344CB8AC3E}">
        <p14:creationId xmlns:p14="http://schemas.microsoft.com/office/powerpoint/2010/main" val="59419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n-US" altLang="x-none" sz="6000" dirty="0">
                <a:ea typeface="ＭＳ Ｐゴシック" charset="-128"/>
              </a:rPr>
              <a:t>Extinction Effects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743200" y="2209800"/>
            <a:ext cx="6781800" cy="251460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Decline in responding</a:t>
            </a:r>
          </a:p>
          <a:p>
            <a:pPr eaLnBrk="1" hangingPunct="1"/>
            <a:r>
              <a:rPr lang="en-US" altLang="x-none">
                <a:ea typeface="ＭＳ Ｐゴシック" charset="-128"/>
              </a:rPr>
              <a:t>Frustration</a:t>
            </a:r>
          </a:p>
          <a:p>
            <a:pPr eaLnBrk="1" hangingPunct="1"/>
            <a:r>
              <a:rPr lang="en-US" altLang="x-none">
                <a:ea typeface="ＭＳ Ｐゴシック" charset="-128"/>
              </a:rPr>
              <a:t>Increase in response variability</a:t>
            </a:r>
          </a:p>
        </p:txBody>
      </p:sp>
    </p:spTree>
    <p:extLst>
      <p:ext uri="{BB962C8B-B14F-4D97-AF65-F5344CB8AC3E}">
        <p14:creationId xmlns:p14="http://schemas.microsoft.com/office/powerpoint/2010/main" val="818036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title"/>
          </p:nvPr>
        </p:nvSpPr>
        <p:spPr>
          <a:xfrm>
            <a:off x="949569" y="304800"/>
            <a:ext cx="10181493" cy="2667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n-US" altLang="x-none" dirty="0">
                <a:ea typeface="ＭＳ Ｐゴシック" charset="-128"/>
              </a:rPr>
              <a:t>Does the response decline in extinction reflect the loss or reversal of what was previously learned? </a:t>
            </a:r>
          </a:p>
        </p:txBody>
      </p:sp>
      <p:sp>
        <p:nvSpPr>
          <p:cNvPr id="18435" name="Text Box 3"/>
          <p:cNvSpPr txBox="1">
            <a:spLocks noChangeArrowheads="1"/>
          </p:cNvSpPr>
          <p:nvPr/>
        </p:nvSpPr>
        <p:spPr bwMode="auto">
          <a:xfrm>
            <a:off x="2133600" y="3429001"/>
            <a:ext cx="80010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  <a:ea typeface="ＭＳ Ｐゴシック" charset="-128"/>
              </a:defRPr>
            </a:lvl9pPr>
          </a:lstStyle>
          <a:p>
            <a:pPr marL="571500" indent="-571500">
              <a:buFont typeface="Arial" charset="0"/>
              <a:buChar char="•"/>
            </a:pPr>
            <a:r>
              <a:rPr lang="en-US" altLang="x-none" sz="3600" dirty="0">
                <a:latin typeface="+mn-lt"/>
              </a:rPr>
              <a:t>Test for response recovery</a:t>
            </a:r>
            <a:r>
              <a:rPr lang="en-US" altLang="x-none" sz="3600" dirty="0" smtClean="0">
                <a:latin typeface="+mn-lt"/>
              </a:rPr>
              <a:t>.</a:t>
            </a:r>
          </a:p>
          <a:p>
            <a:pPr marL="571500" indent="-571500">
              <a:buFont typeface="Arial" charset="0"/>
              <a:buChar char="•"/>
            </a:pPr>
            <a:r>
              <a:rPr lang="en-US" altLang="x-none" sz="3600" dirty="0" smtClean="0">
                <a:latin typeface="+mn-lt"/>
              </a:rPr>
              <a:t>Borrow procedures from habituation.</a:t>
            </a:r>
          </a:p>
        </p:txBody>
      </p:sp>
    </p:spTree>
    <p:extLst>
      <p:ext uri="{BB962C8B-B14F-4D97-AF65-F5344CB8AC3E}">
        <p14:creationId xmlns:p14="http://schemas.microsoft.com/office/powerpoint/2010/main" val="547449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265" y="900953"/>
            <a:ext cx="7236199" cy="4961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272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3175" y="739588"/>
            <a:ext cx="7538893" cy="520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812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n-US" altLang="x-none" sz="5400" dirty="0">
                <a:ea typeface="ＭＳ Ｐゴシック" charset="-128"/>
              </a:rPr>
              <a:t>Mechanisms of Renewal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58110" y="2317995"/>
            <a:ext cx="8868508" cy="3238744"/>
          </a:xfrm>
        </p:spPr>
        <p:txBody>
          <a:bodyPr/>
          <a:lstStyle/>
          <a:p>
            <a:pPr eaLnBrk="1" hangingPunct="1"/>
            <a:r>
              <a:rPr lang="en-US" altLang="x-none" dirty="0">
                <a:ea typeface="ＭＳ Ｐゴシック" charset="-128"/>
              </a:rPr>
              <a:t>Acquisition generalizes across contexts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Extinction is context specific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Acquisition and extinction create conflicting memories, making the CS ambiguous</a:t>
            </a:r>
          </a:p>
          <a:p>
            <a:pPr eaLnBrk="1" hangingPunct="1"/>
            <a:r>
              <a:rPr lang="en-US" altLang="x-none" dirty="0">
                <a:ea typeface="ＭＳ Ｐゴシック" charset="-128"/>
              </a:rPr>
              <a:t>Context serves to disambiguate the significance of the CS</a:t>
            </a:r>
          </a:p>
        </p:txBody>
      </p:sp>
    </p:spTree>
    <p:extLst>
      <p:ext uri="{BB962C8B-B14F-4D97-AF65-F5344CB8AC3E}">
        <p14:creationId xmlns:p14="http://schemas.microsoft.com/office/powerpoint/2010/main" val="1790270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9447" y="608699"/>
            <a:ext cx="8133007" cy="5523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434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2209800" y="304800"/>
            <a:ext cx="7772400" cy="114300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n-US" altLang="x-none" sz="5400" dirty="0">
                <a:ea typeface="ＭＳ Ｐゴシック" charset="-128"/>
              </a:rPr>
              <a:t>Enhancing Extinction</a:t>
            </a:r>
          </a:p>
        </p:txBody>
      </p:sp>
      <p:sp>
        <p:nvSpPr>
          <p:cNvPr id="27650" name="Content Placeholder 2"/>
          <p:cNvSpPr>
            <a:spLocks noGrp="1"/>
          </p:cNvSpPr>
          <p:nvPr>
            <p:ph idx="1"/>
          </p:nvPr>
        </p:nvSpPr>
        <p:spPr>
          <a:xfrm>
            <a:off x="2930769" y="1793631"/>
            <a:ext cx="7212298" cy="413238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x-none" dirty="0">
                <a:ea typeface="ＭＳ Ｐゴシック" charset="-128"/>
              </a:rPr>
              <a:t>Increase number of extinction trials</a:t>
            </a:r>
          </a:p>
          <a:p>
            <a:pPr eaLnBrk="1" hangingPunct="1"/>
            <a:r>
              <a:rPr lang="en-US" altLang="x-none" dirty="0" smtClean="0">
                <a:ea typeface="ＭＳ Ｐゴシック" charset="-128"/>
              </a:rPr>
              <a:t>Increase the interval between </a:t>
            </a:r>
            <a:r>
              <a:rPr lang="en-US" altLang="x-none" dirty="0">
                <a:ea typeface="ＭＳ Ｐゴシック" charset="-128"/>
              </a:rPr>
              <a:t>extinction trials</a:t>
            </a:r>
          </a:p>
          <a:p>
            <a:pPr eaLnBrk="1" hangingPunct="1"/>
            <a:r>
              <a:rPr lang="en-US" altLang="x-none" dirty="0" smtClean="0">
                <a:ea typeface="ＭＳ Ｐゴシック" charset="-128"/>
              </a:rPr>
              <a:t>Conduct extinction in multiple contexts</a:t>
            </a:r>
          </a:p>
          <a:p>
            <a:pPr eaLnBrk="1" hangingPunct="1"/>
            <a:r>
              <a:rPr lang="en-US" altLang="x-none" dirty="0" smtClean="0">
                <a:ea typeface="ＭＳ Ｐゴシック" charset="-128"/>
              </a:rPr>
              <a:t>Provide reminder cues for extinction </a:t>
            </a:r>
            <a:endParaRPr lang="en-US" altLang="x-none" dirty="0">
              <a:ea typeface="ＭＳ Ｐゴシック" charset="-128"/>
            </a:endParaRPr>
          </a:p>
          <a:p>
            <a:pPr eaLnBrk="1" hangingPunct="1"/>
            <a:r>
              <a:rPr lang="en-US" altLang="x-none" dirty="0" smtClean="0">
                <a:ea typeface="ＭＳ Ｐゴシック" charset="-128"/>
              </a:rPr>
              <a:t>Prime extinction with a CS-alone trial to facilitate incorporating extinction in reconsolidation</a:t>
            </a:r>
            <a:endParaRPr lang="en-US" altLang="x-none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8619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ChangeArrowheads="1"/>
          </p:cNvSpPr>
          <p:nvPr>
            <p:ph type="title"/>
          </p:nvPr>
        </p:nvSpPr>
        <p:spPr>
          <a:xfrm>
            <a:off x="2209800" y="609600"/>
            <a:ext cx="7772400" cy="1600200"/>
          </a:xfr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en-US" altLang="x-none" sz="3600" dirty="0">
                <a:ea typeface="ＭＳ Ｐゴシック" charset="-128"/>
              </a:rPr>
              <a:t>Persistence in Extinction</a:t>
            </a:r>
            <a:br>
              <a:rPr lang="en-US" altLang="x-none" sz="3600" dirty="0">
                <a:ea typeface="ＭＳ Ｐゴシック" charset="-128"/>
              </a:rPr>
            </a:br>
            <a:r>
              <a:rPr lang="en-US" altLang="x-none" sz="3600" dirty="0">
                <a:ea typeface="ＭＳ Ｐゴシック" charset="-128"/>
              </a:rPr>
              <a:t>(Instrumental Conditioning</a:t>
            </a:r>
            <a:r>
              <a:rPr lang="en-US" altLang="x-none" dirty="0">
                <a:ea typeface="ＭＳ Ｐゴシック" charset="-128"/>
              </a:rPr>
              <a:t>)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58416" y="2667000"/>
            <a:ext cx="7065135" cy="296106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x-none" dirty="0" smtClean="0">
                <a:ea typeface="ＭＳ Ｐゴシック" charset="-128"/>
              </a:rPr>
              <a:t>Paradoxical </a:t>
            </a:r>
            <a:r>
              <a:rPr lang="en-US" altLang="x-none" dirty="0">
                <a:ea typeface="ＭＳ Ｐゴシック" charset="-128"/>
              </a:rPr>
              <a:t>Reward </a:t>
            </a:r>
            <a:r>
              <a:rPr lang="en-US" altLang="x-none" dirty="0" smtClean="0">
                <a:ea typeface="ＭＳ Ｐゴシック" charset="-128"/>
              </a:rPr>
              <a:t>Effects– </a:t>
            </a:r>
          </a:p>
          <a:p>
            <a:pPr marL="457200" lvl="1" indent="0">
              <a:buNone/>
            </a:pPr>
            <a:r>
              <a:rPr lang="en-US" altLang="x-none" dirty="0" smtClean="0">
                <a:ea typeface="ＭＳ Ｐゴシック" charset="-128"/>
              </a:rPr>
              <a:t>More </a:t>
            </a:r>
            <a:r>
              <a:rPr lang="en-US" altLang="x-none" dirty="0">
                <a:ea typeface="ＭＳ Ｐゴシック" charset="-128"/>
              </a:rPr>
              <a:t>responding </a:t>
            </a:r>
            <a:r>
              <a:rPr lang="en-US" altLang="x-none" dirty="0" smtClean="0">
                <a:ea typeface="ＭＳ Ｐゴシック" charset="-128"/>
              </a:rPr>
              <a:t>in extinction after less reinforcement during initial the reinforcement phase</a:t>
            </a:r>
            <a:endParaRPr lang="en-US" altLang="x-none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4500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3576" y="348357"/>
            <a:ext cx="7207624" cy="5997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3406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9127" y="874059"/>
            <a:ext cx="8118927" cy="5392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2644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6682" y="733921"/>
            <a:ext cx="7993136" cy="554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97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785" y="1613647"/>
            <a:ext cx="9175875" cy="316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36100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0414" y="1102659"/>
            <a:ext cx="7574890" cy="443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6682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n-US" altLang="x-none" sz="5400" dirty="0">
                <a:ea typeface="ＭＳ Ｐゴシック" charset="-128"/>
              </a:rPr>
              <a:t>Frustration Theory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0" y="2209800"/>
            <a:ext cx="7772400" cy="4114800"/>
          </a:xfrm>
        </p:spPr>
        <p:txBody>
          <a:bodyPr/>
          <a:lstStyle/>
          <a:p>
            <a:pPr eaLnBrk="1" hangingPunct="1"/>
            <a:r>
              <a:rPr lang="en-US" altLang="x-none">
                <a:ea typeface="ＭＳ Ｐゴシック" charset="-128"/>
              </a:rPr>
              <a:t>Reward expectancy learned on reinforced trials.</a:t>
            </a:r>
          </a:p>
          <a:p>
            <a:pPr eaLnBrk="1" hangingPunct="1"/>
            <a:r>
              <a:rPr lang="en-US" altLang="x-none">
                <a:ea typeface="ＭＳ Ｐゴシック" charset="-128"/>
              </a:rPr>
              <a:t>Frustration occurs when a trial ends in nonreward in the face of the expectation of reward.</a:t>
            </a:r>
          </a:p>
          <a:p>
            <a:pPr eaLnBrk="1" hangingPunct="1"/>
            <a:r>
              <a:rPr lang="en-US" altLang="x-none">
                <a:ea typeface="ＭＳ Ｐゴシック" charset="-128"/>
              </a:rPr>
              <a:t>Subjects learn to respond in the face of the anticipation of frustration or the anticipation of nonreward.</a:t>
            </a:r>
          </a:p>
          <a:p>
            <a:pPr eaLnBrk="1" hangingPunct="1"/>
            <a:r>
              <a:rPr lang="en-US" altLang="x-none">
                <a:ea typeface="ＭＳ Ｐゴシック" charset="-128"/>
              </a:rPr>
              <a:t>This learning leads to persistence in extinction.</a:t>
            </a:r>
          </a:p>
        </p:txBody>
      </p:sp>
    </p:spTree>
    <p:extLst>
      <p:ext uri="{BB962C8B-B14F-4D97-AF65-F5344CB8AC3E}">
        <p14:creationId xmlns:p14="http://schemas.microsoft.com/office/powerpoint/2010/main" val="854331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ChangeArrowheads="1"/>
          </p:cNvSpPr>
          <p:nvPr>
            <p:ph type="title"/>
          </p:nvPr>
        </p:nvSpPr>
        <p:spPr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 eaLnBrk="1" hangingPunct="1"/>
            <a:r>
              <a:rPr lang="en-US" altLang="x-none" sz="5400" dirty="0">
                <a:ea typeface="ＭＳ Ｐゴシック" charset="-128"/>
              </a:rPr>
              <a:t>Sequential Theory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8732" y="1825625"/>
            <a:ext cx="9237133" cy="43513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x-none" dirty="0">
                <a:ea typeface="ＭＳ Ｐゴシック" charset="-128"/>
              </a:rPr>
              <a:t>Emphasis on trial sequence: </a:t>
            </a:r>
            <a:r>
              <a:rPr lang="en-US" altLang="x-none" dirty="0" smtClean="0">
                <a:ea typeface="ＭＳ Ｐゴシック" charset="-128"/>
              </a:rPr>
              <a:t>RNN</a:t>
            </a:r>
            <a:r>
              <a:rPr lang="en-US" altLang="x-none" u="sng" dirty="0" smtClean="0">
                <a:ea typeface="ＭＳ Ｐゴシック" charset="-128"/>
              </a:rPr>
              <a:t>R</a:t>
            </a:r>
            <a:r>
              <a:rPr lang="en-US" altLang="x-none" dirty="0" smtClean="0">
                <a:ea typeface="ＭＳ Ｐゴシック" charset="-128"/>
              </a:rPr>
              <a:t>RN</a:t>
            </a:r>
            <a:r>
              <a:rPr lang="en-US" altLang="x-none" u="sng" dirty="0" smtClean="0">
                <a:ea typeface="ＭＳ Ｐゴシック" charset="-128"/>
              </a:rPr>
              <a:t>R</a:t>
            </a:r>
            <a:endParaRPr lang="en-US" altLang="x-none" u="sng" dirty="0">
              <a:ea typeface="ＭＳ Ｐゴシック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x-none" dirty="0">
                <a:ea typeface="ＭＳ Ｐゴシック" charset="-128"/>
              </a:rPr>
              <a:t>On reinforced trials following </a:t>
            </a:r>
            <a:r>
              <a:rPr lang="en-US" altLang="x-none" dirty="0" err="1">
                <a:ea typeface="ＭＳ Ｐゴシック" charset="-128"/>
              </a:rPr>
              <a:t>nonreward</a:t>
            </a:r>
            <a:r>
              <a:rPr lang="en-US" altLang="x-none" dirty="0">
                <a:ea typeface="ＭＳ Ｐゴシック" charset="-128"/>
              </a:rPr>
              <a:t>, the response becomes conditioned to the memory of </a:t>
            </a:r>
            <a:r>
              <a:rPr lang="en-US" altLang="x-none" dirty="0" err="1">
                <a:ea typeface="ＭＳ Ｐゴシック" charset="-128"/>
              </a:rPr>
              <a:t>nonreward</a:t>
            </a:r>
            <a:r>
              <a:rPr lang="en-US" altLang="x-none" dirty="0">
                <a:ea typeface="ＭＳ Ｐゴシック" charset="-128"/>
              </a:rPr>
              <a:t>.  The memory of </a:t>
            </a:r>
            <a:r>
              <a:rPr lang="en-US" altLang="x-none" dirty="0" err="1">
                <a:ea typeface="ＭＳ Ｐゴシック" charset="-128"/>
              </a:rPr>
              <a:t>nonreward</a:t>
            </a:r>
            <a:r>
              <a:rPr lang="en-US" altLang="x-none" dirty="0">
                <a:ea typeface="ＭＳ Ｐゴシック" charset="-128"/>
              </a:rPr>
              <a:t> serves as S in S-R, S-O, and S-(R-O) associations.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dirty="0">
                <a:ea typeface="ＭＳ Ｐゴシック" charset="-128"/>
              </a:rPr>
              <a:t>Responding in the face of the memory of </a:t>
            </a:r>
            <a:r>
              <a:rPr lang="en-US" altLang="x-none" dirty="0" err="1">
                <a:ea typeface="ＭＳ Ｐゴシック" charset="-128"/>
              </a:rPr>
              <a:t>nonreward</a:t>
            </a:r>
            <a:r>
              <a:rPr lang="en-US" altLang="x-none" dirty="0">
                <a:ea typeface="ＭＳ Ｐゴシック" charset="-128"/>
              </a:rPr>
              <a:t> causes response persistence.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x-none" dirty="0">
                <a:ea typeface="ＭＳ Ｐゴシック" charset="-128"/>
              </a:rPr>
              <a:t>Critical factors: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 smtClean="0">
                <a:ea typeface="ＭＳ Ｐゴシック" charset="-128"/>
              </a:rPr>
              <a:t>Number of N-R </a:t>
            </a:r>
            <a:r>
              <a:rPr lang="en-US" altLang="x-none" dirty="0">
                <a:ea typeface="ＭＳ Ｐゴシック" charset="-128"/>
              </a:rPr>
              <a:t>transitions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ea typeface="ＭＳ Ｐゴシック" charset="-128"/>
              </a:rPr>
              <a:t>N-length (number of N</a:t>
            </a:r>
            <a:r>
              <a:rPr lang="ja-JP" altLang="en-US" dirty="0">
                <a:ea typeface="ＭＳ Ｐゴシック" charset="-128"/>
              </a:rPr>
              <a:t>’</a:t>
            </a:r>
            <a:r>
              <a:rPr lang="en-US" altLang="ja-JP" dirty="0">
                <a:ea typeface="ＭＳ Ｐゴシック" charset="-128"/>
              </a:rPr>
              <a:t>s prior to R)</a:t>
            </a:r>
            <a:endParaRPr lang="en-US" altLang="x-none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69587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279</Words>
  <Application>Microsoft Macintosh PowerPoint</Application>
  <PresentationFormat>Widescreen</PresentationFormat>
  <Paragraphs>44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Calibri Light</vt:lpstr>
      <vt:lpstr>ＭＳ Ｐゴシック</vt:lpstr>
      <vt:lpstr>Times New Roman</vt:lpstr>
      <vt:lpstr>Arial</vt:lpstr>
      <vt:lpstr>Calibri</vt:lpstr>
      <vt:lpstr>Office Theme</vt:lpstr>
      <vt:lpstr>PowerPoint Presentation</vt:lpstr>
      <vt:lpstr>Extinction Procedures</vt:lpstr>
      <vt:lpstr>Extinction Effects</vt:lpstr>
      <vt:lpstr>Does the response decline in extinction reflect the loss or reversal of what was previously learned? </vt:lpstr>
      <vt:lpstr>PowerPoint Presentation</vt:lpstr>
      <vt:lpstr>PowerPoint Presentation</vt:lpstr>
      <vt:lpstr>Mechanisms of Renewal</vt:lpstr>
      <vt:lpstr>PowerPoint Presentation</vt:lpstr>
      <vt:lpstr>Enhancing Extinction</vt:lpstr>
      <vt:lpstr>Persistence in Extinction (Instrumental Conditioning)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Frustration Theory</vt:lpstr>
      <vt:lpstr>Sequential Theory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Domjan, Michael P</dc:creator>
  <cp:lastModifiedBy>Domjan, Michael P</cp:lastModifiedBy>
  <cp:revision>12</cp:revision>
  <dcterms:created xsi:type="dcterms:W3CDTF">2017-09-24T14:52:34Z</dcterms:created>
  <dcterms:modified xsi:type="dcterms:W3CDTF">2017-09-24T16:36:54Z</dcterms:modified>
</cp:coreProperties>
</file>