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0" r:id="rId2"/>
    <p:sldId id="256" r:id="rId3"/>
    <p:sldId id="257" r:id="rId4"/>
    <p:sldId id="261" r:id="rId5"/>
    <p:sldId id="262" r:id="rId6"/>
    <p:sldId id="263" r:id="rId7"/>
    <p:sldId id="264" r:id="rId8"/>
    <p:sldId id="265" r:id="rId9"/>
    <p:sldId id="258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685"/>
  </p:normalViewPr>
  <p:slideViewPr>
    <p:cSldViewPr snapToGrid="0" snapToObjects="1">
      <p:cViewPr varScale="1">
        <p:scale>
          <a:sx n="89" d="100"/>
          <a:sy n="89" d="100"/>
        </p:scale>
        <p:origin x="7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ADDBC-5ED6-4941-B539-D8D02BC91354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F1599-0920-6846-A997-CBE0C1DE0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88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3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6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7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36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8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2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2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3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5DBB8-80D3-F043-9733-2182A563FB81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FB7F5-D22F-BA4F-B723-AF8BBC8B8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3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642939"/>
            <a:ext cx="7772400" cy="158591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altLang="x-none" sz="3200" smtClean="0">
                <a:ea typeface="ＭＳ Ｐゴシック" charset="-128"/>
              </a:rPr>
              <a:t/>
            </a:r>
            <a:br>
              <a:rPr lang="en-US" altLang="x-none" sz="3200" smtClean="0">
                <a:ea typeface="ＭＳ Ｐゴシック" charset="-128"/>
              </a:rPr>
            </a:br>
            <a:r>
              <a:rPr lang="en-US" altLang="x-none" sz="3200" dirty="0">
                <a:ea typeface="ＭＳ Ｐゴシック" charset="-128"/>
              </a:rPr>
              <a:t/>
            </a:r>
            <a:br>
              <a:rPr lang="en-US" altLang="x-none" sz="3200" dirty="0">
                <a:ea typeface="ＭＳ Ｐゴシック" charset="-128"/>
              </a:rPr>
            </a:br>
            <a:r>
              <a:rPr lang="en-US" altLang="x-none" sz="3200" smtClean="0">
                <a:ea typeface="ＭＳ Ｐゴシック" charset="-128"/>
              </a:rPr>
              <a:t/>
            </a:r>
            <a:br>
              <a:rPr lang="en-US" altLang="x-none" sz="3200" smtClean="0">
                <a:ea typeface="ＭＳ Ｐゴシック" charset="-128"/>
              </a:rPr>
            </a:br>
            <a:r>
              <a:rPr lang="en-US" altLang="x-none" sz="3200" smtClean="0">
                <a:ea typeface="ＭＳ Ｐゴシック" charset="-128"/>
              </a:rPr>
              <a:t> Chapter 1</a:t>
            </a:r>
            <a:br>
              <a:rPr lang="en-US" altLang="x-none" sz="3200" smtClean="0">
                <a:ea typeface="ＭＳ Ｐゴシック" charset="-128"/>
              </a:rPr>
            </a:br>
            <a:r>
              <a:rPr lang="en-US" altLang="x-none" sz="3200" smtClean="0">
                <a:ea typeface="ＭＳ Ｐゴシック" charset="-128"/>
              </a:rPr>
              <a:t>Basic Concepts and Definitions </a:t>
            </a:r>
            <a:r>
              <a:rPr lang="en-US" altLang="x-none" sz="3200" dirty="0">
                <a:ea typeface="ＭＳ Ｐゴシック" charset="-128"/>
              </a:rPr>
              <a:t/>
            </a:r>
            <a:br>
              <a:rPr lang="en-US" altLang="x-none" sz="3200" dirty="0">
                <a:ea typeface="ＭＳ Ｐゴシック" charset="-128"/>
              </a:rPr>
            </a:br>
            <a:endParaRPr lang="en-US" altLang="x-none" sz="3200" dirty="0">
              <a:ea typeface="ＭＳ Ｐゴシック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14607" y="2459412"/>
            <a:ext cx="878681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ea typeface="Calibri" charset="0"/>
                <a:cs typeface="Times New Roman" charset="0"/>
              </a:rPr>
              <a:t>Fundamental Features of Learning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Learning and other forms of behavior change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Learning, performance, and levels of analysis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D</a:t>
            </a:r>
            <a:r>
              <a:rPr lang="en-US" sz="2400" dirty="0" smtClean="0">
                <a:ea typeface="Calibri" charset="0"/>
                <a:cs typeface="Times New Roman" charset="0"/>
              </a:rPr>
              <a:t>efinition </a:t>
            </a:r>
            <a:r>
              <a:rPr lang="en-US" sz="2400" dirty="0">
                <a:ea typeface="Calibri" charset="0"/>
                <a:cs typeface="Times New Roman" charset="0"/>
              </a:rPr>
              <a:t>of </a:t>
            </a:r>
            <a:r>
              <a:rPr lang="en-US" sz="2400" dirty="0" smtClean="0">
                <a:ea typeface="Calibri" charset="0"/>
                <a:cs typeface="Times New Roman" charset="0"/>
              </a:rPr>
              <a:t>learning</a:t>
            </a:r>
            <a:endParaRPr lang="en-US" sz="2400" dirty="0">
              <a:ea typeface="Calibri" charset="0"/>
              <a:cs typeface="Times New Roman" charset="0"/>
            </a:endParaRPr>
          </a:p>
          <a:p>
            <a:r>
              <a:rPr lang="en-US" sz="2400" dirty="0">
                <a:ea typeface="Calibri" charset="0"/>
                <a:cs typeface="Times New Roman" charset="0"/>
              </a:rPr>
              <a:t>Naturalistic versus Experimental </a:t>
            </a:r>
            <a:r>
              <a:rPr lang="en-US" sz="2400" dirty="0" smtClean="0">
                <a:ea typeface="Calibri" charset="0"/>
                <a:cs typeface="Times New Roman" charset="0"/>
              </a:rPr>
              <a:t>Observations</a:t>
            </a:r>
            <a:endParaRPr lang="en-US" sz="2400" dirty="0">
              <a:ea typeface="Calibri" charset="0"/>
              <a:cs typeface="Times New Roman" charset="0"/>
            </a:endParaRPr>
          </a:p>
          <a:p>
            <a:r>
              <a:rPr lang="en-US" sz="2400" dirty="0">
                <a:ea typeface="Calibri" charset="0"/>
                <a:cs typeface="Times New Roman" charset="0"/>
              </a:rPr>
              <a:t>The Fundamental Learning Experiment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The control problem in studies of learning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The general-process approach to the study of learning</a:t>
            </a:r>
          </a:p>
          <a:p>
            <a:r>
              <a:rPr lang="en-US" sz="2400" dirty="0">
                <a:ea typeface="Calibri" charset="0"/>
                <a:cs typeface="Times New Roman" charset="0"/>
              </a:rPr>
              <a:t>	The use of nonhuman participants in research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239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423368"/>
            <a:ext cx="8372475" cy="561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6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6" y="515937"/>
            <a:ext cx="8725565" cy="565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80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Definition of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816" y="2482855"/>
            <a:ext cx="10058400" cy="23034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x-none">
                <a:ea typeface="ＭＳ Ｐゴシック" charset="-128"/>
              </a:rPr>
              <a:t>	Enduring change in the mechanisms of behavior involving specific stimuli and/or responses that results from prior experience with those or similar stimuli and responses. </a:t>
            </a:r>
          </a:p>
        </p:txBody>
      </p:sp>
    </p:spTree>
    <p:extLst>
      <p:ext uri="{BB962C8B-B14F-4D97-AF65-F5344CB8AC3E}">
        <p14:creationId xmlns:p14="http://schemas.microsoft.com/office/powerpoint/2010/main" val="11894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Definition of Learning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2133600"/>
          </a:xfrm>
        </p:spPr>
        <p:txBody>
          <a:bodyPr/>
          <a:lstStyle/>
          <a:p>
            <a:pPr eaLnBrk="1" hangingPunct="1"/>
            <a:r>
              <a:rPr lang="en-US" altLang="x-none" b="1" dirty="0">
                <a:ea typeface="ＭＳ Ｐゴシック" charset="-128"/>
              </a:rPr>
              <a:t>Enduring change</a:t>
            </a:r>
            <a:r>
              <a:rPr lang="en-US" altLang="x-none" dirty="0">
                <a:ea typeface="ＭＳ Ｐゴシック" charset="-128"/>
              </a:rPr>
              <a:t> </a:t>
            </a:r>
            <a:r>
              <a:rPr lang="en-US" altLang="x-none" dirty="0">
                <a:solidFill>
                  <a:schemeClr val="hlink"/>
                </a:solidFill>
                <a:ea typeface="ＭＳ Ｐゴシック" charset="-128"/>
              </a:rPr>
              <a:t>in the mechanisms of behavior involving specific stimuli and/or responses that results from prior experience with those or similar stimuli and responses.</a:t>
            </a:r>
            <a:r>
              <a:rPr lang="en-US" altLang="x-none" dirty="0">
                <a:ea typeface="ＭＳ Ｐゴシック" charset="-128"/>
              </a:rPr>
              <a:t> </a:t>
            </a:r>
          </a:p>
        </p:txBody>
      </p:sp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590800" y="4267200"/>
            <a:ext cx="701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3200"/>
              <a:t>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514600" y="4419600"/>
            <a:ext cx="7162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 sz="2800" dirty="0">
                <a:latin typeface="+mn-lt"/>
              </a:rPr>
              <a:t>Learning vs. 	Stimulus change</a:t>
            </a:r>
          </a:p>
          <a:p>
            <a:r>
              <a:rPr lang="en-US" altLang="x-none" sz="2800" dirty="0">
                <a:latin typeface="+mn-lt"/>
              </a:rPr>
              <a:t>			Fatigue</a:t>
            </a:r>
          </a:p>
          <a:p>
            <a:r>
              <a:rPr lang="en-US" altLang="x-none" sz="2800" dirty="0">
                <a:latin typeface="+mn-lt"/>
              </a:rPr>
              <a:t>			Motivational change</a:t>
            </a:r>
          </a:p>
        </p:txBody>
      </p:sp>
    </p:spTree>
    <p:extLst>
      <p:ext uri="{BB962C8B-B14F-4D97-AF65-F5344CB8AC3E}">
        <p14:creationId xmlns:p14="http://schemas.microsoft.com/office/powerpoint/2010/main" val="167208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Definition of Learning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2057400"/>
          </a:xfrm>
        </p:spPr>
        <p:txBody>
          <a:bodyPr/>
          <a:lstStyle/>
          <a:p>
            <a:pPr eaLnBrk="1" hangingPunct="1"/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Enduring change in the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 b="1">
                <a:ea typeface="ＭＳ Ｐゴシック" charset="-128"/>
              </a:rPr>
              <a:t>mechanisms of behavior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involving specific stimuli and/or responses that results from prior experience with those or similar stimuli and responses</a:t>
            </a:r>
            <a:r>
              <a:rPr lang="en-US" altLang="x-none">
                <a:ea typeface="ＭＳ Ｐゴシック" charset="-128"/>
              </a:rPr>
              <a:t>.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743200" y="4572000"/>
            <a:ext cx="579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2800" dirty="0">
                <a:latin typeface="+mn-lt"/>
              </a:rPr>
              <a:t>Learning vs. Performance</a:t>
            </a:r>
          </a:p>
        </p:txBody>
      </p:sp>
    </p:spTree>
    <p:extLst>
      <p:ext uri="{BB962C8B-B14F-4D97-AF65-F5344CB8AC3E}">
        <p14:creationId xmlns:p14="http://schemas.microsoft.com/office/powerpoint/2010/main" val="75012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Definition of Learning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2286000"/>
          </a:xfrm>
        </p:spPr>
        <p:txBody>
          <a:bodyPr/>
          <a:lstStyle/>
          <a:p>
            <a:pPr eaLnBrk="1" hangingPunct="1"/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Enduring change in the mechanisms of behavior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 b="1">
                <a:ea typeface="ＭＳ Ｐゴシック" charset="-128"/>
              </a:rPr>
              <a:t>involving specific stimuli and/or responses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that results from prior experience with those or similar stimuli and responses</a:t>
            </a:r>
            <a:r>
              <a:rPr lang="en-US" altLang="x-none">
                <a:ea typeface="ＭＳ Ｐゴシック" charset="-128"/>
              </a:rPr>
              <a:t>. 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667000" y="4343400"/>
            <a:ext cx="7162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2800" dirty="0">
                <a:latin typeface="+mn-lt"/>
              </a:rPr>
              <a:t>Learning vs. Maturation</a:t>
            </a:r>
          </a:p>
        </p:txBody>
      </p:sp>
    </p:spTree>
    <p:extLst>
      <p:ext uri="{BB962C8B-B14F-4D97-AF65-F5344CB8AC3E}">
        <p14:creationId xmlns:p14="http://schemas.microsoft.com/office/powerpoint/2010/main" val="167201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Definition of Learning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2514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Enduring change in the mechanisms of behavior involving specific stimuli and/or responses that</a:t>
            </a:r>
            <a:r>
              <a:rPr lang="en-US" altLang="x-none">
                <a:ea typeface="ＭＳ Ｐゴシック" charset="-128"/>
              </a:rPr>
              <a:t> </a:t>
            </a:r>
            <a:r>
              <a:rPr lang="en-US" altLang="x-none" b="1">
                <a:ea typeface="ＭＳ Ｐゴシック" charset="-128"/>
              </a:rPr>
              <a:t>results from prior experience </a:t>
            </a:r>
            <a:r>
              <a:rPr lang="en-US" altLang="x-none">
                <a:solidFill>
                  <a:schemeClr val="hlink"/>
                </a:solidFill>
                <a:ea typeface="ＭＳ Ｐゴシック" charset="-128"/>
              </a:rPr>
              <a:t>with those or similar stimuli and responses. 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38400" y="4800600"/>
            <a:ext cx="7848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2800" dirty="0">
                <a:latin typeface="+mn-lt"/>
              </a:rPr>
              <a:t>Observational vs. Experimental Methodology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8839200" y="62484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 sz="1800"/>
              <a:t>©M. Domjan</a:t>
            </a:r>
          </a:p>
        </p:txBody>
      </p:sp>
    </p:spTree>
    <p:extLst>
      <p:ext uri="{BB962C8B-B14F-4D97-AF65-F5344CB8AC3E}">
        <p14:creationId xmlns:p14="http://schemas.microsoft.com/office/powerpoint/2010/main" val="180313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171" y="451911"/>
            <a:ext cx="9431337" cy="607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15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533400"/>
            <a:ext cx="7772400" cy="13716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Rationale for Nonhuman </a:t>
            </a:r>
            <a:br>
              <a:rPr lang="en-US" altLang="x-none" dirty="0">
                <a:ea typeface="ＭＳ Ｐゴシック" charset="-128"/>
              </a:rPr>
            </a:br>
            <a:r>
              <a:rPr lang="en-US" altLang="x-none" dirty="0">
                <a:ea typeface="ＭＳ Ｐゴシック" charset="-128"/>
              </a:rPr>
              <a:t>Animal Research 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8456" y="2154240"/>
            <a:ext cx="7705725" cy="43608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Better experimental </a:t>
            </a:r>
            <a:r>
              <a:rPr lang="en-US" altLang="x-none" dirty="0">
                <a:ea typeface="ＭＳ Ｐゴシック" charset="-128"/>
              </a:rPr>
              <a:t>control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Knowledge and control of past experience</a:t>
            </a:r>
            <a:endParaRPr lang="en-US" altLang="x-none" dirty="0"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Greater control over learning environment and 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Easier repeated observation of the same individual under the same circumstances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Knowledge of and control of the genetics of the participants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Easier control of motivational variables</a:t>
            </a:r>
            <a:endParaRPr lang="en-US" altLang="x-none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Processes may be simpler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No verbal mediation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No demand characteristics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Facilitates study of the evolution </a:t>
            </a:r>
            <a:r>
              <a:rPr lang="en-US" altLang="x-none" dirty="0">
                <a:ea typeface="ＭＳ Ｐゴシック" charset="-128"/>
              </a:rPr>
              <a:t>of intelligence or learning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Facilitates study of the biological bases </a:t>
            </a:r>
            <a:r>
              <a:rPr lang="en-US" altLang="x-none" dirty="0">
                <a:ea typeface="ＭＳ Ｐゴシック" charset="-128"/>
              </a:rPr>
              <a:t>of learning </a:t>
            </a:r>
          </a:p>
          <a:p>
            <a:pPr eaLnBrk="1" hangingPunct="1">
              <a:lnSpc>
                <a:spcPct val="90000"/>
              </a:lnSpc>
            </a:pPr>
            <a:endParaRPr lang="en-US" altLang="x-none" dirty="0"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87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Inadequate Alternatives </a:t>
            </a:r>
            <a:r>
              <a:rPr lang="en-US" altLang="x-none" dirty="0">
                <a:ea typeface="ＭＳ Ｐゴシック" charset="-128"/>
              </a:rPr>
              <a:t>to Animal Research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80" y="2125667"/>
            <a:ext cx="7134225" cy="3789363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Naturalistic observations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Plants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Tissue cultures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Computer simulation</a:t>
            </a:r>
          </a:p>
        </p:txBody>
      </p:sp>
    </p:spTree>
    <p:extLst>
      <p:ext uri="{BB962C8B-B14F-4D97-AF65-F5344CB8AC3E}">
        <p14:creationId xmlns:p14="http://schemas.microsoft.com/office/powerpoint/2010/main" val="22848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224</Words>
  <Application>Microsoft Macintosh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 Light</vt:lpstr>
      <vt:lpstr>ＭＳ Ｐゴシック</vt:lpstr>
      <vt:lpstr>Arial</vt:lpstr>
      <vt:lpstr>Calibri</vt:lpstr>
      <vt:lpstr>Times</vt:lpstr>
      <vt:lpstr>Times New Roman</vt:lpstr>
      <vt:lpstr>Office Theme</vt:lpstr>
      <vt:lpstr>    Chapter 1 Basic Concepts and Definitions  </vt:lpstr>
      <vt:lpstr>PowerPoint Presentation</vt:lpstr>
      <vt:lpstr>PowerPoint Presentation</vt:lpstr>
      <vt:lpstr>Definition of Learning</vt:lpstr>
      <vt:lpstr>Definition of Learning</vt:lpstr>
      <vt:lpstr>Definition of Learning</vt:lpstr>
      <vt:lpstr>Definition of Learning</vt:lpstr>
      <vt:lpstr>Definition of Learning</vt:lpstr>
      <vt:lpstr>PowerPoint Presentation</vt:lpstr>
      <vt:lpstr>Rationale for Nonhuman  Animal Research </vt:lpstr>
      <vt:lpstr>Inadequate Alternatives to Animal Research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9</cp:revision>
  <dcterms:created xsi:type="dcterms:W3CDTF">2017-09-22T13:07:12Z</dcterms:created>
  <dcterms:modified xsi:type="dcterms:W3CDTF">2017-09-22T14:04:20Z</dcterms:modified>
</cp:coreProperties>
</file>