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2" r:id="rId1"/>
  </p:sldMasterIdLst>
  <p:notesMasterIdLst>
    <p:notesMasterId r:id="rId21"/>
  </p:notesMasterIdLst>
  <p:sldIdLst>
    <p:sldId id="348" r:id="rId2"/>
    <p:sldId id="315" r:id="rId3"/>
    <p:sldId id="349" r:id="rId4"/>
    <p:sldId id="316" r:id="rId5"/>
    <p:sldId id="331" r:id="rId6"/>
    <p:sldId id="333" r:id="rId7"/>
    <p:sldId id="335" r:id="rId8"/>
    <p:sldId id="342" r:id="rId9"/>
    <p:sldId id="344" r:id="rId10"/>
    <p:sldId id="343" r:id="rId11"/>
    <p:sldId id="337" r:id="rId12"/>
    <p:sldId id="350" r:id="rId13"/>
    <p:sldId id="351" r:id="rId14"/>
    <p:sldId id="346" r:id="rId15"/>
    <p:sldId id="352" r:id="rId16"/>
    <p:sldId id="353" r:id="rId17"/>
    <p:sldId id="336" r:id="rId18"/>
    <p:sldId id="347" r:id="rId19"/>
    <p:sldId id="35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pril Thames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F1D2C-8BE8-A941-BF0D-59F9B6CAA0AE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74FD7-5AB5-A44E-A6D6-F7BC459A85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06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74FD7-5AB5-A44E-A6D6-F7BC459A85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0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74FD7-5AB5-A44E-A6D6-F7BC459A85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97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E1E9A-E921-4174-A0FC-51868D7AC5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55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your school's reporting procedures if there is suspected abuse</a:t>
            </a:r>
          </a:p>
          <a:p>
            <a:pPr fontAlgn="base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child is not eligible for special education, consider making individualized modifications to academic work until the trauma has been sufficiently addressed (might consider including these in a 504 plan).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FE5438-3CF0-4207-AE1A-EAB6C444BB2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93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005515A-8243-BB42-9CBD-7324B18436C1}" type="datetimeFigureOut">
              <a:rPr lang="en-US" smtClean="0"/>
              <a:t>7/11/2017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D2414276-ABFF-1C49-8307-9DF6857A794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  <p:sldLayoutId id="2147484075" r:id="rId13"/>
    <p:sldLayoutId id="2147484076" r:id="rId14"/>
    <p:sldLayoutId id="2147484077" r:id="rId15"/>
    <p:sldLayoutId id="2147484078" r:id="rId16"/>
    <p:sldLayoutId id="2147484079" r:id="rId17"/>
    <p:sldLayoutId id="2147484080" r:id="rId18"/>
    <p:sldLayoutId id="2147484081" r:id="rId19"/>
    <p:sldLayoutId id="2147484082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600" y="619921"/>
            <a:ext cx="4127500" cy="229473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Minority-related Chronic Stress in Adolescents: Implications for Student Learning and Mental Health Outcomes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0000" y="5042645"/>
            <a:ext cx="6235700" cy="1104155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April Thames, Ph.D. (Division 40 –Society for  Clinical Neuropsychology)</a:t>
            </a:r>
          </a:p>
          <a:p>
            <a:r>
              <a:rPr lang="en-US" dirty="0">
                <a:solidFill>
                  <a:schemeClr val="tx1"/>
                </a:solidFill>
              </a:rPr>
              <a:t>Scott L. Graves Jr., Ph.D. (Division 16 </a:t>
            </a:r>
            <a:r>
              <a:rPr lang="en-US">
                <a:solidFill>
                  <a:schemeClr val="tx1"/>
                </a:solidFill>
              </a:rPr>
              <a:t>-  School Psychology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2891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Race-related stress vs. stressors linked to 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Race-related stress is defined as “</a:t>
            </a:r>
            <a:r>
              <a:rPr lang="en-US" sz="2900" dirty="0">
                <a:solidFill>
                  <a:srgbClr val="000000"/>
                </a:solidFill>
                <a:latin typeface="Century Gothic"/>
                <a:cs typeface="Century Gothic"/>
              </a:rPr>
              <a:t>stress that is characterized by both social ostracism and blocked economic opportunity 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en-US" sz="1900" dirty="0" err="1">
                <a:solidFill>
                  <a:srgbClr val="000000"/>
                </a:solidFill>
                <a:latin typeface="Century Gothic"/>
                <a:cs typeface="Century Gothic"/>
              </a:rPr>
              <a:t>Brondolo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, Gallo, &amp; Myers, 2009) 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(e.g., discrimination, racism)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Race-related stress is a significant contributor in minority health disparities 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en-US" sz="1900" dirty="0" err="1">
                <a:solidFill>
                  <a:srgbClr val="000000"/>
                </a:solidFill>
                <a:latin typeface="Century Gothic"/>
                <a:cs typeface="Century Gothic"/>
              </a:rPr>
              <a:t>Brondolo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, Gallo, &amp; Myers, 2009; </a:t>
            </a:r>
            <a:r>
              <a:rPr lang="en-US" sz="1900" dirty="0" err="1">
                <a:solidFill>
                  <a:srgbClr val="000000"/>
                </a:solidFill>
                <a:latin typeface="Century Gothic"/>
                <a:cs typeface="Century Gothic"/>
              </a:rPr>
              <a:t>Geronimus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, </a:t>
            </a:r>
            <a:r>
              <a:rPr lang="en-US" sz="1900" dirty="0" err="1">
                <a:solidFill>
                  <a:srgbClr val="000000"/>
                </a:solidFill>
                <a:latin typeface="Century Gothic"/>
                <a:cs typeface="Century Gothic"/>
              </a:rPr>
              <a:t>Hicken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, Keene, &amp; Bound, 2006; Myers, 2009; </a:t>
            </a:r>
            <a:r>
              <a:rPr lang="en-US" sz="1900" dirty="0" err="1">
                <a:solidFill>
                  <a:srgbClr val="000000"/>
                </a:solidFill>
                <a:latin typeface="Century Gothic"/>
                <a:cs typeface="Century Gothic"/>
              </a:rPr>
              <a:t>Utsey</a:t>
            </a:r>
            <a:r>
              <a:rPr lang="en-US" sz="1900" dirty="0">
                <a:solidFill>
                  <a:srgbClr val="000000"/>
                </a:solidFill>
                <a:latin typeface="Century Gothic"/>
                <a:cs typeface="Century Gothic"/>
              </a:rPr>
              <a:t> &amp; Hook, 2007). </a:t>
            </a:r>
          </a:p>
          <a:p>
            <a:r>
              <a:rPr lang="en-US" sz="3000" dirty="0">
                <a:solidFill>
                  <a:srgbClr val="000000"/>
                </a:solidFill>
                <a:latin typeface="Century Gothic"/>
                <a:cs typeface="Century Gothic"/>
              </a:rPr>
              <a:t>Stressors linked to racial identity are not synonymous with race-related stress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Poverty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Incarceration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Food insecurity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Neighborhood safety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Interpersonal violence</a:t>
            </a:r>
          </a:p>
          <a:p>
            <a:pPr lvl="1"/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Family conflict</a:t>
            </a:r>
          </a:p>
          <a:p>
            <a:pPr lvl="1"/>
            <a:endParaRPr lang="en-US" sz="26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374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Why Do Educator’s Need to Understand Chronic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One out of every 4 </a:t>
            </a:r>
            <a:r>
              <a:rPr lang="en-US" dirty="0"/>
              <a:t>children attending school has been exposed to chronic and traumatic events that can affect learning and/or behavior</a:t>
            </a:r>
          </a:p>
          <a:p>
            <a:endParaRPr lang="en-US" dirty="0"/>
          </a:p>
          <a:p>
            <a:r>
              <a:rPr lang="en-US" dirty="0"/>
              <a:t>These events can impact school performance (Lower GPA, higher absence rate, decreased reading ability, increased behavior problems)</a:t>
            </a:r>
          </a:p>
          <a:p>
            <a:endParaRPr lang="en-US" dirty="0"/>
          </a:p>
          <a:p>
            <a:r>
              <a:rPr lang="en-US" dirty="0"/>
              <a:t>These events can impair learning. (Chronic exposure can adversely affect attention, memory, and cognition</a:t>
            </a:r>
          </a:p>
          <a:p>
            <a:endParaRPr lang="en-US" dirty="0"/>
          </a:p>
          <a:p>
            <a:r>
              <a:rPr lang="en-US" dirty="0"/>
              <a:t>These children may experience physical and emotional distress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49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Stress impacts neurodevelopment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400" dirty="0">
                <a:solidFill>
                  <a:srgbClr val="000000"/>
                </a:solidFill>
                <a:latin typeface="Century Gothic"/>
                <a:cs typeface="Century Gothic"/>
              </a:rPr>
              <a:t>Early life stress can affect the developing brain in a way that leads to poorly controlled stress response systems </a:t>
            </a:r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en-US" sz="2600" dirty="0" err="1">
                <a:solidFill>
                  <a:srgbClr val="000000"/>
                </a:solidFill>
                <a:latin typeface="Century Gothic"/>
                <a:cs typeface="Century Gothic"/>
              </a:rPr>
              <a:t>Loman</a:t>
            </a:r>
            <a:r>
              <a:rPr lang="en-US" sz="2600" dirty="0">
                <a:solidFill>
                  <a:srgbClr val="000000"/>
                </a:solidFill>
                <a:latin typeface="Century Gothic"/>
                <a:cs typeface="Century Gothic"/>
              </a:rPr>
              <a:t> &amp; Gunnar, 2010).</a:t>
            </a:r>
          </a:p>
          <a:p>
            <a:pPr lvl="1"/>
            <a:r>
              <a:rPr lang="en-US" sz="2900" dirty="0">
                <a:solidFill>
                  <a:srgbClr val="000000"/>
                </a:solidFill>
                <a:latin typeface="Century Gothic"/>
                <a:cs typeface="Century Gothic"/>
              </a:rPr>
              <a:t>Overly reactive </a:t>
            </a:r>
          </a:p>
          <a:p>
            <a:pPr lvl="1"/>
            <a:r>
              <a:rPr lang="en-US" sz="2900" dirty="0">
                <a:solidFill>
                  <a:srgbClr val="000000"/>
                </a:solidFill>
                <a:latin typeface="Century Gothic"/>
                <a:cs typeface="Century Gothic"/>
              </a:rPr>
              <a:t>Slow to return to homeostasis</a:t>
            </a:r>
          </a:p>
          <a:p>
            <a:endParaRPr lang="en-US" sz="2900" dirty="0">
              <a:solidFill>
                <a:srgbClr val="000000"/>
              </a:solidFill>
              <a:latin typeface="Century Gothic"/>
              <a:cs typeface="Century Gothic"/>
            </a:endParaRPr>
          </a:p>
          <a:p>
            <a:r>
              <a:rPr lang="en-US" sz="4400" dirty="0">
                <a:solidFill>
                  <a:srgbClr val="000000"/>
                </a:solidFill>
                <a:latin typeface="Century Gothic"/>
                <a:cs typeface="Century Gothic"/>
              </a:rPr>
              <a:t>Over time this can result in mental health problems and cognitive problems</a:t>
            </a:r>
          </a:p>
          <a:p>
            <a:pPr lvl="1"/>
            <a:endParaRPr lang="en-US" sz="6800" dirty="0">
              <a:solidFill>
                <a:srgbClr val="000000"/>
              </a:solidFill>
              <a:latin typeface="Century"/>
              <a:cs typeface="Century"/>
            </a:endParaRPr>
          </a:p>
          <a:p>
            <a:pPr lvl="1"/>
            <a:endParaRPr lang="en-US" sz="45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6756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/>
                <a:cs typeface="Arial"/>
              </a:rPr>
              <a:t>Normal Brain Development </a:t>
            </a:r>
          </a:p>
        </p:txBody>
      </p:sp>
      <p:pic>
        <p:nvPicPr>
          <p:cNvPr id="4" name="Content Placeholder 3" descr="brain-basic_and_limbic.gi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56" b="-56"/>
          <a:stretch/>
        </p:blipFill>
        <p:spPr bwMode="auto">
          <a:xfrm>
            <a:off x="498474" y="1282700"/>
            <a:ext cx="7556313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7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  <a:cs typeface="Arial"/>
              </a:rPr>
              <a:t>The </a:t>
            </a:r>
            <a:r>
              <a:rPr lang="en-US" b="1" dirty="0">
                <a:latin typeface="Arial"/>
                <a:cs typeface="Arial"/>
              </a:rPr>
              <a:t>Adolescent Brain</a:t>
            </a:r>
            <a:endParaRPr lang="en-US" sz="3600" b="1" dirty="0">
              <a:latin typeface="Arial"/>
              <a:cs typeface="Arial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96874" y="1892300"/>
            <a:ext cx="8112126" cy="41449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During puberty there is a dramatic increase in neuron connectivity and growth throughout many parts of the brain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During adolescence, many neural pathways will be pruned away because the pathways are not used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Maturation and development of cognitive functioning and higher-level thinking skills </a:t>
            </a:r>
          </a:p>
        </p:txBody>
      </p:sp>
    </p:spTree>
    <p:extLst>
      <p:ext uri="{BB962C8B-B14F-4D97-AF65-F5344CB8AC3E}">
        <p14:creationId xmlns:p14="http://schemas.microsoft.com/office/powerpoint/2010/main" val="1691156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Calibri" charset="0"/>
              </a:rPr>
              <a:t>The Adolescent Brain</a:t>
            </a:r>
            <a:endParaRPr lang="en-US" sz="3600" dirty="0">
              <a:latin typeface="Calibri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700" dirty="0">
                <a:solidFill>
                  <a:srgbClr val="000000"/>
                </a:solidFill>
                <a:latin typeface="Century Gothic"/>
                <a:cs typeface="Century Gothic"/>
              </a:rPr>
              <a:t>Heavy involvement of the limbic system (particularly the amygdala).  Teenagers do more of their thinking and decision-making in this part of the brain.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700" dirty="0">
                <a:solidFill>
                  <a:srgbClr val="000000"/>
                </a:solidFill>
                <a:latin typeface="Century Gothic"/>
                <a:cs typeface="Century Gothic"/>
              </a:rPr>
              <a:t>Greater need for proper nutrition, rest and sleep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700" dirty="0">
                <a:solidFill>
                  <a:srgbClr val="000000"/>
                </a:solidFill>
                <a:latin typeface="Century Gothic"/>
                <a:cs typeface="Century Gothic"/>
              </a:rPr>
              <a:t>Its development depends largely upon the kinds and quality of experiences it receives.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700" dirty="0">
                <a:solidFill>
                  <a:srgbClr val="000000"/>
                </a:solidFill>
                <a:latin typeface="Century Gothic"/>
                <a:cs typeface="Century Gothic"/>
              </a:rPr>
              <a:t>Sensitive to chronic stress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2700" dirty="0">
                <a:solidFill>
                  <a:srgbClr val="000000"/>
                </a:solidFill>
                <a:latin typeface="Century Gothic"/>
                <a:cs typeface="Century Gothic"/>
              </a:rPr>
              <a:t>Last part to mature – part in which higher-level thinking and more rational decision-making occurs</a:t>
            </a:r>
          </a:p>
        </p:txBody>
      </p:sp>
    </p:spTree>
    <p:extLst>
      <p:ext uri="{BB962C8B-B14F-4D97-AF65-F5344CB8AC3E}">
        <p14:creationId xmlns:p14="http://schemas.microsoft.com/office/powerpoint/2010/main" val="595337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Response 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Operates via two interrelated systems: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SAM (Sympathetic-</a:t>
            </a:r>
            <a:r>
              <a:rPr lang="en-US" dirty="0" err="1">
                <a:solidFill>
                  <a:srgbClr val="000000"/>
                </a:solidFill>
                <a:latin typeface="Century Gothic"/>
                <a:cs typeface="Century Gothic"/>
              </a:rPr>
              <a:t>adrenomedullary</a:t>
            </a: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)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HPA (hypothalamic-pituitary-adrenocortical).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These balance each other</a:t>
            </a:r>
          </a:p>
          <a:p>
            <a:pPr eaLnBrk="1" hangingPunct="1"/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Both are triggered by the hypothalamus</a:t>
            </a:r>
          </a:p>
        </p:txBody>
      </p:sp>
    </p:spTree>
    <p:extLst>
      <p:ext uri="{BB962C8B-B14F-4D97-AF65-F5344CB8AC3E}">
        <p14:creationId xmlns:p14="http://schemas.microsoft.com/office/powerpoint/2010/main" val="327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922337"/>
          </a:xfrm>
          <a:ln>
            <a:solidFill>
              <a:srgbClr val="0066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>
                <a:latin typeface="Arial" charset="0"/>
              </a:rPr>
              <a:t>The brain system for appraising threats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7150"/>
            <a:ext cx="8229600" cy="16129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>
                <a:solidFill>
                  <a:srgbClr val="000000"/>
                </a:solidFill>
                <a:latin typeface="Arial" charset="0"/>
              </a:rPr>
              <a:t>Limbic system: </a:t>
            </a:r>
          </a:p>
          <a:p>
            <a:pPr lvl="1" eaLnBrk="1" hangingPunct="1"/>
            <a:r>
              <a:rPr lang="en-US" sz="2400" dirty="0">
                <a:solidFill>
                  <a:srgbClr val="000000"/>
                </a:solidFill>
                <a:latin typeface="Arial" charset="0"/>
              </a:rPr>
              <a:t>Adds emotional dimensions to stress perception: fear, anger, anxiety</a:t>
            </a:r>
          </a:p>
          <a:p>
            <a:pPr lvl="1" eaLnBrk="1" hangingPunct="1"/>
            <a:r>
              <a:rPr lang="en-US" sz="2400" dirty="0">
                <a:solidFill>
                  <a:srgbClr val="000000"/>
                </a:solidFill>
                <a:latin typeface="Arial" charset="0"/>
              </a:rPr>
              <a:t>Especially centered in the hypothalamus</a:t>
            </a:r>
          </a:p>
        </p:txBody>
      </p:sp>
      <p:pic>
        <p:nvPicPr>
          <p:cNvPr id="14340" name="Picture 4" descr="limbic_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13100"/>
            <a:ext cx="38100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pit_hypothalam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3284538"/>
            <a:ext cx="3659188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Line 6"/>
          <p:cNvSpPr>
            <a:spLocks noChangeShapeType="1"/>
          </p:cNvSpPr>
          <p:nvPr/>
        </p:nvSpPr>
        <p:spPr bwMode="auto">
          <a:xfrm flipV="1">
            <a:off x="2786063" y="4048125"/>
            <a:ext cx="3313112" cy="10080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88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 Response - 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4" y="1346200"/>
            <a:ext cx="7696013" cy="4965700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>
                <a:solidFill>
                  <a:srgbClr val="000000"/>
                </a:solidFill>
                <a:latin typeface="Avenir Book"/>
                <a:cs typeface="Avenir Book"/>
              </a:rPr>
              <a:t>Prolonged exposure to adversity is associated with impairments in emotional regulation and learning and memory </a:t>
            </a:r>
            <a:r>
              <a:rPr lang="en-US" sz="6400" dirty="0">
                <a:solidFill>
                  <a:srgbClr val="000000"/>
                </a:solidFill>
                <a:latin typeface="Avenir Book"/>
                <a:cs typeface="Avenir Book"/>
              </a:rPr>
              <a:t>(Richards &amp; Wadsworth, 2004; </a:t>
            </a:r>
            <a:r>
              <a:rPr lang="en-US" sz="6400" dirty="0" err="1">
                <a:solidFill>
                  <a:srgbClr val="000000"/>
                </a:solidFill>
                <a:latin typeface="Avenir Book"/>
                <a:cs typeface="Avenir Book"/>
              </a:rPr>
              <a:t>Shonkoff</a:t>
            </a:r>
            <a:r>
              <a:rPr lang="en-US" sz="6400" dirty="0">
                <a:solidFill>
                  <a:srgbClr val="000000"/>
                </a:solidFill>
                <a:latin typeface="Avenir Book"/>
                <a:cs typeface="Avenir Book"/>
              </a:rPr>
              <a:t> et al., 2012; </a:t>
            </a:r>
            <a:r>
              <a:rPr lang="en-US" sz="6400" dirty="0" err="1">
                <a:solidFill>
                  <a:srgbClr val="000000"/>
                </a:solidFill>
                <a:latin typeface="Avenir Book"/>
                <a:cs typeface="Avenir Book"/>
              </a:rPr>
              <a:t>Tottenham</a:t>
            </a:r>
            <a:r>
              <a:rPr lang="en-US" sz="6400" dirty="0">
                <a:solidFill>
                  <a:srgbClr val="000000"/>
                </a:solidFill>
                <a:latin typeface="Avenir Book"/>
                <a:cs typeface="Avenir Book"/>
              </a:rPr>
              <a:t> et al., 2010).</a:t>
            </a:r>
            <a:endParaRPr lang="en-US" sz="5100" dirty="0">
              <a:solidFill>
                <a:srgbClr val="000000"/>
              </a:solidFill>
              <a:latin typeface="Avenir Book"/>
              <a:cs typeface="Avenir Book"/>
            </a:endParaRPr>
          </a:p>
          <a:p>
            <a:r>
              <a:rPr lang="en-US" sz="8000" dirty="0">
                <a:solidFill>
                  <a:srgbClr val="000000"/>
                </a:solidFill>
                <a:latin typeface="Avenir Book"/>
                <a:cs typeface="Avenir Book"/>
              </a:rPr>
              <a:t>Adverse events, and its resultant stress, engender such changes particularly in brain regions such as the hippocampus and amygdala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 (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Lupien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McEwen, Gunnar &amp; Heim, 2009;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Sapolsky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1996).</a:t>
            </a:r>
          </a:p>
          <a:p>
            <a:r>
              <a:rPr lang="en-US" sz="8000" dirty="0">
                <a:solidFill>
                  <a:srgbClr val="000000"/>
                </a:solidFill>
                <a:latin typeface="Avenir Book"/>
                <a:cs typeface="Avenir Book"/>
              </a:rPr>
              <a:t>Disruption of the HPA-axis has been associated with loss of neuronal connections and smaller hippocampal volume 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(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Rao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Chen,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Bidesi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Shad, Thomas &amp;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Hammen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2010;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Sapolsky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1996;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Woon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 &amp; Hedges, 2008) and altered amygdala connectivity (Thomason,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Marusak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Tocco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, Vila, </a:t>
            </a:r>
            <a:r>
              <a:rPr lang="en-US" sz="5100" dirty="0" err="1">
                <a:solidFill>
                  <a:srgbClr val="000000"/>
                </a:solidFill>
                <a:latin typeface="Avenir Book"/>
                <a:cs typeface="Avenir Book"/>
              </a:rPr>
              <a:t>McGarragle</a:t>
            </a:r>
            <a:r>
              <a:rPr lang="en-US" sz="5100" dirty="0">
                <a:solidFill>
                  <a:srgbClr val="000000"/>
                </a:solidFill>
                <a:latin typeface="Avenir Book"/>
                <a:cs typeface="Avenir Book"/>
              </a:rPr>
              <a:t> &amp; Rosenberg, 2015). </a:t>
            </a:r>
          </a:p>
          <a:p>
            <a:r>
              <a:rPr lang="en-US" sz="8000" dirty="0">
                <a:solidFill>
                  <a:srgbClr val="000000"/>
                </a:solidFill>
                <a:latin typeface="Century Gothic"/>
                <a:cs typeface="Century Gothic"/>
              </a:rPr>
              <a:t>Functional </a:t>
            </a:r>
            <a:r>
              <a:rPr lang="en-US" sz="6400" dirty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en-US" sz="6400" dirty="0" err="1">
                <a:solidFill>
                  <a:srgbClr val="000000"/>
                </a:solidFill>
                <a:latin typeface="Century Gothic"/>
                <a:cs typeface="Century Gothic"/>
              </a:rPr>
              <a:t>Dannlowski</a:t>
            </a:r>
            <a:r>
              <a:rPr lang="en-US" sz="6400" dirty="0">
                <a:solidFill>
                  <a:srgbClr val="000000"/>
                </a:solidFill>
                <a:latin typeface="Century Gothic"/>
                <a:cs typeface="Century Gothic"/>
              </a:rPr>
              <a:t> et al., 2012; Hart &amp; </a:t>
            </a:r>
            <a:r>
              <a:rPr lang="en-US" sz="6400" dirty="0" err="1">
                <a:solidFill>
                  <a:srgbClr val="000000"/>
                </a:solidFill>
                <a:latin typeface="Century Gothic"/>
                <a:cs typeface="Century Gothic"/>
              </a:rPr>
              <a:t>Rubia</a:t>
            </a:r>
            <a:r>
              <a:rPr lang="en-US" sz="6400" dirty="0">
                <a:solidFill>
                  <a:srgbClr val="000000"/>
                </a:solidFill>
                <a:latin typeface="Century Gothic"/>
                <a:cs typeface="Century Gothic"/>
              </a:rPr>
              <a:t>, 2012, </a:t>
            </a:r>
            <a:r>
              <a:rPr lang="en-US" sz="6400" dirty="0" err="1">
                <a:solidFill>
                  <a:srgbClr val="000000"/>
                </a:solidFill>
                <a:latin typeface="Century Gothic"/>
                <a:cs typeface="Century Gothic"/>
              </a:rPr>
              <a:t>McCrory</a:t>
            </a:r>
            <a:r>
              <a:rPr lang="en-US" sz="6400" dirty="0">
                <a:solidFill>
                  <a:srgbClr val="000000"/>
                </a:solidFill>
                <a:latin typeface="Century Gothic"/>
                <a:cs typeface="Century Gothic"/>
              </a:rPr>
              <a:t> et al., 2013; </a:t>
            </a:r>
            <a:r>
              <a:rPr lang="en-US" sz="6400" dirty="0" err="1">
                <a:solidFill>
                  <a:srgbClr val="000000"/>
                </a:solidFill>
                <a:latin typeface="Century Gothic"/>
                <a:cs typeface="Century Gothic"/>
              </a:rPr>
              <a:t>Teicher</a:t>
            </a:r>
            <a:r>
              <a:rPr lang="en-US" sz="6400" dirty="0">
                <a:solidFill>
                  <a:srgbClr val="000000"/>
                </a:solidFill>
                <a:latin typeface="Century Gothic"/>
                <a:cs typeface="Century Gothic"/>
              </a:rPr>
              <a:t> et al., 2002, 2010</a:t>
            </a:r>
            <a:r>
              <a:rPr lang="en-US" sz="8000" dirty="0">
                <a:solidFill>
                  <a:srgbClr val="000000"/>
                </a:solidFill>
                <a:latin typeface="Century Gothic"/>
                <a:cs typeface="Century Gothic"/>
              </a:rPr>
              <a:t>)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Amygdala- hyper-</a:t>
            </a:r>
            <a:r>
              <a:rPr lang="en-US" sz="7200" dirty="0" err="1">
                <a:solidFill>
                  <a:srgbClr val="000000"/>
                </a:solidFill>
                <a:latin typeface="Century Gothic"/>
                <a:cs typeface="Century Gothic"/>
              </a:rPr>
              <a:t>responsivity</a:t>
            </a:r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 (limbic irritability)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Diminished right-left </a:t>
            </a:r>
            <a:r>
              <a:rPr lang="en-US" sz="7200" dirty="0" err="1">
                <a:solidFill>
                  <a:srgbClr val="000000"/>
                </a:solidFill>
                <a:latin typeface="Century Gothic"/>
                <a:cs typeface="Century Gothic"/>
              </a:rPr>
              <a:t>intrahemispheric</a:t>
            </a:r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 communication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Alterations in frontal-cingulate-limbic circuitry </a:t>
            </a:r>
            <a:r>
              <a:rPr lang="en-US" sz="5100" dirty="0">
                <a:solidFill>
                  <a:srgbClr val="000000"/>
                </a:solidFill>
                <a:latin typeface="Century Gothic"/>
                <a:cs typeface="Century Gothic"/>
              </a:rPr>
              <a:t>(</a:t>
            </a:r>
            <a:r>
              <a:rPr lang="en-US" sz="5100" dirty="0" err="1">
                <a:solidFill>
                  <a:srgbClr val="000000"/>
                </a:solidFill>
                <a:latin typeface="Century Gothic"/>
                <a:cs typeface="Century Gothic"/>
              </a:rPr>
              <a:t>Bluhm</a:t>
            </a:r>
            <a:r>
              <a:rPr lang="en-US" sz="5100" dirty="0">
                <a:solidFill>
                  <a:srgbClr val="000000"/>
                </a:solidFill>
                <a:latin typeface="Century Gothic"/>
                <a:cs typeface="Century Gothic"/>
              </a:rPr>
              <a:t> et al., 2009, Daniels et al., 2013, Dean et al., 2014, Krause et al., 2014, Phillip et al., 2013a, 2013b, van der </a:t>
            </a:r>
            <a:r>
              <a:rPr lang="en-US" sz="5100" dirty="0" err="1">
                <a:solidFill>
                  <a:srgbClr val="000000"/>
                </a:solidFill>
                <a:latin typeface="Century Gothic"/>
                <a:cs typeface="Century Gothic"/>
              </a:rPr>
              <a:t>Werff</a:t>
            </a:r>
            <a:r>
              <a:rPr lang="en-US" sz="5100" dirty="0">
                <a:solidFill>
                  <a:srgbClr val="000000"/>
                </a:solidFill>
                <a:latin typeface="Century Gothic"/>
                <a:cs typeface="Century Gothic"/>
              </a:rPr>
              <a:t> et al., 2013, Wang et al., 2014)</a:t>
            </a:r>
          </a:p>
          <a:p>
            <a:endParaRPr lang="en-US" sz="5100" dirty="0">
              <a:solidFill>
                <a:srgbClr val="000000"/>
              </a:solidFill>
              <a:latin typeface="Avenir Book"/>
              <a:cs typeface="Avenir Book"/>
            </a:endParaRPr>
          </a:p>
          <a:p>
            <a:endParaRPr lang="en-US" sz="5100" dirty="0">
              <a:solidFill>
                <a:srgbClr val="000000"/>
              </a:solidFill>
              <a:latin typeface="Avenir Book"/>
              <a:cs typeface="Avenir Book"/>
            </a:endParaRPr>
          </a:p>
          <a:p>
            <a:endParaRPr lang="en-US" sz="1800" dirty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64984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  <a:cs typeface="Arial"/>
              </a:rPr>
              <a:t>Memory and learning in the teenage brain can be significantly affected by emotion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00074" y="2413000"/>
            <a:ext cx="7556313" cy="414496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Too much or too little will derail learning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The brain is wired to pay attention first to sensory information that has a strong emotional content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Strong emotional responses like anger, fear and intense anxiety can override conscious thought processing</a:t>
            </a:r>
          </a:p>
        </p:txBody>
      </p:sp>
    </p:spTree>
    <p:extLst>
      <p:ext uri="{BB962C8B-B14F-4D97-AF65-F5344CB8AC3E}">
        <p14:creationId xmlns:p14="http://schemas.microsoft.com/office/powerpoint/2010/main" val="3488435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178" y="1"/>
            <a:ext cx="7804241" cy="841829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Meta-analysis of school-based trauma interventions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2830" y="937696"/>
            <a:ext cx="8161160" cy="560666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</a:rPr>
              <a:t>Sareska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/>
              <a:t>Tamayo, Scott Graves &amp; Research Group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>
                <a:solidFill>
                  <a:srgbClr val="000000"/>
                </a:solidFill>
              </a:rPr>
              <a:t>14 studies met our criteria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Effects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b="1" dirty="0">
                <a:solidFill>
                  <a:srgbClr val="000000"/>
                </a:solidFill>
              </a:rPr>
              <a:t>PSTD (0.592)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 Depression (0.443)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Anxiety (0.456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13 in urban schools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Mostly African American, Hispanic and Indian American children attending middle school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Framework Cognitive Behavioral Therapy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Interventions are responsive to multiple/cumulative trauma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10 sessions, mostly delivered in a group format</a:t>
            </a:r>
          </a:p>
        </p:txBody>
      </p:sp>
    </p:spTree>
    <p:extLst>
      <p:ext uri="{BB962C8B-B14F-4D97-AF65-F5344CB8AC3E}">
        <p14:creationId xmlns:p14="http://schemas.microsoft.com/office/powerpoint/2010/main" val="126312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9938"/>
          </a:xfrm>
        </p:spPr>
        <p:txBody>
          <a:bodyPr>
            <a:normAutofit/>
          </a:bodyPr>
          <a:lstStyle/>
          <a:p>
            <a:r>
              <a:rPr lang="en-US" dirty="0"/>
              <a:t>Framework for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522" y="1175149"/>
            <a:ext cx="8778780" cy="5151660"/>
          </a:xfrm>
        </p:spPr>
        <p:txBody>
          <a:bodyPr>
            <a:noAutofit/>
          </a:bodyPr>
          <a:lstStyle/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School wide infrastructure and culture</a:t>
            </a:r>
          </a:p>
          <a:p>
            <a:pPr marL="0" indent="0">
              <a:buClr>
                <a:schemeClr val="tx1"/>
              </a:buClr>
              <a:buSzPct val="65000"/>
              <a:buNone/>
              <a:defRPr/>
            </a:pPr>
            <a:endParaRPr lang="en-US" sz="2400" dirty="0">
              <a:cs typeface="Arial" charset="0"/>
            </a:endParaRPr>
          </a:p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Staff training</a:t>
            </a:r>
          </a:p>
          <a:p>
            <a:pPr marL="571500" indent="-571500">
              <a:buClr>
                <a:schemeClr val="tx1"/>
              </a:buClr>
              <a:buSzPct val="65000"/>
              <a:defRPr/>
            </a:pPr>
            <a:endParaRPr lang="en-US" sz="2400" dirty="0">
              <a:cs typeface="Arial" charset="0"/>
            </a:endParaRPr>
          </a:p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Linking with Community Partners</a:t>
            </a:r>
          </a:p>
          <a:p>
            <a:pPr marL="571500" indent="-571500">
              <a:buClr>
                <a:schemeClr val="tx1"/>
              </a:buClr>
              <a:buSzPct val="65000"/>
              <a:defRPr/>
            </a:pPr>
            <a:endParaRPr lang="en-US" sz="2400" dirty="0">
              <a:cs typeface="Arial" charset="0"/>
            </a:endParaRPr>
          </a:p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Academic instruction for traumatized children</a:t>
            </a:r>
          </a:p>
          <a:p>
            <a:pPr marL="571500" indent="-571500">
              <a:buClr>
                <a:schemeClr val="tx1"/>
              </a:buClr>
              <a:buSzPct val="65000"/>
              <a:defRPr/>
            </a:pPr>
            <a:endParaRPr lang="en-US" sz="2400" dirty="0">
              <a:cs typeface="Arial" charset="0"/>
            </a:endParaRPr>
          </a:p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Nonacademic strategies</a:t>
            </a:r>
          </a:p>
          <a:p>
            <a:pPr marL="571500" indent="-571500">
              <a:buClr>
                <a:schemeClr val="tx1"/>
              </a:buClr>
              <a:buSzPct val="65000"/>
              <a:defRPr/>
            </a:pPr>
            <a:endParaRPr lang="en-US" sz="2400" dirty="0">
              <a:cs typeface="Arial" charset="0"/>
            </a:endParaRPr>
          </a:p>
          <a:p>
            <a:pPr marL="571500" indent="-571500">
              <a:buClr>
                <a:schemeClr val="tx1"/>
              </a:buClr>
              <a:buSzPct val="65000"/>
              <a:defRPr/>
            </a:pPr>
            <a:r>
              <a:rPr lang="en-US" sz="2400" dirty="0">
                <a:cs typeface="Arial" charset="0"/>
              </a:rPr>
              <a:t>School policies, procedures, and protocols</a:t>
            </a:r>
          </a:p>
          <a:p>
            <a:pPr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1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70000"/>
            <a:ext cx="7556313" cy="4144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dirty="0">
                <a:solidFill>
                  <a:srgbClr val="000000"/>
                </a:solidFill>
                <a:latin typeface="Century Gothic"/>
                <a:cs typeface="Century Gothic"/>
              </a:rPr>
              <a:t>What can protect against the negative effects of stress?</a:t>
            </a:r>
          </a:p>
        </p:txBody>
      </p:sp>
    </p:spTree>
    <p:extLst>
      <p:ext uri="{BB962C8B-B14F-4D97-AF65-F5344CB8AC3E}">
        <p14:creationId xmlns:p14="http://schemas.microsoft.com/office/powerpoint/2010/main" val="313824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Teacher’s 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047" y="1417638"/>
            <a:ext cx="8143157" cy="4341813"/>
          </a:xfrm>
        </p:spPr>
        <p:txBody>
          <a:bodyPr>
            <a:noAutofit/>
          </a:bodyPr>
          <a:lstStyle/>
          <a:p>
            <a:r>
              <a:rPr lang="en-US" sz="1600" dirty="0"/>
              <a:t>School staff should be trained regarding salient aspects of youth development, school climate, and the importance of positive adult-child relationships in promoting healthy and meaningful relationships</a:t>
            </a:r>
          </a:p>
          <a:p>
            <a:endParaRPr lang="en-US" sz="1600" dirty="0"/>
          </a:p>
          <a:p>
            <a:r>
              <a:rPr lang="en-US" sz="1600" dirty="0"/>
              <a:t>Be a part of established routines (i.e. welcome students as they enter school each morning)</a:t>
            </a:r>
          </a:p>
          <a:p>
            <a:endParaRPr lang="en-US" sz="1600" dirty="0"/>
          </a:p>
          <a:p>
            <a:r>
              <a:rPr lang="en-US" sz="1600" dirty="0"/>
              <a:t>Identifying a weekly school-wide topic (i.e. respect) and reinforcing this in a variety of ways to promote a positive school climate</a:t>
            </a:r>
          </a:p>
          <a:p>
            <a:endParaRPr lang="en-US" sz="1600" dirty="0"/>
          </a:p>
          <a:p>
            <a:r>
              <a:rPr lang="en-US" sz="1600" dirty="0"/>
              <a:t>Teach children how to ask for help when needed</a:t>
            </a:r>
          </a:p>
          <a:p>
            <a:endParaRPr lang="en-US" sz="1600" dirty="0"/>
          </a:p>
          <a:p>
            <a:r>
              <a:rPr lang="en-US" sz="1600" dirty="0"/>
              <a:t>Listen and model effective problem-solving skills</a:t>
            </a:r>
          </a:p>
          <a:p>
            <a:endParaRPr lang="en-US" sz="1600" dirty="0"/>
          </a:p>
          <a:p>
            <a:r>
              <a:rPr lang="en-US" sz="1600" dirty="0"/>
              <a:t>Help build an internal locus of control</a:t>
            </a:r>
          </a:p>
          <a:p>
            <a:endParaRPr lang="en-US" sz="1600" dirty="0"/>
          </a:p>
          <a:p>
            <a:r>
              <a:rPr lang="en-US" sz="1600" dirty="0"/>
              <a:t>Teach children how to identify and appropriately express feelings from an early age</a:t>
            </a:r>
          </a:p>
        </p:txBody>
      </p:sp>
    </p:spTree>
    <p:extLst>
      <p:ext uri="{BB962C8B-B14F-4D97-AF65-F5344CB8AC3E}">
        <p14:creationId xmlns:p14="http://schemas.microsoft.com/office/powerpoint/2010/main" val="255254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417638"/>
            <a:ext cx="8168603" cy="4758567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sz="1600" dirty="0"/>
              <a:t>Provide unconditional regard in a safe and caring environment</a:t>
            </a:r>
          </a:p>
          <a:p>
            <a:pPr lvl="0"/>
            <a:endParaRPr lang="en-US" sz="1600" dirty="0"/>
          </a:p>
          <a:p>
            <a:pPr lvl="0"/>
            <a:r>
              <a:rPr lang="en-US" sz="1600" dirty="0"/>
              <a:t>Always empower, never disempower </a:t>
            </a:r>
          </a:p>
          <a:p>
            <a:pPr lvl="1">
              <a:buFont typeface="Courier New" charset="0"/>
              <a:buChar char="o"/>
            </a:pPr>
            <a:r>
              <a:rPr lang="en-US" sz="1600" dirty="0"/>
              <a:t>Be assertive when addressing inappropriate conduct but avoid controlling methods</a:t>
            </a:r>
          </a:p>
          <a:p>
            <a:pPr lvl="1">
              <a:buFont typeface="Courier New" charset="0"/>
              <a:buChar char="o"/>
            </a:pPr>
            <a:endParaRPr lang="en-US" sz="1600" dirty="0"/>
          </a:p>
          <a:p>
            <a:pPr lvl="0"/>
            <a:r>
              <a:rPr lang="en-US" sz="1600" dirty="0"/>
              <a:t>Set up situations for students to help themselves by helping others</a:t>
            </a:r>
          </a:p>
          <a:p>
            <a:pPr lvl="1">
              <a:buFont typeface="Courier New" charset="0"/>
              <a:buChar char="o"/>
            </a:pPr>
            <a:r>
              <a:rPr lang="en-US" sz="1600" dirty="0"/>
              <a:t>It can provide insight and lessen isolation</a:t>
            </a:r>
          </a:p>
          <a:p>
            <a:pPr lvl="1">
              <a:buFont typeface="Courier New" charset="0"/>
              <a:buChar char="o"/>
            </a:pPr>
            <a:endParaRPr lang="en-US" sz="1600" dirty="0"/>
          </a:p>
          <a:p>
            <a:pPr lvl="0"/>
            <a:r>
              <a:rPr lang="en-US" sz="1600" dirty="0"/>
              <a:t>Maintain high expectations, routines and reasonable limits</a:t>
            </a:r>
          </a:p>
          <a:p>
            <a:pPr lvl="1">
              <a:buFont typeface="Courier New" charset="0"/>
              <a:buChar char="o"/>
            </a:pPr>
            <a:r>
              <a:rPr lang="en-US" sz="1600" dirty="0"/>
              <a:t>It sends message that student is worthy of continued love and attention</a:t>
            </a:r>
          </a:p>
          <a:p>
            <a:pPr lvl="1">
              <a:buFont typeface="Courier New" charset="0"/>
              <a:buChar char="o"/>
            </a:pPr>
            <a:endParaRPr lang="en-US" sz="1600" dirty="0"/>
          </a:p>
          <a:p>
            <a:pPr lvl="0"/>
            <a:r>
              <a:rPr lang="en-US" sz="1600" dirty="0"/>
              <a:t>Increase connections with any pro-social person </a:t>
            </a:r>
          </a:p>
          <a:p>
            <a:pPr lvl="0"/>
            <a:endParaRPr lang="en-US" sz="1600" dirty="0"/>
          </a:p>
          <a:p>
            <a:r>
              <a:rPr lang="en-US" sz="1600" dirty="0"/>
              <a:t>Embed instruction with both the effective and affective</a:t>
            </a:r>
          </a:p>
          <a:p>
            <a:pPr lvl="1">
              <a:buFont typeface="Courier New" charset="0"/>
              <a:buChar char="o"/>
            </a:pPr>
            <a:r>
              <a:rPr lang="en-US" sz="1600" dirty="0"/>
              <a:t>Check assumptions, observe and question. Teacher needs to model that life makes sense despite inevitable adversities.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59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  <a:cs typeface="Arial"/>
              </a:rPr>
              <a:t>Physical activity and movement greatly enhance learning for the teenage brain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98474" y="2324100"/>
            <a:ext cx="7556313" cy="4144963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rgbClr val="000000"/>
                </a:solidFill>
                <a:latin typeface="Century Gothic"/>
                <a:cs typeface="Century Gothic"/>
              </a:rPr>
              <a:t>Regulates energy and attention levels in the brain and affects the release of hormones</a:t>
            </a:r>
          </a:p>
          <a:p>
            <a:r>
              <a:rPr lang="en-US" sz="3200" dirty="0">
                <a:solidFill>
                  <a:srgbClr val="000000"/>
                </a:solidFill>
                <a:latin typeface="Century Gothic"/>
                <a:cs typeface="Century Gothic"/>
              </a:rPr>
              <a:t>Can actually build brain cells</a:t>
            </a:r>
          </a:p>
          <a:p>
            <a:r>
              <a:rPr lang="en-US" sz="3200" dirty="0">
                <a:solidFill>
                  <a:srgbClr val="000000"/>
                </a:solidFill>
                <a:latin typeface="Century Gothic"/>
                <a:cs typeface="Century Gothic"/>
              </a:rPr>
              <a:t>Optimizes development of key areas of the brain</a:t>
            </a:r>
          </a:p>
          <a:p>
            <a:r>
              <a:rPr lang="en-US" sz="3200" dirty="0">
                <a:solidFill>
                  <a:srgbClr val="000000"/>
                </a:solidFill>
                <a:latin typeface="Century Gothic"/>
                <a:cs typeface="Century Gothic"/>
              </a:rPr>
              <a:t>Builds strong memory pathways</a:t>
            </a:r>
          </a:p>
          <a:p>
            <a:r>
              <a:rPr lang="en-US" sz="3200" dirty="0">
                <a:solidFill>
                  <a:srgbClr val="000000"/>
                </a:solidFill>
                <a:latin typeface="Century Gothic"/>
                <a:cs typeface="Century Gothic"/>
              </a:rPr>
              <a:t>Learners become more receptive to and engaged in the learning experience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23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Supportive caregiving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Children who receive supportive care appear to have reduced stress responses "that may buffer or protect the developing brain and result in a more stress-resilient child." (Gunnar &amp; </a:t>
            </a:r>
            <a:r>
              <a:rPr lang="en-US" dirty="0" err="1">
                <a:solidFill>
                  <a:srgbClr val="000000"/>
                </a:solidFill>
                <a:latin typeface="Century Gothic"/>
                <a:cs typeface="Century Gothic"/>
              </a:rPr>
              <a:t>Quevedo</a:t>
            </a: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, p 156)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"Responsive caregiving allows children to elicit help by expressing negative emotions, without triggering the endocrine component of the stress response":  plausibly a modified limbic system reaction.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59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849406"/>
          </a:xfrm>
        </p:spPr>
        <p:txBody>
          <a:bodyPr/>
          <a:lstStyle/>
          <a:p>
            <a:pPr algn="ctr"/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144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Special thanks to APA Committee on Division/APA Relations for their support in this project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00655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5692760</TotalTime>
  <Words>1234</Words>
  <Application>Microsoft Office PowerPoint</Application>
  <PresentationFormat>On-screen Show (4:3)</PresentationFormat>
  <Paragraphs>136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Avenir Book</vt:lpstr>
      <vt:lpstr>Calibri</vt:lpstr>
      <vt:lpstr>Century</vt:lpstr>
      <vt:lpstr>Century Gothic</vt:lpstr>
      <vt:lpstr>Courier New</vt:lpstr>
      <vt:lpstr>Rockwell</vt:lpstr>
      <vt:lpstr>Wingdings</vt:lpstr>
      <vt:lpstr>Advantage</vt:lpstr>
      <vt:lpstr>Minority-related Chronic Stress in Adolescents: Implications for Student Learning and Mental Health Outcomes  </vt:lpstr>
      <vt:lpstr>Race-related stress vs. stressors linked to race</vt:lpstr>
      <vt:lpstr>Why Do Educator’s Need to Understand Chronic Stress</vt:lpstr>
      <vt:lpstr>Stress impacts neurodevelopment</vt:lpstr>
      <vt:lpstr>Normal Brain Development </vt:lpstr>
      <vt:lpstr>The Adolescent Brain</vt:lpstr>
      <vt:lpstr>The Adolescent Brain</vt:lpstr>
      <vt:lpstr>Stress Response </vt:lpstr>
      <vt:lpstr>The brain system for appraising threats</vt:lpstr>
      <vt:lpstr>Stress Response -  Brain</vt:lpstr>
      <vt:lpstr>Memory and learning in the teenage brain can be significantly affected by emotion</vt:lpstr>
      <vt:lpstr>Meta-analysis of school-based trauma interventions</vt:lpstr>
      <vt:lpstr>Framework for Schools</vt:lpstr>
      <vt:lpstr>PowerPoint Presentation</vt:lpstr>
      <vt:lpstr>Teacher’s Role</vt:lpstr>
      <vt:lpstr>Additional Strategies</vt:lpstr>
      <vt:lpstr>Physical activity and movement greatly enhance learning for the teenage brain</vt:lpstr>
      <vt:lpstr>Supportive caregiving</vt:lpstr>
      <vt:lpstr>Acknowledgments</vt:lpstr>
    </vt:vector>
  </TitlesOfParts>
  <Company>UCLA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Neurocognitive and Functional Outcomes among Older Adults with HIV</dc:title>
  <dc:creator>April Thames</dc:creator>
  <cp:lastModifiedBy>Wynn, Sherry</cp:lastModifiedBy>
  <cp:revision>138</cp:revision>
  <dcterms:created xsi:type="dcterms:W3CDTF">2011-10-16T16:29:34Z</dcterms:created>
  <dcterms:modified xsi:type="dcterms:W3CDTF">2017-07-11T17:23:54Z</dcterms:modified>
</cp:coreProperties>
</file>