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 id="2147483676" r:id="rId4"/>
  </p:sldMasterIdLst>
  <p:notesMasterIdLst>
    <p:notesMasterId r:id="rId169"/>
  </p:notesMasterIdLst>
  <p:sldIdLst>
    <p:sldId id="257" r:id="rId5"/>
    <p:sldId id="270" r:id="rId6"/>
    <p:sldId id="274" r:id="rId7"/>
    <p:sldId id="275" r:id="rId8"/>
    <p:sldId id="272" r:id="rId9"/>
    <p:sldId id="273"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299" r:id="rId34"/>
    <p:sldId id="300" r:id="rId35"/>
    <p:sldId id="301" r:id="rId36"/>
    <p:sldId id="302" r:id="rId37"/>
    <p:sldId id="303" r:id="rId38"/>
    <p:sldId id="304" r:id="rId39"/>
    <p:sldId id="305" r:id="rId40"/>
    <p:sldId id="306" r:id="rId41"/>
    <p:sldId id="307" r:id="rId42"/>
    <p:sldId id="308" r:id="rId43"/>
    <p:sldId id="309" r:id="rId44"/>
    <p:sldId id="310" r:id="rId45"/>
    <p:sldId id="311" r:id="rId46"/>
    <p:sldId id="312" r:id="rId47"/>
    <p:sldId id="313" r:id="rId48"/>
    <p:sldId id="314" r:id="rId49"/>
    <p:sldId id="315" r:id="rId50"/>
    <p:sldId id="316" r:id="rId51"/>
    <p:sldId id="317" r:id="rId52"/>
    <p:sldId id="318" r:id="rId53"/>
    <p:sldId id="319" r:id="rId54"/>
    <p:sldId id="320" r:id="rId55"/>
    <p:sldId id="321" r:id="rId56"/>
    <p:sldId id="322" r:id="rId57"/>
    <p:sldId id="323" r:id="rId58"/>
    <p:sldId id="324" r:id="rId59"/>
    <p:sldId id="325" r:id="rId60"/>
    <p:sldId id="326" r:id="rId61"/>
    <p:sldId id="327" r:id="rId62"/>
    <p:sldId id="328" r:id="rId63"/>
    <p:sldId id="329" r:id="rId64"/>
    <p:sldId id="330" r:id="rId65"/>
    <p:sldId id="331" r:id="rId66"/>
    <p:sldId id="332" r:id="rId67"/>
    <p:sldId id="333" r:id="rId68"/>
    <p:sldId id="334" r:id="rId69"/>
    <p:sldId id="335" r:id="rId70"/>
    <p:sldId id="336" r:id="rId71"/>
    <p:sldId id="337" r:id="rId72"/>
    <p:sldId id="338" r:id="rId73"/>
    <p:sldId id="339" r:id="rId74"/>
    <p:sldId id="340" r:id="rId75"/>
    <p:sldId id="341" r:id="rId76"/>
    <p:sldId id="342" r:id="rId77"/>
    <p:sldId id="343" r:id="rId78"/>
    <p:sldId id="344" r:id="rId79"/>
    <p:sldId id="345" r:id="rId80"/>
    <p:sldId id="346" r:id="rId81"/>
    <p:sldId id="347" r:id="rId82"/>
    <p:sldId id="348" r:id="rId83"/>
    <p:sldId id="349" r:id="rId84"/>
    <p:sldId id="350" r:id="rId85"/>
    <p:sldId id="351" r:id="rId86"/>
    <p:sldId id="352" r:id="rId87"/>
    <p:sldId id="353" r:id="rId88"/>
    <p:sldId id="354" r:id="rId89"/>
    <p:sldId id="355" r:id="rId90"/>
    <p:sldId id="356" r:id="rId91"/>
    <p:sldId id="357" r:id="rId92"/>
    <p:sldId id="358" r:id="rId93"/>
    <p:sldId id="359" r:id="rId94"/>
    <p:sldId id="360" r:id="rId95"/>
    <p:sldId id="361" r:id="rId96"/>
    <p:sldId id="362" r:id="rId97"/>
    <p:sldId id="363" r:id="rId98"/>
    <p:sldId id="364" r:id="rId99"/>
    <p:sldId id="365" r:id="rId100"/>
    <p:sldId id="366" r:id="rId101"/>
    <p:sldId id="367" r:id="rId102"/>
    <p:sldId id="368" r:id="rId103"/>
    <p:sldId id="369" r:id="rId104"/>
    <p:sldId id="370" r:id="rId105"/>
    <p:sldId id="371" r:id="rId106"/>
    <p:sldId id="372" r:id="rId107"/>
    <p:sldId id="373" r:id="rId108"/>
    <p:sldId id="374" r:id="rId109"/>
    <p:sldId id="375" r:id="rId110"/>
    <p:sldId id="376" r:id="rId111"/>
    <p:sldId id="377" r:id="rId112"/>
    <p:sldId id="378" r:id="rId113"/>
    <p:sldId id="379" r:id="rId114"/>
    <p:sldId id="380" r:id="rId115"/>
    <p:sldId id="381" r:id="rId116"/>
    <p:sldId id="382" r:id="rId117"/>
    <p:sldId id="383" r:id="rId118"/>
    <p:sldId id="384" r:id="rId119"/>
    <p:sldId id="385" r:id="rId120"/>
    <p:sldId id="386" r:id="rId121"/>
    <p:sldId id="387" r:id="rId122"/>
    <p:sldId id="388" r:id="rId123"/>
    <p:sldId id="389" r:id="rId124"/>
    <p:sldId id="390" r:id="rId125"/>
    <p:sldId id="391" r:id="rId126"/>
    <p:sldId id="392" r:id="rId127"/>
    <p:sldId id="393" r:id="rId128"/>
    <p:sldId id="394" r:id="rId129"/>
    <p:sldId id="395" r:id="rId130"/>
    <p:sldId id="396" r:id="rId131"/>
    <p:sldId id="397" r:id="rId132"/>
    <p:sldId id="398" r:id="rId133"/>
    <p:sldId id="399" r:id="rId134"/>
    <p:sldId id="400" r:id="rId135"/>
    <p:sldId id="401" r:id="rId136"/>
    <p:sldId id="402" r:id="rId137"/>
    <p:sldId id="403" r:id="rId138"/>
    <p:sldId id="404" r:id="rId139"/>
    <p:sldId id="405" r:id="rId140"/>
    <p:sldId id="406" r:id="rId141"/>
    <p:sldId id="407" r:id="rId142"/>
    <p:sldId id="408" r:id="rId143"/>
    <p:sldId id="409" r:id="rId144"/>
    <p:sldId id="410" r:id="rId145"/>
    <p:sldId id="411" r:id="rId146"/>
    <p:sldId id="412" r:id="rId147"/>
    <p:sldId id="413" r:id="rId148"/>
    <p:sldId id="414" r:id="rId149"/>
    <p:sldId id="415" r:id="rId150"/>
    <p:sldId id="416" r:id="rId151"/>
    <p:sldId id="417" r:id="rId152"/>
    <p:sldId id="418" r:id="rId153"/>
    <p:sldId id="419" r:id="rId154"/>
    <p:sldId id="420" r:id="rId155"/>
    <p:sldId id="421" r:id="rId156"/>
    <p:sldId id="422" r:id="rId157"/>
    <p:sldId id="423" r:id="rId158"/>
    <p:sldId id="424" r:id="rId159"/>
    <p:sldId id="425" r:id="rId160"/>
    <p:sldId id="426" r:id="rId161"/>
    <p:sldId id="427" r:id="rId162"/>
    <p:sldId id="428" r:id="rId163"/>
    <p:sldId id="429" r:id="rId164"/>
    <p:sldId id="430" r:id="rId165"/>
    <p:sldId id="431" r:id="rId166"/>
    <p:sldId id="432" r:id="rId167"/>
    <p:sldId id="433" r:id="rId1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510"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841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54" Type="http://schemas.openxmlformats.org/officeDocument/2006/relationships/slide" Target="slides/slide150.xml"/><Relationship Id="rId159" Type="http://schemas.openxmlformats.org/officeDocument/2006/relationships/slide" Target="slides/slide155.xml"/><Relationship Id="rId170" Type="http://schemas.openxmlformats.org/officeDocument/2006/relationships/presProps" Target="pres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slide" Target="slides/slide14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openxmlformats.org/officeDocument/2006/relationships/slide" Target="slides/slide156.xml"/><Relationship Id="rId165" Type="http://schemas.openxmlformats.org/officeDocument/2006/relationships/slide" Target="slides/slide16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viewProps" Target="view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slide" Target="slides/slide131.xml"/><Relationship Id="rId143" Type="http://schemas.openxmlformats.org/officeDocument/2006/relationships/slide" Target="slides/slide139.xml"/><Relationship Id="rId148" Type="http://schemas.openxmlformats.org/officeDocument/2006/relationships/slide" Target="slides/slide144.xml"/><Relationship Id="rId151" Type="http://schemas.openxmlformats.org/officeDocument/2006/relationships/slide" Target="slides/slide147.xml"/><Relationship Id="rId156" Type="http://schemas.openxmlformats.org/officeDocument/2006/relationships/slide" Target="slides/slide152.xml"/><Relationship Id="rId164" Type="http://schemas.openxmlformats.org/officeDocument/2006/relationships/slide" Target="slides/slide160.xml"/><Relationship Id="rId169" Type="http://schemas.openxmlformats.org/officeDocument/2006/relationships/notesMaster" Target="notesMasters/notesMaster1.xml"/><Relationship Id="rId4" Type="http://schemas.openxmlformats.org/officeDocument/2006/relationships/slideMaster" Target="slideMasters/slideMaster3.xml"/><Relationship Id="rId9" Type="http://schemas.openxmlformats.org/officeDocument/2006/relationships/slide" Target="slides/slide5.xml"/><Relationship Id="rId172"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slideMaster" Target="slideMasters/slideMaster1.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3" Type="http://schemas.openxmlformats.org/officeDocument/2006/relationships/slideMaster" Target="slideMasters/slideMaster2.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image" Target="../media/image20.png"/><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0.png"/><Relationship Id="rId2" Type="http://schemas.openxmlformats.org/officeDocument/2006/relationships/image" Target="../media/image22.jpeg"/><Relationship Id="rId1" Type="http://schemas.openxmlformats.org/officeDocument/2006/relationships/image" Target="../media/image21.jpeg"/><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9F4AF6-D52D-4C31-858B-0444DAAAD602}" type="doc">
      <dgm:prSet loTypeId="urn:microsoft.com/office/officeart/2005/8/layout/hList7" loCatId="list" qsTypeId="urn:microsoft.com/office/officeart/2005/8/quickstyle/3d1" qsCatId="3D" csTypeId="urn:microsoft.com/office/officeart/2005/8/colors/colorful2" csCatId="colorful" phldr="1"/>
      <dgm:spPr/>
      <dgm:t>
        <a:bodyPr/>
        <a:lstStyle/>
        <a:p>
          <a:endParaRPr lang="en-US"/>
        </a:p>
      </dgm:t>
    </dgm:pt>
    <dgm:pt modelId="{6A038282-D33A-43B2-8174-ABF639A1E0EE}">
      <dgm:prSet phldrT="[Text]" custT="1"/>
      <dgm:spPr>
        <a:scene3d>
          <a:camera prst="orthographicFront"/>
          <a:lightRig rig="flat" dir="t"/>
        </a:scene3d>
        <a:sp3d prstMaterial="plastic">
          <a:bevelB w="88900" h="31750" prst="angle"/>
        </a:sp3d>
      </dgm:spPr>
      <dgm:t>
        <a:bodyPr/>
        <a:lstStyle/>
        <a:p>
          <a:r>
            <a:rPr lang="en-US" sz="1800" b="1" dirty="0">
              <a:effectLst>
                <a:outerShdw blurRad="38100" dist="38100" dir="2700000" algn="tl">
                  <a:srgbClr val="000000">
                    <a:alpha val="43137"/>
                  </a:srgbClr>
                </a:outerShdw>
              </a:effectLst>
            </a:rPr>
            <a:t>Ethnicity</a:t>
          </a:r>
        </a:p>
      </dgm:t>
    </dgm:pt>
    <dgm:pt modelId="{BFFA0A11-D2E7-427C-9DB2-B364A5BBA9C2}" type="sibTrans" cxnId="{683E7E5E-1CEB-46D1-AA14-4AF91CEBF562}">
      <dgm:prSet/>
      <dgm:spPr/>
      <dgm:t>
        <a:bodyPr/>
        <a:lstStyle/>
        <a:p>
          <a:endParaRPr lang="en-US"/>
        </a:p>
      </dgm:t>
    </dgm:pt>
    <dgm:pt modelId="{3413FE6E-4715-4A43-ACE5-67514288A4AE}" type="parTrans" cxnId="{683E7E5E-1CEB-46D1-AA14-4AF91CEBF562}">
      <dgm:prSet/>
      <dgm:spPr/>
      <dgm:t>
        <a:bodyPr/>
        <a:lstStyle/>
        <a:p>
          <a:endParaRPr lang="en-US"/>
        </a:p>
      </dgm:t>
    </dgm:pt>
    <dgm:pt modelId="{D1144169-B3BE-4701-B3AE-D3007E8D8BFA}">
      <dgm:prSet phldrT="[Text]" custT="1"/>
      <dgm:spPr>
        <a:scene3d>
          <a:camera prst="orthographicFront"/>
          <a:lightRig rig="flat" dir="t"/>
        </a:scene3d>
        <a:sp3d prstMaterial="plastic">
          <a:bevelB w="88900" h="31750" prst="angle"/>
        </a:sp3d>
      </dgm:spPr>
      <dgm:t>
        <a:bodyPr/>
        <a:lstStyle/>
        <a:p>
          <a:r>
            <a:rPr lang="en-US" sz="1800" b="1" dirty="0">
              <a:effectLst>
                <a:outerShdw blurRad="38100" dist="38100" dir="2700000" algn="tl">
                  <a:srgbClr val="000000">
                    <a:alpha val="43137"/>
                  </a:srgbClr>
                </a:outerShdw>
              </a:effectLst>
            </a:rPr>
            <a:t>Religion</a:t>
          </a:r>
        </a:p>
      </dgm:t>
    </dgm:pt>
    <dgm:pt modelId="{BB4D032A-5DCA-406C-B864-3175AD0453FF}" type="sibTrans" cxnId="{F09FECD7-5C81-46C4-B763-8402DB7FC85B}">
      <dgm:prSet/>
      <dgm:spPr/>
      <dgm:t>
        <a:bodyPr/>
        <a:lstStyle/>
        <a:p>
          <a:endParaRPr lang="en-US"/>
        </a:p>
      </dgm:t>
    </dgm:pt>
    <dgm:pt modelId="{546E29FD-BCDF-40A1-91F3-A51A3A25A4A3}" type="parTrans" cxnId="{F09FECD7-5C81-46C4-B763-8402DB7FC85B}">
      <dgm:prSet/>
      <dgm:spPr/>
      <dgm:t>
        <a:bodyPr/>
        <a:lstStyle/>
        <a:p>
          <a:endParaRPr lang="en-US"/>
        </a:p>
      </dgm:t>
    </dgm:pt>
    <dgm:pt modelId="{E1F24176-AFFC-4EA5-905A-016A0EA4AA79}">
      <dgm:prSet phldrT="[Text]" custT="1"/>
      <dgm:spPr>
        <a:solidFill>
          <a:schemeClr val="accent3">
            <a:lumMod val="75000"/>
          </a:schemeClr>
        </a:solidFill>
        <a:scene3d>
          <a:camera prst="orthographicFront"/>
          <a:lightRig rig="flat" dir="t"/>
        </a:scene3d>
        <a:sp3d prstMaterial="plastic">
          <a:bevelB w="88900" h="31750" prst="angle"/>
        </a:sp3d>
      </dgm:spPr>
      <dgm:t>
        <a:bodyPr/>
        <a:lstStyle/>
        <a:p>
          <a:r>
            <a:rPr lang="en-US" sz="1700" b="1" dirty="0">
              <a:effectLst>
                <a:outerShdw blurRad="38100" dist="38100" dir="2700000" algn="tl">
                  <a:srgbClr val="000000">
                    <a:alpha val="43137"/>
                  </a:srgbClr>
                </a:outerShdw>
              </a:effectLst>
            </a:rPr>
            <a:t>Language Capabilities</a:t>
          </a:r>
        </a:p>
      </dgm:t>
    </dgm:pt>
    <dgm:pt modelId="{C0374543-ACD4-42C1-BABA-E03EBF200668}" type="sibTrans" cxnId="{BA0D207A-8898-47F5-8CF8-38CADE0AFA3F}">
      <dgm:prSet/>
      <dgm:spPr/>
      <dgm:t>
        <a:bodyPr/>
        <a:lstStyle/>
        <a:p>
          <a:endParaRPr lang="en-US"/>
        </a:p>
      </dgm:t>
    </dgm:pt>
    <dgm:pt modelId="{B449C788-0D38-4A57-B8FA-9940359E00C9}" type="parTrans" cxnId="{BA0D207A-8898-47F5-8CF8-38CADE0AFA3F}">
      <dgm:prSet/>
      <dgm:spPr/>
      <dgm:t>
        <a:bodyPr/>
        <a:lstStyle/>
        <a:p>
          <a:endParaRPr lang="en-US"/>
        </a:p>
      </dgm:t>
    </dgm:pt>
    <dgm:pt modelId="{8DE6A81F-A6BE-4277-9893-1794E293843E}">
      <dgm:prSet phldrT="[Text]" custT="1"/>
      <dgm:spPr>
        <a:scene3d>
          <a:camera prst="orthographicFront"/>
          <a:lightRig rig="flat" dir="t"/>
        </a:scene3d>
        <a:sp3d prstMaterial="plastic">
          <a:bevelB w="88900" h="31750" prst="angle"/>
        </a:sp3d>
      </dgm:spPr>
      <dgm:t>
        <a:bodyPr/>
        <a:lstStyle/>
        <a:p>
          <a:r>
            <a:rPr lang="en-US" sz="1700" b="1" dirty="0">
              <a:effectLst>
                <a:outerShdw blurRad="38100" dist="38100" dir="2700000" algn="tl">
                  <a:srgbClr val="000000">
                    <a:alpha val="43137"/>
                  </a:srgbClr>
                </a:outerShdw>
              </a:effectLst>
            </a:rPr>
            <a:t>Trauma Adversities</a:t>
          </a:r>
        </a:p>
      </dgm:t>
    </dgm:pt>
    <dgm:pt modelId="{9320F480-2DF3-4F08-B4A0-0D1C14284A16}" type="sibTrans" cxnId="{D666DFB3-24E8-4662-94B3-0097726AB4C5}">
      <dgm:prSet/>
      <dgm:spPr/>
      <dgm:t>
        <a:bodyPr/>
        <a:lstStyle/>
        <a:p>
          <a:endParaRPr lang="en-US"/>
        </a:p>
      </dgm:t>
    </dgm:pt>
    <dgm:pt modelId="{21A276BC-B5EB-4F05-BECF-343B37B9D433}" type="parTrans" cxnId="{D666DFB3-24E8-4662-94B3-0097726AB4C5}">
      <dgm:prSet/>
      <dgm:spPr/>
      <dgm:t>
        <a:bodyPr/>
        <a:lstStyle/>
        <a:p>
          <a:endParaRPr lang="en-US"/>
        </a:p>
      </dgm:t>
    </dgm:pt>
    <dgm:pt modelId="{23855635-CA2D-470D-822D-5C6F717B0523}">
      <dgm:prSet phldrT="[Text]" custT="1"/>
      <dgm:spPr>
        <a:scene3d>
          <a:camera prst="orthographicFront"/>
          <a:lightRig rig="flat" dir="t"/>
        </a:scene3d>
        <a:sp3d prstMaterial="plastic">
          <a:bevelB w="88900" h="31750" prst="angle"/>
        </a:sp3d>
      </dgm:spPr>
      <dgm:t>
        <a:bodyPr/>
        <a:lstStyle/>
        <a:p>
          <a:r>
            <a:rPr lang="en-US" sz="1800" b="1" dirty="0">
              <a:effectLst>
                <a:outerShdw blurRad="38100" dist="38100" dir="2700000" algn="tl">
                  <a:srgbClr val="000000">
                    <a:alpha val="43137"/>
                  </a:srgbClr>
                </a:outerShdw>
              </a:effectLst>
            </a:rPr>
            <a:t>Etiology and/or Accept-ability</a:t>
          </a:r>
        </a:p>
      </dgm:t>
    </dgm:pt>
    <dgm:pt modelId="{8067A9D4-C7B3-4FD8-8CA3-17768F48BA2E}" type="sibTrans" cxnId="{855491E5-6662-47FD-A94C-797F3EFF897D}">
      <dgm:prSet/>
      <dgm:spPr/>
      <dgm:t>
        <a:bodyPr/>
        <a:lstStyle/>
        <a:p>
          <a:endParaRPr lang="en-US"/>
        </a:p>
      </dgm:t>
    </dgm:pt>
    <dgm:pt modelId="{2A2CCD62-8743-4737-A215-CA878E6BFB30}" type="parTrans" cxnId="{855491E5-6662-47FD-A94C-797F3EFF897D}">
      <dgm:prSet/>
      <dgm:spPr/>
      <dgm:t>
        <a:bodyPr/>
        <a:lstStyle/>
        <a:p>
          <a:endParaRPr lang="en-US"/>
        </a:p>
      </dgm:t>
    </dgm:pt>
    <dgm:pt modelId="{AAF2FAB1-9E0D-4AB5-BB8F-0E019844D1CF}">
      <dgm:prSet phldrT="[Text]" custT="1"/>
      <dgm:spPr>
        <a:scene3d>
          <a:camera prst="orthographicFront"/>
          <a:lightRig rig="flat" dir="t"/>
        </a:scene3d>
        <a:sp3d prstMaterial="plastic">
          <a:bevelB w="88900" h="31750" prst="angle"/>
        </a:sp3d>
      </dgm:spPr>
      <dgm:t>
        <a:bodyPr/>
        <a:lstStyle/>
        <a:p>
          <a:r>
            <a:rPr lang="en-US" sz="1800" b="1" dirty="0">
              <a:effectLst>
                <a:outerShdw blurRad="38100" dist="38100" dir="2700000" algn="tl">
                  <a:srgbClr val="000000">
                    <a:alpha val="43137"/>
                  </a:srgbClr>
                </a:outerShdw>
              </a:effectLst>
            </a:rPr>
            <a:t>Gender/</a:t>
          </a:r>
        </a:p>
        <a:p>
          <a:r>
            <a:rPr lang="en-US" sz="1800" b="1" dirty="0">
              <a:effectLst>
                <a:outerShdw blurRad="38100" dist="38100" dir="2700000" algn="tl">
                  <a:srgbClr val="000000">
                    <a:alpha val="43137"/>
                  </a:srgbClr>
                </a:outerShdw>
              </a:effectLst>
            </a:rPr>
            <a:t>Gender Identity</a:t>
          </a:r>
        </a:p>
      </dgm:t>
    </dgm:pt>
    <dgm:pt modelId="{37A71F2F-6C16-4395-8D5F-BA2C0A6A0EC7}" type="sibTrans" cxnId="{E87D05B1-9E93-4D4B-9AA3-AE4431CE40DD}">
      <dgm:prSet/>
      <dgm:spPr/>
      <dgm:t>
        <a:bodyPr/>
        <a:lstStyle/>
        <a:p>
          <a:endParaRPr lang="en-US"/>
        </a:p>
      </dgm:t>
    </dgm:pt>
    <dgm:pt modelId="{3C85A2BD-26A8-4254-9AAF-632CA14CC218}" type="parTrans" cxnId="{E87D05B1-9E93-4D4B-9AA3-AE4431CE40DD}">
      <dgm:prSet/>
      <dgm:spPr/>
      <dgm:t>
        <a:bodyPr/>
        <a:lstStyle/>
        <a:p>
          <a:endParaRPr lang="en-US"/>
        </a:p>
      </dgm:t>
    </dgm:pt>
    <dgm:pt modelId="{6FB2973D-599A-4E84-84D0-890B04D3F9B8}" type="pres">
      <dgm:prSet presAssocID="{D29F4AF6-D52D-4C31-858B-0444DAAAD602}" presName="Name0" presStyleCnt="0">
        <dgm:presLayoutVars>
          <dgm:dir/>
          <dgm:resizeHandles val="exact"/>
        </dgm:presLayoutVars>
      </dgm:prSet>
      <dgm:spPr/>
    </dgm:pt>
    <dgm:pt modelId="{350D246E-E173-40EA-B3D2-A4EA914F2C33}" type="pres">
      <dgm:prSet presAssocID="{D29F4AF6-D52D-4C31-858B-0444DAAAD602}" presName="fgShape" presStyleLbl="fgShp" presStyleIdx="0" presStyleCnt="1"/>
      <dgm:spPr>
        <a:blipFill rotWithShape="0">
          <a:blip xmlns:r="http://schemas.openxmlformats.org/officeDocument/2006/relationships" r:embed="rId1"/>
          <a:stretch>
            <a:fillRect/>
          </a:stretch>
        </a:blipFill>
        <a:scene3d>
          <a:camera prst="orthographicFront"/>
          <a:lightRig rig="flat" dir="t"/>
        </a:scene3d>
        <a:sp3d z="190500" prstMaterial="plastic">
          <a:bevelB w="88900" h="31750" prst="angle"/>
        </a:sp3d>
      </dgm:spPr>
    </dgm:pt>
    <dgm:pt modelId="{5880834D-8C9D-4967-8280-CB9284B28041}" type="pres">
      <dgm:prSet presAssocID="{D29F4AF6-D52D-4C31-858B-0444DAAAD602}" presName="linComp" presStyleCnt="0"/>
      <dgm:spPr/>
    </dgm:pt>
    <dgm:pt modelId="{689AC57A-1039-4A77-9CC7-C99E4606B3BE}" type="pres">
      <dgm:prSet presAssocID="{6A038282-D33A-43B2-8174-ABF639A1E0EE}" presName="compNode" presStyleCnt="0"/>
      <dgm:spPr/>
    </dgm:pt>
    <dgm:pt modelId="{182BB053-7601-4C38-8AA9-45605F5EBD21}" type="pres">
      <dgm:prSet presAssocID="{6A038282-D33A-43B2-8174-ABF639A1E0EE}" presName="bkgdShape" presStyleLbl="node1" presStyleIdx="0" presStyleCnt="6"/>
      <dgm:spPr/>
    </dgm:pt>
    <dgm:pt modelId="{1A777E4A-2B15-44E2-8026-47956519ADA1}" type="pres">
      <dgm:prSet presAssocID="{6A038282-D33A-43B2-8174-ABF639A1E0EE}" presName="nodeTx" presStyleLbl="node1" presStyleIdx="0" presStyleCnt="6">
        <dgm:presLayoutVars>
          <dgm:bulletEnabled val="1"/>
        </dgm:presLayoutVars>
      </dgm:prSet>
      <dgm:spPr/>
    </dgm:pt>
    <dgm:pt modelId="{ABC4F1D8-B388-40DD-83EC-02729C65089A}" type="pres">
      <dgm:prSet presAssocID="{6A038282-D33A-43B2-8174-ABF639A1E0EE}" presName="invisiNode" presStyleLbl="node1" presStyleIdx="0" presStyleCnt="6"/>
      <dgm:spPr/>
    </dgm:pt>
    <dgm:pt modelId="{3546ACC5-509D-4D2E-A07B-20ACA9110257}" type="pres">
      <dgm:prSet presAssocID="{6A038282-D33A-43B2-8174-ABF639A1E0EE}" presName="imagNode" presStyleLbl="fgImgPlace1" presStyleIdx="0" presStyleCnt="6"/>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0" r="-30000"/>
          </a:stretch>
        </a:blipFill>
      </dgm:spPr>
    </dgm:pt>
    <dgm:pt modelId="{90E432AD-ABE1-4A20-95A6-5108B499D847}" type="pres">
      <dgm:prSet presAssocID="{BFFA0A11-D2E7-427C-9DB2-B364A5BBA9C2}" presName="sibTrans" presStyleLbl="sibTrans2D1" presStyleIdx="0" presStyleCnt="0"/>
      <dgm:spPr/>
    </dgm:pt>
    <dgm:pt modelId="{22CE36BE-9125-4C2E-9AC3-7C141A13574C}" type="pres">
      <dgm:prSet presAssocID="{D1144169-B3BE-4701-B3AE-D3007E8D8BFA}" presName="compNode" presStyleCnt="0"/>
      <dgm:spPr/>
    </dgm:pt>
    <dgm:pt modelId="{3E4A920B-DDEC-4424-A01A-E1C02CBC0C0C}" type="pres">
      <dgm:prSet presAssocID="{D1144169-B3BE-4701-B3AE-D3007E8D8BFA}" presName="bkgdShape" presStyleLbl="node1" presStyleIdx="1" presStyleCnt="6"/>
      <dgm:spPr/>
    </dgm:pt>
    <dgm:pt modelId="{1B6961CA-0B10-46F2-9F1C-EB117806ADA1}" type="pres">
      <dgm:prSet presAssocID="{D1144169-B3BE-4701-B3AE-D3007E8D8BFA}" presName="nodeTx" presStyleLbl="node1" presStyleIdx="1" presStyleCnt="6">
        <dgm:presLayoutVars>
          <dgm:bulletEnabled val="1"/>
        </dgm:presLayoutVars>
      </dgm:prSet>
      <dgm:spPr/>
    </dgm:pt>
    <dgm:pt modelId="{EEF90391-DE22-4A32-AAB2-EA85F7FF1BB4}" type="pres">
      <dgm:prSet presAssocID="{D1144169-B3BE-4701-B3AE-D3007E8D8BFA}" presName="invisiNode" presStyleLbl="node1" presStyleIdx="1" presStyleCnt="6"/>
      <dgm:spPr/>
    </dgm:pt>
    <dgm:pt modelId="{18CBA9E7-8586-4FB5-9BDE-369B1940F56F}" type="pres">
      <dgm:prSet presAssocID="{D1144169-B3BE-4701-B3AE-D3007E8D8BFA}" presName="imagNode" presStyleLbl="fgImgPlace1" presStyleIdx="1"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l="-4000" r="-4000"/>
          </a:stretch>
        </a:blipFill>
      </dgm:spPr>
    </dgm:pt>
    <dgm:pt modelId="{6DA3BD59-58FD-4ECC-8B3E-A5B646F1F28F}" type="pres">
      <dgm:prSet presAssocID="{BB4D032A-5DCA-406C-B864-3175AD0453FF}" presName="sibTrans" presStyleLbl="sibTrans2D1" presStyleIdx="0" presStyleCnt="0"/>
      <dgm:spPr/>
    </dgm:pt>
    <dgm:pt modelId="{B5368B20-2114-4837-BEB3-DE51EC5C59A6}" type="pres">
      <dgm:prSet presAssocID="{AAF2FAB1-9E0D-4AB5-BB8F-0E019844D1CF}" presName="compNode" presStyleCnt="0"/>
      <dgm:spPr/>
    </dgm:pt>
    <dgm:pt modelId="{73619CDA-714F-4665-B9D9-3FEE85E06C15}" type="pres">
      <dgm:prSet presAssocID="{AAF2FAB1-9E0D-4AB5-BB8F-0E019844D1CF}" presName="bkgdShape" presStyleLbl="node1" presStyleIdx="2" presStyleCnt="6" custLinFactNeighborY="-1875"/>
      <dgm:spPr/>
    </dgm:pt>
    <dgm:pt modelId="{60078D09-CABE-437C-927A-D3C5375C6303}" type="pres">
      <dgm:prSet presAssocID="{AAF2FAB1-9E0D-4AB5-BB8F-0E019844D1CF}" presName="nodeTx" presStyleLbl="node1" presStyleIdx="2" presStyleCnt="6">
        <dgm:presLayoutVars>
          <dgm:bulletEnabled val="1"/>
        </dgm:presLayoutVars>
      </dgm:prSet>
      <dgm:spPr/>
    </dgm:pt>
    <dgm:pt modelId="{9FEBAE87-BEA9-4C40-B5EE-9DFBB1B1373C}" type="pres">
      <dgm:prSet presAssocID="{AAF2FAB1-9E0D-4AB5-BB8F-0E019844D1CF}" presName="invisiNode" presStyleLbl="node1" presStyleIdx="2" presStyleCnt="6"/>
      <dgm:spPr/>
    </dgm:pt>
    <dgm:pt modelId="{6C39F6B3-AE0D-45E7-A294-C541F5ECB232}" type="pres">
      <dgm:prSet presAssocID="{AAF2FAB1-9E0D-4AB5-BB8F-0E019844D1CF}" presName="imagNode" presStyleLbl="fgImgPlace1" presStyleIdx="2" presStyleCnt="6"/>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11000" r="-11000"/>
          </a:stretch>
        </a:blipFill>
      </dgm:spPr>
    </dgm:pt>
    <dgm:pt modelId="{0211BA59-9E5D-4163-8838-11256D0BE085}" type="pres">
      <dgm:prSet presAssocID="{37A71F2F-6C16-4395-8D5F-BA2C0A6A0EC7}" presName="sibTrans" presStyleLbl="sibTrans2D1" presStyleIdx="0" presStyleCnt="0"/>
      <dgm:spPr/>
    </dgm:pt>
    <dgm:pt modelId="{02574886-86C2-4390-8141-A9C70A200F1F}" type="pres">
      <dgm:prSet presAssocID="{23855635-CA2D-470D-822D-5C6F717B0523}" presName="compNode" presStyleCnt="0"/>
      <dgm:spPr/>
    </dgm:pt>
    <dgm:pt modelId="{0730FFDA-16FA-4872-8750-FCC06C3687CB}" type="pres">
      <dgm:prSet presAssocID="{23855635-CA2D-470D-822D-5C6F717B0523}" presName="bkgdShape" presStyleLbl="node1" presStyleIdx="3" presStyleCnt="6"/>
      <dgm:spPr/>
    </dgm:pt>
    <dgm:pt modelId="{828DCDD3-0025-4D70-B6CA-B2164134CB05}" type="pres">
      <dgm:prSet presAssocID="{23855635-CA2D-470D-822D-5C6F717B0523}" presName="nodeTx" presStyleLbl="node1" presStyleIdx="3" presStyleCnt="6">
        <dgm:presLayoutVars>
          <dgm:bulletEnabled val="1"/>
        </dgm:presLayoutVars>
      </dgm:prSet>
      <dgm:spPr/>
    </dgm:pt>
    <dgm:pt modelId="{5E55BD68-0EDD-4EB5-98D9-C38EF61DB8CB}" type="pres">
      <dgm:prSet presAssocID="{23855635-CA2D-470D-822D-5C6F717B0523}" presName="invisiNode" presStyleLbl="node1" presStyleIdx="3" presStyleCnt="6"/>
      <dgm:spPr/>
    </dgm:pt>
    <dgm:pt modelId="{287CEE63-E83B-422A-BA9B-924965570392}" type="pres">
      <dgm:prSet presAssocID="{23855635-CA2D-470D-822D-5C6F717B0523}" presName="imagNode" presStyleLbl="fgImgPlace1" presStyleIdx="3" presStyleCnt="6"/>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30000" r="-30000"/>
          </a:stretch>
        </a:blipFill>
      </dgm:spPr>
    </dgm:pt>
    <dgm:pt modelId="{B4560C26-3084-4C79-9CE2-679432091C04}" type="pres">
      <dgm:prSet presAssocID="{8067A9D4-C7B3-4FD8-8CA3-17768F48BA2E}" presName="sibTrans" presStyleLbl="sibTrans2D1" presStyleIdx="0" presStyleCnt="0"/>
      <dgm:spPr/>
    </dgm:pt>
    <dgm:pt modelId="{8D9E9633-2B96-49B0-AAD9-731930F235B8}" type="pres">
      <dgm:prSet presAssocID="{8DE6A81F-A6BE-4277-9893-1794E293843E}" presName="compNode" presStyleCnt="0"/>
      <dgm:spPr/>
    </dgm:pt>
    <dgm:pt modelId="{DBB53F84-7992-4364-8AE3-D0113DDD542F}" type="pres">
      <dgm:prSet presAssocID="{8DE6A81F-A6BE-4277-9893-1794E293843E}" presName="bkgdShape" presStyleLbl="node1" presStyleIdx="4" presStyleCnt="6" custLinFactNeighborX="-215"/>
      <dgm:spPr/>
    </dgm:pt>
    <dgm:pt modelId="{7D56692A-AC51-4DBB-A1FE-0C23CD1055A3}" type="pres">
      <dgm:prSet presAssocID="{8DE6A81F-A6BE-4277-9893-1794E293843E}" presName="nodeTx" presStyleLbl="node1" presStyleIdx="4" presStyleCnt="6">
        <dgm:presLayoutVars>
          <dgm:bulletEnabled val="1"/>
        </dgm:presLayoutVars>
      </dgm:prSet>
      <dgm:spPr/>
    </dgm:pt>
    <dgm:pt modelId="{3E65667D-4BFD-46D1-B56F-26C812C49A42}" type="pres">
      <dgm:prSet presAssocID="{8DE6A81F-A6BE-4277-9893-1794E293843E}" presName="invisiNode" presStyleLbl="node1" presStyleIdx="4" presStyleCnt="6"/>
      <dgm:spPr/>
    </dgm:pt>
    <dgm:pt modelId="{C2522327-028F-4D61-8AB3-9962C22ECC73}" type="pres">
      <dgm:prSet presAssocID="{8DE6A81F-A6BE-4277-9893-1794E293843E}" presName="imagNode" presStyleLbl="fgImgPlace1" presStyleIdx="4" presStyleCnt="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30000" r="-30000"/>
          </a:stretch>
        </a:blipFill>
      </dgm:spPr>
    </dgm:pt>
    <dgm:pt modelId="{C303D15F-C2D1-45A7-BD0A-8D248BD60670}" type="pres">
      <dgm:prSet presAssocID="{9320F480-2DF3-4F08-B4A0-0D1C14284A16}" presName="sibTrans" presStyleLbl="sibTrans2D1" presStyleIdx="0" presStyleCnt="0"/>
      <dgm:spPr/>
    </dgm:pt>
    <dgm:pt modelId="{9C0CBB30-8D51-42C0-ACC6-8E3B68115AE7}" type="pres">
      <dgm:prSet presAssocID="{E1F24176-AFFC-4EA5-905A-016A0EA4AA79}" presName="compNode" presStyleCnt="0"/>
      <dgm:spPr/>
    </dgm:pt>
    <dgm:pt modelId="{68659639-27C2-499D-9691-CECFFBBF984A}" type="pres">
      <dgm:prSet presAssocID="{E1F24176-AFFC-4EA5-905A-016A0EA4AA79}" presName="bkgdShape" presStyleLbl="node1" presStyleIdx="5" presStyleCnt="6" custScaleX="112886" custLinFactNeighborX="6980" custLinFactNeighborY="-1875"/>
      <dgm:spPr/>
    </dgm:pt>
    <dgm:pt modelId="{42A1911C-7CB8-438E-BD54-40B15E73B2FC}" type="pres">
      <dgm:prSet presAssocID="{E1F24176-AFFC-4EA5-905A-016A0EA4AA79}" presName="nodeTx" presStyleLbl="node1" presStyleIdx="5" presStyleCnt="6">
        <dgm:presLayoutVars>
          <dgm:bulletEnabled val="1"/>
        </dgm:presLayoutVars>
      </dgm:prSet>
      <dgm:spPr/>
    </dgm:pt>
    <dgm:pt modelId="{49A476A9-62EB-4F81-96AA-D969D6273B19}" type="pres">
      <dgm:prSet presAssocID="{E1F24176-AFFC-4EA5-905A-016A0EA4AA79}" presName="invisiNode" presStyleLbl="node1" presStyleIdx="5" presStyleCnt="6"/>
      <dgm:spPr/>
    </dgm:pt>
    <dgm:pt modelId="{C993FBBC-5327-4FC3-9D89-2174C7F35DC8}" type="pres">
      <dgm:prSet presAssocID="{E1F24176-AFFC-4EA5-905A-016A0EA4AA79}" presName="imagNode" presStyleLbl="fgImgPlace1" presStyleIdx="5" presStyleCnt="6"/>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7000" r="-7000"/>
          </a:stretch>
        </a:blipFill>
      </dgm:spPr>
    </dgm:pt>
  </dgm:ptLst>
  <dgm:cxnLst>
    <dgm:cxn modelId="{16F07417-DD44-4C12-B9BF-2F887F9B3CDB}" type="presOf" srcId="{BFFA0A11-D2E7-427C-9DB2-B364A5BBA9C2}" destId="{90E432AD-ABE1-4A20-95A6-5108B499D847}" srcOrd="0" destOrd="0" presId="urn:microsoft.com/office/officeart/2005/8/layout/hList7"/>
    <dgm:cxn modelId="{715CA725-A844-4D7A-B78E-8E11B7CC3C47}" type="presOf" srcId="{BB4D032A-5DCA-406C-B864-3175AD0453FF}" destId="{6DA3BD59-58FD-4ECC-8B3E-A5B646F1F28F}" srcOrd="0" destOrd="0" presId="urn:microsoft.com/office/officeart/2005/8/layout/hList7"/>
    <dgm:cxn modelId="{683E7E5E-1CEB-46D1-AA14-4AF91CEBF562}" srcId="{D29F4AF6-D52D-4C31-858B-0444DAAAD602}" destId="{6A038282-D33A-43B2-8174-ABF639A1E0EE}" srcOrd="0" destOrd="0" parTransId="{3413FE6E-4715-4A43-ACE5-67514288A4AE}" sibTransId="{BFFA0A11-D2E7-427C-9DB2-B364A5BBA9C2}"/>
    <dgm:cxn modelId="{6E2A4D47-5EE6-4841-B9B0-7F7B859634B9}" type="presOf" srcId="{37A71F2F-6C16-4395-8D5F-BA2C0A6A0EC7}" destId="{0211BA59-9E5D-4163-8838-11256D0BE085}" srcOrd="0" destOrd="0" presId="urn:microsoft.com/office/officeart/2005/8/layout/hList7"/>
    <dgm:cxn modelId="{3749B86C-64E6-48AE-AF7C-50CB97B2616B}" type="presOf" srcId="{23855635-CA2D-470D-822D-5C6F717B0523}" destId="{828DCDD3-0025-4D70-B6CA-B2164134CB05}" srcOrd="1" destOrd="0" presId="urn:microsoft.com/office/officeart/2005/8/layout/hList7"/>
    <dgm:cxn modelId="{1DC2296E-5DBA-458B-AFDB-4B70FE78C8BF}" type="presOf" srcId="{AAF2FAB1-9E0D-4AB5-BB8F-0E019844D1CF}" destId="{60078D09-CABE-437C-927A-D3C5375C6303}" srcOrd="1" destOrd="0" presId="urn:microsoft.com/office/officeart/2005/8/layout/hList7"/>
    <dgm:cxn modelId="{92311A70-F359-44E2-879E-BB9EB48694D6}" type="presOf" srcId="{D1144169-B3BE-4701-B3AE-D3007E8D8BFA}" destId="{1B6961CA-0B10-46F2-9F1C-EB117806ADA1}" srcOrd="1" destOrd="0" presId="urn:microsoft.com/office/officeart/2005/8/layout/hList7"/>
    <dgm:cxn modelId="{BA0D207A-8898-47F5-8CF8-38CADE0AFA3F}" srcId="{D29F4AF6-D52D-4C31-858B-0444DAAAD602}" destId="{E1F24176-AFFC-4EA5-905A-016A0EA4AA79}" srcOrd="5" destOrd="0" parTransId="{B449C788-0D38-4A57-B8FA-9940359E00C9}" sibTransId="{C0374543-ACD4-42C1-BABA-E03EBF200668}"/>
    <dgm:cxn modelId="{E86FFC84-FD8A-40F1-90DD-FF2404C2CBF5}" type="presOf" srcId="{E1F24176-AFFC-4EA5-905A-016A0EA4AA79}" destId="{42A1911C-7CB8-438E-BD54-40B15E73B2FC}" srcOrd="1" destOrd="0" presId="urn:microsoft.com/office/officeart/2005/8/layout/hList7"/>
    <dgm:cxn modelId="{50E13585-EA55-478D-9D67-49BAAAD5E7BA}" type="presOf" srcId="{6A038282-D33A-43B2-8174-ABF639A1E0EE}" destId="{182BB053-7601-4C38-8AA9-45605F5EBD21}" srcOrd="0" destOrd="0" presId="urn:microsoft.com/office/officeart/2005/8/layout/hList7"/>
    <dgm:cxn modelId="{38E7E587-026F-484A-A234-6A43C8AFE4D7}" type="presOf" srcId="{8DE6A81F-A6BE-4277-9893-1794E293843E}" destId="{DBB53F84-7992-4364-8AE3-D0113DDD542F}" srcOrd="0" destOrd="0" presId="urn:microsoft.com/office/officeart/2005/8/layout/hList7"/>
    <dgm:cxn modelId="{CF25E689-0267-4230-8732-FBB19766839F}" type="presOf" srcId="{8DE6A81F-A6BE-4277-9893-1794E293843E}" destId="{7D56692A-AC51-4DBB-A1FE-0C23CD1055A3}" srcOrd="1" destOrd="0" presId="urn:microsoft.com/office/officeart/2005/8/layout/hList7"/>
    <dgm:cxn modelId="{C100F497-9698-48CE-8FFC-0547DDB6BC2B}" type="presOf" srcId="{6A038282-D33A-43B2-8174-ABF639A1E0EE}" destId="{1A777E4A-2B15-44E2-8026-47956519ADA1}" srcOrd="1" destOrd="0" presId="urn:microsoft.com/office/officeart/2005/8/layout/hList7"/>
    <dgm:cxn modelId="{A21518AB-0638-41E8-8654-ED0885CFD056}" type="presOf" srcId="{D29F4AF6-D52D-4C31-858B-0444DAAAD602}" destId="{6FB2973D-599A-4E84-84D0-890B04D3F9B8}" srcOrd="0" destOrd="0" presId="urn:microsoft.com/office/officeart/2005/8/layout/hList7"/>
    <dgm:cxn modelId="{E87D05B1-9E93-4D4B-9AA3-AE4431CE40DD}" srcId="{D29F4AF6-D52D-4C31-858B-0444DAAAD602}" destId="{AAF2FAB1-9E0D-4AB5-BB8F-0E019844D1CF}" srcOrd="2" destOrd="0" parTransId="{3C85A2BD-26A8-4254-9AAF-632CA14CC218}" sibTransId="{37A71F2F-6C16-4395-8D5F-BA2C0A6A0EC7}"/>
    <dgm:cxn modelId="{D666DFB3-24E8-4662-94B3-0097726AB4C5}" srcId="{D29F4AF6-D52D-4C31-858B-0444DAAAD602}" destId="{8DE6A81F-A6BE-4277-9893-1794E293843E}" srcOrd="4" destOrd="0" parTransId="{21A276BC-B5EB-4F05-BECF-343B37B9D433}" sibTransId="{9320F480-2DF3-4F08-B4A0-0D1C14284A16}"/>
    <dgm:cxn modelId="{FE26AEBB-F394-4BA1-8B53-3246FC447AD9}" type="presOf" srcId="{8067A9D4-C7B3-4FD8-8CA3-17768F48BA2E}" destId="{B4560C26-3084-4C79-9CE2-679432091C04}" srcOrd="0" destOrd="0" presId="urn:microsoft.com/office/officeart/2005/8/layout/hList7"/>
    <dgm:cxn modelId="{0961ECC0-C214-4B67-9BD7-245A91834A97}" type="presOf" srcId="{E1F24176-AFFC-4EA5-905A-016A0EA4AA79}" destId="{68659639-27C2-499D-9691-CECFFBBF984A}" srcOrd="0" destOrd="0" presId="urn:microsoft.com/office/officeart/2005/8/layout/hList7"/>
    <dgm:cxn modelId="{0D23A8CC-3A64-4B32-B940-564997EA56D8}" type="presOf" srcId="{AAF2FAB1-9E0D-4AB5-BB8F-0E019844D1CF}" destId="{73619CDA-714F-4665-B9D9-3FEE85E06C15}" srcOrd="0" destOrd="0" presId="urn:microsoft.com/office/officeart/2005/8/layout/hList7"/>
    <dgm:cxn modelId="{6CB3BBCD-39B9-40CC-A4D1-EBC0EA21E728}" type="presOf" srcId="{D1144169-B3BE-4701-B3AE-D3007E8D8BFA}" destId="{3E4A920B-DDEC-4424-A01A-E1C02CBC0C0C}" srcOrd="0" destOrd="0" presId="urn:microsoft.com/office/officeart/2005/8/layout/hList7"/>
    <dgm:cxn modelId="{F09FECD7-5C81-46C4-B763-8402DB7FC85B}" srcId="{D29F4AF6-D52D-4C31-858B-0444DAAAD602}" destId="{D1144169-B3BE-4701-B3AE-D3007E8D8BFA}" srcOrd="1" destOrd="0" parTransId="{546E29FD-BCDF-40A1-91F3-A51A3A25A4A3}" sibTransId="{BB4D032A-5DCA-406C-B864-3175AD0453FF}"/>
    <dgm:cxn modelId="{6975D3DC-D785-410C-8596-5D7A9B5838B5}" type="presOf" srcId="{9320F480-2DF3-4F08-B4A0-0D1C14284A16}" destId="{C303D15F-C2D1-45A7-BD0A-8D248BD60670}" srcOrd="0" destOrd="0" presId="urn:microsoft.com/office/officeart/2005/8/layout/hList7"/>
    <dgm:cxn modelId="{8F6436E5-3C61-4890-8758-930246C23E0F}" type="presOf" srcId="{23855635-CA2D-470D-822D-5C6F717B0523}" destId="{0730FFDA-16FA-4872-8750-FCC06C3687CB}" srcOrd="0" destOrd="0" presId="urn:microsoft.com/office/officeart/2005/8/layout/hList7"/>
    <dgm:cxn modelId="{855491E5-6662-47FD-A94C-797F3EFF897D}" srcId="{D29F4AF6-D52D-4C31-858B-0444DAAAD602}" destId="{23855635-CA2D-470D-822D-5C6F717B0523}" srcOrd="3" destOrd="0" parTransId="{2A2CCD62-8743-4737-A215-CA878E6BFB30}" sibTransId="{8067A9D4-C7B3-4FD8-8CA3-17768F48BA2E}"/>
    <dgm:cxn modelId="{93D558B9-3917-4F2A-99AE-2E36C3801214}" type="presParOf" srcId="{6FB2973D-599A-4E84-84D0-890B04D3F9B8}" destId="{350D246E-E173-40EA-B3D2-A4EA914F2C33}" srcOrd="0" destOrd="0" presId="urn:microsoft.com/office/officeart/2005/8/layout/hList7"/>
    <dgm:cxn modelId="{1811F270-3B30-479D-A844-04482C946B52}" type="presParOf" srcId="{6FB2973D-599A-4E84-84D0-890B04D3F9B8}" destId="{5880834D-8C9D-4967-8280-CB9284B28041}" srcOrd="1" destOrd="0" presId="urn:microsoft.com/office/officeart/2005/8/layout/hList7"/>
    <dgm:cxn modelId="{61BC3EA2-5846-4CEF-83EA-F1213B5E45D4}" type="presParOf" srcId="{5880834D-8C9D-4967-8280-CB9284B28041}" destId="{689AC57A-1039-4A77-9CC7-C99E4606B3BE}" srcOrd="0" destOrd="0" presId="urn:microsoft.com/office/officeart/2005/8/layout/hList7"/>
    <dgm:cxn modelId="{AB0AF041-D5ED-49B9-85CA-72EA30A66A90}" type="presParOf" srcId="{689AC57A-1039-4A77-9CC7-C99E4606B3BE}" destId="{182BB053-7601-4C38-8AA9-45605F5EBD21}" srcOrd="0" destOrd="0" presId="urn:microsoft.com/office/officeart/2005/8/layout/hList7"/>
    <dgm:cxn modelId="{FC3BFFC3-D350-47F3-BC3F-C5C71CF79025}" type="presParOf" srcId="{689AC57A-1039-4A77-9CC7-C99E4606B3BE}" destId="{1A777E4A-2B15-44E2-8026-47956519ADA1}" srcOrd="1" destOrd="0" presId="urn:microsoft.com/office/officeart/2005/8/layout/hList7"/>
    <dgm:cxn modelId="{D1AF0BEB-10E8-4870-8A29-08EF408C9327}" type="presParOf" srcId="{689AC57A-1039-4A77-9CC7-C99E4606B3BE}" destId="{ABC4F1D8-B388-40DD-83EC-02729C65089A}" srcOrd="2" destOrd="0" presId="urn:microsoft.com/office/officeart/2005/8/layout/hList7"/>
    <dgm:cxn modelId="{843D2F13-DA4C-4656-93CC-7303E9CFD50B}" type="presParOf" srcId="{689AC57A-1039-4A77-9CC7-C99E4606B3BE}" destId="{3546ACC5-509D-4D2E-A07B-20ACA9110257}" srcOrd="3" destOrd="0" presId="urn:microsoft.com/office/officeart/2005/8/layout/hList7"/>
    <dgm:cxn modelId="{20B97421-B823-4C6B-BAA0-5F92D0B69C68}" type="presParOf" srcId="{5880834D-8C9D-4967-8280-CB9284B28041}" destId="{90E432AD-ABE1-4A20-95A6-5108B499D847}" srcOrd="1" destOrd="0" presId="urn:microsoft.com/office/officeart/2005/8/layout/hList7"/>
    <dgm:cxn modelId="{F8832B82-0167-43A7-8BD3-A6FE5870CAA9}" type="presParOf" srcId="{5880834D-8C9D-4967-8280-CB9284B28041}" destId="{22CE36BE-9125-4C2E-9AC3-7C141A13574C}" srcOrd="2" destOrd="0" presId="urn:microsoft.com/office/officeart/2005/8/layout/hList7"/>
    <dgm:cxn modelId="{42162E9E-0A8E-4478-8867-9EFDE7276511}" type="presParOf" srcId="{22CE36BE-9125-4C2E-9AC3-7C141A13574C}" destId="{3E4A920B-DDEC-4424-A01A-E1C02CBC0C0C}" srcOrd="0" destOrd="0" presId="urn:microsoft.com/office/officeart/2005/8/layout/hList7"/>
    <dgm:cxn modelId="{9CDE6700-E56D-423A-B16E-37DB8FEA852F}" type="presParOf" srcId="{22CE36BE-9125-4C2E-9AC3-7C141A13574C}" destId="{1B6961CA-0B10-46F2-9F1C-EB117806ADA1}" srcOrd="1" destOrd="0" presId="urn:microsoft.com/office/officeart/2005/8/layout/hList7"/>
    <dgm:cxn modelId="{F39A1070-C6FB-4B58-A463-7582F3F1A42F}" type="presParOf" srcId="{22CE36BE-9125-4C2E-9AC3-7C141A13574C}" destId="{EEF90391-DE22-4A32-AAB2-EA85F7FF1BB4}" srcOrd="2" destOrd="0" presId="urn:microsoft.com/office/officeart/2005/8/layout/hList7"/>
    <dgm:cxn modelId="{1AA54F11-326E-44A3-8978-0A7C8A66A507}" type="presParOf" srcId="{22CE36BE-9125-4C2E-9AC3-7C141A13574C}" destId="{18CBA9E7-8586-4FB5-9BDE-369B1940F56F}" srcOrd="3" destOrd="0" presId="urn:microsoft.com/office/officeart/2005/8/layout/hList7"/>
    <dgm:cxn modelId="{1B02AFFE-9B87-408A-8BE4-A741012B64A2}" type="presParOf" srcId="{5880834D-8C9D-4967-8280-CB9284B28041}" destId="{6DA3BD59-58FD-4ECC-8B3E-A5B646F1F28F}" srcOrd="3" destOrd="0" presId="urn:microsoft.com/office/officeart/2005/8/layout/hList7"/>
    <dgm:cxn modelId="{AB68E940-8B82-43D8-8E44-102373F93B1F}" type="presParOf" srcId="{5880834D-8C9D-4967-8280-CB9284B28041}" destId="{B5368B20-2114-4837-BEB3-DE51EC5C59A6}" srcOrd="4" destOrd="0" presId="urn:microsoft.com/office/officeart/2005/8/layout/hList7"/>
    <dgm:cxn modelId="{FEF5077B-1778-4950-B904-9475C0E5D287}" type="presParOf" srcId="{B5368B20-2114-4837-BEB3-DE51EC5C59A6}" destId="{73619CDA-714F-4665-B9D9-3FEE85E06C15}" srcOrd="0" destOrd="0" presId="urn:microsoft.com/office/officeart/2005/8/layout/hList7"/>
    <dgm:cxn modelId="{115E5E45-6904-483A-8B48-B1F1F0186DD0}" type="presParOf" srcId="{B5368B20-2114-4837-BEB3-DE51EC5C59A6}" destId="{60078D09-CABE-437C-927A-D3C5375C6303}" srcOrd="1" destOrd="0" presId="urn:microsoft.com/office/officeart/2005/8/layout/hList7"/>
    <dgm:cxn modelId="{2ABB6A59-A3F1-4301-B949-CC2994BFA089}" type="presParOf" srcId="{B5368B20-2114-4837-BEB3-DE51EC5C59A6}" destId="{9FEBAE87-BEA9-4C40-B5EE-9DFBB1B1373C}" srcOrd="2" destOrd="0" presId="urn:microsoft.com/office/officeart/2005/8/layout/hList7"/>
    <dgm:cxn modelId="{C5DBE3C3-867F-4631-AEF7-C1A9A2312571}" type="presParOf" srcId="{B5368B20-2114-4837-BEB3-DE51EC5C59A6}" destId="{6C39F6B3-AE0D-45E7-A294-C541F5ECB232}" srcOrd="3" destOrd="0" presId="urn:microsoft.com/office/officeart/2005/8/layout/hList7"/>
    <dgm:cxn modelId="{3BB4A290-D140-48EC-A104-C8E362635B3D}" type="presParOf" srcId="{5880834D-8C9D-4967-8280-CB9284B28041}" destId="{0211BA59-9E5D-4163-8838-11256D0BE085}" srcOrd="5" destOrd="0" presId="urn:microsoft.com/office/officeart/2005/8/layout/hList7"/>
    <dgm:cxn modelId="{13EB0FDF-C237-40BC-943E-DB8B5C58D879}" type="presParOf" srcId="{5880834D-8C9D-4967-8280-CB9284B28041}" destId="{02574886-86C2-4390-8141-A9C70A200F1F}" srcOrd="6" destOrd="0" presId="urn:microsoft.com/office/officeart/2005/8/layout/hList7"/>
    <dgm:cxn modelId="{44A7D0F0-395B-46CB-BAB0-22D9EB86DF2F}" type="presParOf" srcId="{02574886-86C2-4390-8141-A9C70A200F1F}" destId="{0730FFDA-16FA-4872-8750-FCC06C3687CB}" srcOrd="0" destOrd="0" presId="urn:microsoft.com/office/officeart/2005/8/layout/hList7"/>
    <dgm:cxn modelId="{A7F8F840-C143-4288-971C-527E669CC7E4}" type="presParOf" srcId="{02574886-86C2-4390-8141-A9C70A200F1F}" destId="{828DCDD3-0025-4D70-B6CA-B2164134CB05}" srcOrd="1" destOrd="0" presId="urn:microsoft.com/office/officeart/2005/8/layout/hList7"/>
    <dgm:cxn modelId="{0B11C0F1-7A14-42ED-86C7-81D22CC87203}" type="presParOf" srcId="{02574886-86C2-4390-8141-A9C70A200F1F}" destId="{5E55BD68-0EDD-4EB5-98D9-C38EF61DB8CB}" srcOrd="2" destOrd="0" presId="urn:microsoft.com/office/officeart/2005/8/layout/hList7"/>
    <dgm:cxn modelId="{62708899-2DCD-4BA2-BF2C-26EAB909C689}" type="presParOf" srcId="{02574886-86C2-4390-8141-A9C70A200F1F}" destId="{287CEE63-E83B-422A-BA9B-924965570392}" srcOrd="3" destOrd="0" presId="urn:microsoft.com/office/officeart/2005/8/layout/hList7"/>
    <dgm:cxn modelId="{3C1DA6E7-CD02-4CDF-B443-39FA9491DC86}" type="presParOf" srcId="{5880834D-8C9D-4967-8280-CB9284B28041}" destId="{B4560C26-3084-4C79-9CE2-679432091C04}" srcOrd="7" destOrd="0" presId="urn:microsoft.com/office/officeart/2005/8/layout/hList7"/>
    <dgm:cxn modelId="{5351DBE0-33CB-402A-A7B1-08224D094AB5}" type="presParOf" srcId="{5880834D-8C9D-4967-8280-CB9284B28041}" destId="{8D9E9633-2B96-49B0-AAD9-731930F235B8}" srcOrd="8" destOrd="0" presId="urn:microsoft.com/office/officeart/2005/8/layout/hList7"/>
    <dgm:cxn modelId="{FB4BDCC0-0EEF-43A8-9FD7-E52E284BE4CB}" type="presParOf" srcId="{8D9E9633-2B96-49B0-AAD9-731930F235B8}" destId="{DBB53F84-7992-4364-8AE3-D0113DDD542F}" srcOrd="0" destOrd="0" presId="urn:microsoft.com/office/officeart/2005/8/layout/hList7"/>
    <dgm:cxn modelId="{BD53FE99-78C6-4A21-A519-0FE23439FAE0}" type="presParOf" srcId="{8D9E9633-2B96-49B0-AAD9-731930F235B8}" destId="{7D56692A-AC51-4DBB-A1FE-0C23CD1055A3}" srcOrd="1" destOrd="0" presId="urn:microsoft.com/office/officeart/2005/8/layout/hList7"/>
    <dgm:cxn modelId="{ED093F41-8491-4322-A8E4-0FE8FC2C5882}" type="presParOf" srcId="{8D9E9633-2B96-49B0-AAD9-731930F235B8}" destId="{3E65667D-4BFD-46D1-B56F-26C812C49A42}" srcOrd="2" destOrd="0" presId="urn:microsoft.com/office/officeart/2005/8/layout/hList7"/>
    <dgm:cxn modelId="{02325DBF-DAA0-4C7F-A552-AB8212705D9D}" type="presParOf" srcId="{8D9E9633-2B96-49B0-AAD9-731930F235B8}" destId="{C2522327-028F-4D61-8AB3-9962C22ECC73}" srcOrd="3" destOrd="0" presId="urn:microsoft.com/office/officeart/2005/8/layout/hList7"/>
    <dgm:cxn modelId="{5F438A9C-E73D-456A-859B-3F80286E5673}" type="presParOf" srcId="{5880834D-8C9D-4967-8280-CB9284B28041}" destId="{C303D15F-C2D1-45A7-BD0A-8D248BD60670}" srcOrd="9" destOrd="0" presId="urn:microsoft.com/office/officeart/2005/8/layout/hList7"/>
    <dgm:cxn modelId="{0FE6E6C2-BA39-4272-A8AC-A6617FF0B7BB}" type="presParOf" srcId="{5880834D-8C9D-4967-8280-CB9284B28041}" destId="{9C0CBB30-8D51-42C0-ACC6-8E3B68115AE7}" srcOrd="10" destOrd="0" presId="urn:microsoft.com/office/officeart/2005/8/layout/hList7"/>
    <dgm:cxn modelId="{4FA23B83-2912-4838-91F1-B4F6247A1963}" type="presParOf" srcId="{9C0CBB30-8D51-42C0-ACC6-8E3B68115AE7}" destId="{68659639-27C2-499D-9691-CECFFBBF984A}" srcOrd="0" destOrd="0" presId="urn:microsoft.com/office/officeart/2005/8/layout/hList7"/>
    <dgm:cxn modelId="{BDEBBF4C-6A76-41E6-B4CB-FC1023B0B914}" type="presParOf" srcId="{9C0CBB30-8D51-42C0-ACC6-8E3B68115AE7}" destId="{42A1911C-7CB8-438E-BD54-40B15E73B2FC}" srcOrd="1" destOrd="0" presId="urn:microsoft.com/office/officeart/2005/8/layout/hList7"/>
    <dgm:cxn modelId="{A449DB1F-B994-4D85-97ED-6E71D6E996F4}" type="presParOf" srcId="{9C0CBB30-8D51-42C0-ACC6-8E3B68115AE7}" destId="{49A476A9-62EB-4F81-96AA-D969D6273B19}" srcOrd="2" destOrd="0" presId="urn:microsoft.com/office/officeart/2005/8/layout/hList7"/>
    <dgm:cxn modelId="{D1175312-A629-4635-AEF9-A5D2A60D16B9}" type="presParOf" srcId="{9C0CBB30-8D51-42C0-ACC6-8E3B68115AE7}" destId="{C993FBBC-5327-4FC3-9D89-2174C7F35DC8}"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2BB053-7601-4C38-8AA9-45605F5EBD21}">
      <dsp:nvSpPr>
        <dsp:cNvPr id="0" name=""/>
        <dsp:cNvSpPr/>
      </dsp:nvSpPr>
      <dsp:spPr>
        <a:xfrm>
          <a:off x="2396" y="0"/>
          <a:ext cx="1431280" cy="4064000"/>
        </a:xfrm>
        <a:prstGeom prst="roundRect">
          <a:avLst>
            <a:gd name="adj" fmla="val 10000"/>
          </a:avLst>
        </a:prstGeom>
        <a:gradFill rotWithShape="0">
          <a:gsLst>
            <a:gs pos="0">
              <a:schemeClr val="accent2">
                <a:hueOff val="0"/>
                <a:satOff val="0"/>
                <a:lumOff val="0"/>
                <a:alphaOff val="0"/>
                <a:shade val="15000"/>
                <a:satMod val="180000"/>
              </a:schemeClr>
            </a:gs>
            <a:gs pos="50000">
              <a:schemeClr val="accent2">
                <a:hueOff val="0"/>
                <a:satOff val="0"/>
                <a:lumOff val="0"/>
                <a:alphaOff val="0"/>
                <a:shade val="45000"/>
                <a:satMod val="170000"/>
              </a:schemeClr>
            </a:gs>
            <a:gs pos="70000">
              <a:schemeClr val="accent2">
                <a:hueOff val="0"/>
                <a:satOff val="0"/>
                <a:lumOff val="0"/>
                <a:alphaOff val="0"/>
                <a:tint val="99000"/>
                <a:shade val="65000"/>
                <a:satMod val="155000"/>
              </a:schemeClr>
            </a:gs>
            <a:gs pos="100000">
              <a:schemeClr val="accent2">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effectLst>
                <a:outerShdw blurRad="38100" dist="38100" dir="2700000" algn="tl">
                  <a:srgbClr val="000000">
                    <a:alpha val="43137"/>
                  </a:srgbClr>
                </a:outerShdw>
              </a:effectLst>
            </a:rPr>
            <a:t>Ethnicity</a:t>
          </a:r>
        </a:p>
      </dsp:txBody>
      <dsp:txXfrm>
        <a:off x="2396" y="1625600"/>
        <a:ext cx="1431280" cy="1625600"/>
      </dsp:txXfrm>
    </dsp:sp>
    <dsp:sp modelId="{3546ACC5-509D-4D2E-A07B-20ACA9110257}">
      <dsp:nvSpPr>
        <dsp:cNvPr id="0" name=""/>
        <dsp:cNvSpPr/>
      </dsp:nvSpPr>
      <dsp:spPr>
        <a:xfrm>
          <a:off x="45334" y="243840"/>
          <a:ext cx="1345403" cy="135331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0" r="-30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E4A920B-DDEC-4424-A01A-E1C02CBC0C0C}">
      <dsp:nvSpPr>
        <dsp:cNvPr id="0" name=""/>
        <dsp:cNvSpPr/>
      </dsp:nvSpPr>
      <dsp:spPr>
        <a:xfrm>
          <a:off x="1476614" y="0"/>
          <a:ext cx="1431280" cy="4064000"/>
        </a:xfrm>
        <a:prstGeom prst="roundRect">
          <a:avLst>
            <a:gd name="adj" fmla="val 10000"/>
          </a:avLst>
        </a:prstGeom>
        <a:gradFill rotWithShape="0">
          <a:gsLst>
            <a:gs pos="0">
              <a:schemeClr val="accent2">
                <a:hueOff val="-2019893"/>
                <a:satOff val="3332"/>
                <a:lumOff val="2588"/>
                <a:alphaOff val="0"/>
                <a:shade val="15000"/>
                <a:satMod val="180000"/>
              </a:schemeClr>
            </a:gs>
            <a:gs pos="50000">
              <a:schemeClr val="accent2">
                <a:hueOff val="-2019893"/>
                <a:satOff val="3332"/>
                <a:lumOff val="2588"/>
                <a:alphaOff val="0"/>
                <a:shade val="45000"/>
                <a:satMod val="170000"/>
              </a:schemeClr>
            </a:gs>
            <a:gs pos="70000">
              <a:schemeClr val="accent2">
                <a:hueOff val="-2019893"/>
                <a:satOff val="3332"/>
                <a:lumOff val="2588"/>
                <a:alphaOff val="0"/>
                <a:tint val="99000"/>
                <a:shade val="65000"/>
                <a:satMod val="155000"/>
              </a:schemeClr>
            </a:gs>
            <a:gs pos="100000">
              <a:schemeClr val="accent2">
                <a:hueOff val="-2019893"/>
                <a:satOff val="3332"/>
                <a:lumOff val="2588"/>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effectLst>
                <a:outerShdw blurRad="38100" dist="38100" dir="2700000" algn="tl">
                  <a:srgbClr val="000000">
                    <a:alpha val="43137"/>
                  </a:srgbClr>
                </a:outerShdw>
              </a:effectLst>
            </a:rPr>
            <a:t>Religion</a:t>
          </a:r>
        </a:p>
      </dsp:txBody>
      <dsp:txXfrm>
        <a:off x="1476614" y="1625600"/>
        <a:ext cx="1431280" cy="1625600"/>
      </dsp:txXfrm>
    </dsp:sp>
    <dsp:sp modelId="{18CBA9E7-8586-4FB5-9BDE-369B1940F56F}">
      <dsp:nvSpPr>
        <dsp:cNvPr id="0" name=""/>
        <dsp:cNvSpPr/>
      </dsp:nvSpPr>
      <dsp:spPr>
        <a:xfrm>
          <a:off x="1519553" y="243840"/>
          <a:ext cx="1345403" cy="1353312"/>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4000" r="-4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73619CDA-714F-4665-B9D9-3FEE85E06C15}">
      <dsp:nvSpPr>
        <dsp:cNvPr id="0" name=""/>
        <dsp:cNvSpPr/>
      </dsp:nvSpPr>
      <dsp:spPr>
        <a:xfrm>
          <a:off x="2950833" y="0"/>
          <a:ext cx="1431280" cy="4064000"/>
        </a:xfrm>
        <a:prstGeom prst="roundRect">
          <a:avLst>
            <a:gd name="adj" fmla="val 10000"/>
          </a:avLst>
        </a:prstGeom>
        <a:gradFill rotWithShape="0">
          <a:gsLst>
            <a:gs pos="0">
              <a:schemeClr val="accent2">
                <a:hueOff val="-4039786"/>
                <a:satOff val="6664"/>
                <a:lumOff val="5176"/>
                <a:alphaOff val="0"/>
                <a:shade val="15000"/>
                <a:satMod val="180000"/>
              </a:schemeClr>
            </a:gs>
            <a:gs pos="50000">
              <a:schemeClr val="accent2">
                <a:hueOff val="-4039786"/>
                <a:satOff val="6664"/>
                <a:lumOff val="5176"/>
                <a:alphaOff val="0"/>
                <a:shade val="45000"/>
                <a:satMod val="170000"/>
              </a:schemeClr>
            </a:gs>
            <a:gs pos="70000">
              <a:schemeClr val="accent2">
                <a:hueOff val="-4039786"/>
                <a:satOff val="6664"/>
                <a:lumOff val="5176"/>
                <a:alphaOff val="0"/>
                <a:tint val="99000"/>
                <a:shade val="65000"/>
                <a:satMod val="155000"/>
              </a:schemeClr>
            </a:gs>
            <a:gs pos="100000">
              <a:schemeClr val="accent2">
                <a:hueOff val="-4039786"/>
                <a:satOff val="6664"/>
                <a:lumOff val="5176"/>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effectLst>
                <a:outerShdw blurRad="38100" dist="38100" dir="2700000" algn="tl">
                  <a:srgbClr val="000000">
                    <a:alpha val="43137"/>
                  </a:srgbClr>
                </a:outerShdw>
              </a:effectLst>
            </a:rPr>
            <a:t>Gender/</a:t>
          </a:r>
        </a:p>
        <a:p>
          <a:pPr marL="0" lvl="0" indent="0" algn="ctr" defTabSz="800100">
            <a:lnSpc>
              <a:spcPct val="90000"/>
            </a:lnSpc>
            <a:spcBef>
              <a:spcPct val="0"/>
            </a:spcBef>
            <a:spcAft>
              <a:spcPct val="35000"/>
            </a:spcAft>
            <a:buNone/>
          </a:pPr>
          <a:r>
            <a:rPr lang="en-US" sz="1800" b="1" kern="1200" dirty="0">
              <a:effectLst>
                <a:outerShdw blurRad="38100" dist="38100" dir="2700000" algn="tl">
                  <a:srgbClr val="000000">
                    <a:alpha val="43137"/>
                  </a:srgbClr>
                </a:outerShdw>
              </a:effectLst>
            </a:rPr>
            <a:t>Gender Identity</a:t>
          </a:r>
        </a:p>
      </dsp:txBody>
      <dsp:txXfrm>
        <a:off x="2950833" y="1625600"/>
        <a:ext cx="1431280" cy="1625600"/>
      </dsp:txXfrm>
    </dsp:sp>
    <dsp:sp modelId="{6C39F6B3-AE0D-45E7-A294-C541F5ECB232}">
      <dsp:nvSpPr>
        <dsp:cNvPr id="0" name=""/>
        <dsp:cNvSpPr/>
      </dsp:nvSpPr>
      <dsp:spPr>
        <a:xfrm>
          <a:off x="2993771" y="243840"/>
          <a:ext cx="1345403" cy="1353312"/>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1000" r="-11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730FFDA-16FA-4872-8750-FCC06C3687CB}">
      <dsp:nvSpPr>
        <dsp:cNvPr id="0" name=""/>
        <dsp:cNvSpPr/>
      </dsp:nvSpPr>
      <dsp:spPr>
        <a:xfrm>
          <a:off x="4425051" y="0"/>
          <a:ext cx="1431280" cy="4064000"/>
        </a:xfrm>
        <a:prstGeom prst="roundRect">
          <a:avLst>
            <a:gd name="adj" fmla="val 10000"/>
          </a:avLst>
        </a:prstGeom>
        <a:gradFill rotWithShape="0">
          <a:gsLst>
            <a:gs pos="0">
              <a:schemeClr val="accent2">
                <a:hueOff val="-6059679"/>
                <a:satOff val="9996"/>
                <a:lumOff val="7765"/>
                <a:alphaOff val="0"/>
                <a:shade val="15000"/>
                <a:satMod val="180000"/>
              </a:schemeClr>
            </a:gs>
            <a:gs pos="50000">
              <a:schemeClr val="accent2">
                <a:hueOff val="-6059679"/>
                <a:satOff val="9996"/>
                <a:lumOff val="7765"/>
                <a:alphaOff val="0"/>
                <a:shade val="45000"/>
                <a:satMod val="170000"/>
              </a:schemeClr>
            </a:gs>
            <a:gs pos="70000">
              <a:schemeClr val="accent2">
                <a:hueOff val="-6059679"/>
                <a:satOff val="9996"/>
                <a:lumOff val="7765"/>
                <a:alphaOff val="0"/>
                <a:tint val="99000"/>
                <a:shade val="65000"/>
                <a:satMod val="155000"/>
              </a:schemeClr>
            </a:gs>
            <a:gs pos="100000">
              <a:schemeClr val="accent2">
                <a:hueOff val="-6059679"/>
                <a:satOff val="9996"/>
                <a:lumOff val="7765"/>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effectLst>
                <a:outerShdw blurRad="38100" dist="38100" dir="2700000" algn="tl">
                  <a:srgbClr val="000000">
                    <a:alpha val="43137"/>
                  </a:srgbClr>
                </a:outerShdw>
              </a:effectLst>
            </a:rPr>
            <a:t>Etiology and/or Accept-ability</a:t>
          </a:r>
        </a:p>
      </dsp:txBody>
      <dsp:txXfrm>
        <a:off x="4425051" y="1625600"/>
        <a:ext cx="1431280" cy="1625600"/>
      </dsp:txXfrm>
    </dsp:sp>
    <dsp:sp modelId="{287CEE63-E83B-422A-BA9B-924965570392}">
      <dsp:nvSpPr>
        <dsp:cNvPr id="0" name=""/>
        <dsp:cNvSpPr/>
      </dsp:nvSpPr>
      <dsp:spPr>
        <a:xfrm>
          <a:off x="4467990" y="243840"/>
          <a:ext cx="1345403" cy="1353312"/>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30000" r="-30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BB53F84-7992-4364-8AE3-D0113DDD542F}">
      <dsp:nvSpPr>
        <dsp:cNvPr id="0" name=""/>
        <dsp:cNvSpPr/>
      </dsp:nvSpPr>
      <dsp:spPr>
        <a:xfrm>
          <a:off x="5896193" y="0"/>
          <a:ext cx="1431280" cy="4064000"/>
        </a:xfrm>
        <a:prstGeom prst="roundRect">
          <a:avLst>
            <a:gd name="adj" fmla="val 10000"/>
          </a:avLst>
        </a:prstGeom>
        <a:gradFill rotWithShape="0">
          <a:gsLst>
            <a:gs pos="0">
              <a:schemeClr val="accent2">
                <a:hueOff val="-8079572"/>
                <a:satOff val="13328"/>
                <a:lumOff val="10353"/>
                <a:alphaOff val="0"/>
                <a:shade val="15000"/>
                <a:satMod val="180000"/>
              </a:schemeClr>
            </a:gs>
            <a:gs pos="50000">
              <a:schemeClr val="accent2">
                <a:hueOff val="-8079572"/>
                <a:satOff val="13328"/>
                <a:lumOff val="10353"/>
                <a:alphaOff val="0"/>
                <a:shade val="45000"/>
                <a:satMod val="170000"/>
              </a:schemeClr>
            </a:gs>
            <a:gs pos="70000">
              <a:schemeClr val="accent2">
                <a:hueOff val="-8079572"/>
                <a:satOff val="13328"/>
                <a:lumOff val="10353"/>
                <a:alphaOff val="0"/>
                <a:tint val="99000"/>
                <a:shade val="65000"/>
                <a:satMod val="155000"/>
              </a:schemeClr>
            </a:gs>
            <a:gs pos="100000">
              <a:schemeClr val="accent2">
                <a:hueOff val="-8079572"/>
                <a:satOff val="13328"/>
                <a:lumOff val="10353"/>
                <a:alphaOff val="0"/>
                <a:tint val="95500"/>
                <a:shade val="100000"/>
                <a:satMod val="155000"/>
              </a:scheme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effectLst>
                <a:outerShdw blurRad="38100" dist="38100" dir="2700000" algn="tl">
                  <a:srgbClr val="000000">
                    <a:alpha val="43137"/>
                  </a:srgbClr>
                </a:outerShdw>
              </a:effectLst>
            </a:rPr>
            <a:t>Trauma Adversities</a:t>
          </a:r>
        </a:p>
      </dsp:txBody>
      <dsp:txXfrm>
        <a:off x="5896193" y="1625600"/>
        <a:ext cx="1431280" cy="1625600"/>
      </dsp:txXfrm>
    </dsp:sp>
    <dsp:sp modelId="{C2522327-028F-4D61-8AB3-9962C22ECC73}">
      <dsp:nvSpPr>
        <dsp:cNvPr id="0" name=""/>
        <dsp:cNvSpPr/>
      </dsp:nvSpPr>
      <dsp:spPr>
        <a:xfrm>
          <a:off x="5942208" y="243840"/>
          <a:ext cx="1345403" cy="1353312"/>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30000" r="-30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8659639-27C2-499D-9691-CECFFBBF984A}">
      <dsp:nvSpPr>
        <dsp:cNvPr id="0" name=""/>
        <dsp:cNvSpPr/>
      </dsp:nvSpPr>
      <dsp:spPr>
        <a:xfrm>
          <a:off x="7375885" y="0"/>
          <a:ext cx="1615714" cy="4064000"/>
        </a:xfrm>
        <a:prstGeom prst="roundRect">
          <a:avLst>
            <a:gd name="adj" fmla="val 10000"/>
          </a:avLst>
        </a:prstGeom>
        <a:solidFill>
          <a:schemeClr val="accent3">
            <a:lumMod val="75000"/>
          </a:schemeClr>
        </a:solidFill>
        <a:ln>
          <a:noFill/>
        </a:ln>
        <a:effectLst>
          <a:outerShdw blurRad="50800" dist="381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effectLst>
                <a:outerShdw blurRad="38100" dist="38100" dir="2700000" algn="tl">
                  <a:srgbClr val="000000">
                    <a:alpha val="43137"/>
                  </a:srgbClr>
                </a:outerShdw>
              </a:effectLst>
            </a:rPr>
            <a:t>Language Capabilities</a:t>
          </a:r>
        </a:p>
      </dsp:txBody>
      <dsp:txXfrm>
        <a:off x="7375885" y="1625600"/>
        <a:ext cx="1615714" cy="1625600"/>
      </dsp:txXfrm>
    </dsp:sp>
    <dsp:sp modelId="{C993FBBC-5327-4FC3-9D89-2174C7F35DC8}">
      <dsp:nvSpPr>
        <dsp:cNvPr id="0" name=""/>
        <dsp:cNvSpPr/>
      </dsp:nvSpPr>
      <dsp:spPr>
        <a:xfrm>
          <a:off x="7508644" y="243840"/>
          <a:ext cx="1345403" cy="1353312"/>
        </a:xfrm>
        <a:prstGeom prst="ellipse">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7000" r="-7000"/>
          </a:stretch>
        </a:blipFill>
        <a:ln>
          <a:noFill/>
        </a:ln>
        <a:effectLst>
          <a:outerShdw blurRad="50800" dist="381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50D246E-E173-40EA-B3D2-A4EA914F2C33}">
      <dsp:nvSpPr>
        <dsp:cNvPr id="0" name=""/>
        <dsp:cNvSpPr/>
      </dsp:nvSpPr>
      <dsp:spPr>
        <a:xfrm>
          <a:off x="359663" y="3251200"/>
          <a:ext cx="8272272" cy="609600"/>
        </a:xfrm>
        <a:prstGeom prst="leftRightArrow">
          <a:avLst/>
        </a:prstGeom>
        <a:blipFill rotWithShape="0">
          <a:blip xmlns:r="http://schemas.openxmlformats.org/officeDocument/2006/relationships" r:embed="rId7"/>
          <a:stretch>
            <a:fillRect/>
          </a:stretch>
        </a:blipFill>
        <a:ln>
          <a:noFill/>
        </a:ln>
        <a:effectLst>
          <a:outerShdw blurRad="63500" dist="38100" dir="5400000" rotWithShape="0">
            <a:srgbClr val="000000">
              <a:alpha val="45000"/>
            </a:srgbClr>
          </a:outerShdw>
        </a:effectLst>
        <a:scene3d>
          <a:camera prst="orthographicFront"/>
          <a:lightRig rig="flat" dir="t"/>
        </a:scene3d>
        <a:sp3d z="190500" prstMaterial="plastic">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FE145F-C6F0-452B-9CF7-C100BE1F2A06}" type="datetimeFigureOut">
              <a:rPr lang="en-US" smtClean="0"/>
              <a:t>3/31/2020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8E01FD-62BB-4B2C-AFCF-21ACFDA91745}" type="slidenum">
              <a:rPr lang="en-US" smtClean="0"/>
              <a:t>‹#›</a:t>
            </a:fld>
            <a:endParaRPr lang="en-US" dirty="0"/>
          </a:p>
        </p:txBody>
      </p:sp>
    </p:spTree>
    <p:extLst>
      <p:ext uri="{BB962C8B-B14F-4D97-AF65-F5344CB8AC3E}">
        <p14:creationId xmlns:p14="http://schemas.microsoft.com/office/powerpoint/2010/main" val="3603697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8</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indent="0" eaLnBrk="1" fontAlgn="auto" hangingPunct="1">
              <a:spcBef>
                <a:spcPts val="0"/>
              </a:spcBef>
              <a:spcAft>
                <a:spcPts val="0"/>
              </a:spcAft>
              <a:buFont typeface="Arial" pitchFamily="34" charset="0"/>
              <a:buNone/>
              <a:defRPr/>
            </a:pPr>
            <a:endParaRPr lang="en-US" dirty="0"/>
          </a:p>
        </p:txBody>
      </p:sp>
      <p:sp>
        <p:nvSpPr>
          <p:cNvPr id="148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468F41A-516B-43EE-810B-CBC83BAE4D6D}" type="slidenum">
              <a:rPr lang="en-US" altLang="en-US" smtClean="0"/>
              <a:pPr eaLnBrk="1" hangingPunct="1"/>
              <a:t>9</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spcBef>
                <a:spcPct val="0"/>
              </a:spcBef>
            </a:pPr>
            <a:endParaRPr lang="en-US" altLang="en-US" dirty="0"/>
          </a:p>
        </p:txBody>
      </p:sp>
      <p:sp>
        <p:nvSpPr>
          <p:cNvPr id="149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C5D1593-B5D7-49E4-85F2-A9F02FC4F610}" type="slidenum">
              <a:rPr lang="en-US" altLang="en-US" smtClean="0"/>
              <a:pPr eaLnBrk="1" hangingPunct="1"/>
              <a:t>10</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fontAlgn="auto" hangingPunct="1">
              <a:spcBef>
                <a:spcPct val="0"/>
              </a:spcBef>
              <a:spcAft>
                <a:spcPts val="0"/>
              </a:spcAft>
              <a:buFontTx/>
              <a:buNone/>
              <a:defRPr/>
            </a:pPr>
            <a:endParaRPr lang="en-US" dirty="0"/>
          </a:p>
        </p:txBody>
      </p:sp>
      <p:sp>
        <p:nvSpPr>
          <p:cNvPr id="150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8615798-DB6D-4B72-A08D-11A09D03879D}" type="slidenum">
              <a:rPr lang="en-US" altLang="en-US" smtClean="0"/>
              <a:pPr eaLnBrk="1" hangingPunct="1"/>
              <a:t>11</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itchFamily="34" charset="0"/>
              <a:buNone/>
              <a:defRPr/>
            </a:pPr>
            <a:endParaRPr lang="en-US" dirty="0"/>
          </a:p>
        </p:txBody>
      </p:sp>
      <p:sp>
        <p:nvSpPr>
          <p:cNvPr id="151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CCD3C0D-0380-4DDA-A220-8265AA9E128D}" type="slidenum">
              <a:rPr lang="en-US" altLang="en-US" smtClean="0"/>
              <a:pPr eaLnBrk="1" hangingPunct="1"/>
              <a:t>12</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US" dirty="0"/>
          </a:p>
        </p:txBody>
      </p:sp>
      <p:sp>
        <p:nvSpPr>
          <p:cNvPr id="153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9424789-C748-44E0-8C05-5A1A68B23E85}" type="slidenum">
              <a:rPr lang="en-US" altLang="en-US" smtClean="0"/>
              <a:pPr eaLnBrk="1" hangingPunct="1"/>
              <a:t>13</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Tx/>
              <a:buNone/>
            </a:pPr>
            <a:endParaRPr lang="en-US" altLang="en-US" dirty="0"/>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12BF15B-AB9B-49E8-A93F-211DC8F111A7}" type="slidenum">
              <a:rPr lang="en-US" altLang="en-US" smtClean="0"/>
              <a:pPr eaLnBrk="1" hangingPunct="1"/>
              <a:t>14</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16</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55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027B5C1-3E86-444B-A4A7-DE471B9B9E92}" type="slidenum">
              <a:rPr lang="en-US" altLang="en-US" smtClean="0"/>
              <a:pPr eaLnBrk="1" hangingPunct="1"/>
              <a:t>17</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fontAlgn="auto" hangingPunct="1">
              <a:spcBef>
                <a:spcPct val="0"/>
              </a:spcBef>
              <a:spcAft>
                <a:spcPts val="0"/>
              </a:spcAft>
              <a:defRPr/>
            </a:pPr>
            <a:endParaRPr lang="en-US" dirty="0"/>
          </a:p>
        </p:txBody>
      </p:sp>
      <p:sp>
        <p:nvSpPr>
          <p:cNvPr id="157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B28F2F9-1C85-4F1B-9576-C67095737859}" type="slidenum">
              <a:rPr lang="en-US" altLang="en-US" smtClean="0"/>
              <a:pPr eaLnBrk="1" hangingPunct="1"/>
              <a:t>19</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58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F340C72-0221-47DE-9FF7-939FE3022501}" type="slidenum">
              <a:rPr lang="en-US" altLang="en-US" smtClean="0"/>
              <a:pPr eaLnBrk="1" hangingPunct="1"/>
              <a:t>20</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8E01FD-62BB-4B2C-AFCF-21ACFDA91745}" type="slidenum">
              <a:rPr lang="en-US" smtClean="0"/>
              <a:t>21</a:t>
            </a:fld>
            <a:endParaRPr lang="en-US"/>
          </a:p>
        </p:txBody>
      </p:sp>
    </p:spTree>
    <p:extLst>
      <p:ext uri="{BB962C8B-B14F-4D97-AF65-F5344CB8AC3E}">
        <p14:creationId xmlns:p14="http://schemas.microsoft.com/office/powerpoint/2010/main" val="1366146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fontAlgn="auto" hangingPunct="1">
              <a:spcBef>
                <a:spcPct val="0"/>
              </a:spcBef>
              <a:spcAft>
                <a:spcPts val="0"/>
              </a:spcAft>
              <a:defRPr/>
            </a:pPr>
            <a:endParaRPr lang="en-US" dirty="0"/>
          </a:p>
        </p:txBody>
      </p:sp>
      <p:sp>
        <p:nvSpPr>
          <p:cNvPr id="159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3FBB157-9336-43D0-9688-D8D407EF2392}" type="slidenum">
              <a:rPr lang="en-US" altLang="en-US" smtClean="0"/>
              <a:pPr eaLnBrk="1" hangingPunct="1"/>
              <a:t>22</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fontAlgn="auto" hangingPunct="1">
              <a:spcBef>
                <a:spcPts val="0"/>
              </a:spcBef>
              <a:spcAft>
                <a:spcPts val="0"/>
              </a:spcAft>
              <a:buFont typeface="Arial" pitchFamily="34" charset="0"/>
              <a:buNone/>
              <a:defRPr/>
            </a:pPr>
            <a:endParaRPr lang="en-US" dirty="0"/>
          </a:p>
        </p:txBody>
      </p:sp>
      <p:sp>
        <p:nvSpPr>
          <p:cNvPr id="160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982D7E8-347B-41CF-8AA8-1EC07F505A86}" type="slidenum">
              <a:rPr lang="en-US" altLang="en-US" smtClean="0">
                <a:solidFill>
                  <a:prstClr val="black"/>
                </a:solidFill>
              </a:rPr>
              <a:pPr eaLnBrk="1" hangingPunct="1"/>
              <a:t>23</a:t>
            </a:fld>
            <a:endParaRPr lang="en-US"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25</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Tx/>
              <a:buNone/>
            </a:pPr>
            <a:endParaRPr lang="en-US" altLang="en-US" dirty="0"/>
          </a:p>
        </p:txBody>
      </p:sp>
      <p:sp>
        <p:nvSpPr>
          <p:cNvPr id="175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8A04812-C68B-41B5-AAF5-F0035A51296C}" type="slidenum">
              <a:rPr lang="en-US" altLang="en-US" smtClean="0"/>
              <a:pPr eaLnBrk="1" hangingPunct="1"/>
              <a:t>26</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57200" lvl="1" indent="0" eaLnBrk="1" fontAlgn="auto" hangingPunct="1">
              <a:spcBef>
                <a:spcPts val="0"/>
              </a:spcBef>
              <a:spcAft>
                <a:spcPts val="0"/>
              </a:spcAft>
              <a:buFont typeface="Arial" pitchFamily="34" charset="0"/>
              <a:buNone/>
              <a:defRPr/>
            </a:pPr>
            <a:endParaRPr lang="en-US" dirty="0"/>
          </a:p>
        </p:txBody>
      </p:sp>
      <p:sp>
        <p:nvSpPr>
          <p:cNvPr id="176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138CF0C-09FB-4EF2-B6EC-9B39FC48A3D6}" type="slidenum">
              <a:rPr lang="en-US" altLang="en-US" smtClean="0"/>
              <a:pPr eaLnBrk="1" hangingPunct="1"/>
              <a:t>27</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buFont typeface="Arial" pitchFamily="34" charset="0"/>
              <a:buNone/>
              <a:defRPr/>
            </a:pPr>
            <a:endParaRPr lang="en-US" dirty="0"/>
          </a:p>
        </p:txBody>
      </p:sp>
      <p:sp>
        <p:nvSpPr>
          <p:cNvPr id="177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F305E53-4749-478F-A02E-A468B4411B89}" type="slidenum">
              <a:rPr lang="en-US" altLang="en-US" smtClean="0"/>
              <a:pPr eaLnBrk="1" hangingPunct="1"/>
              <a:t>28</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78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615FEE5-46BB-4C2F-AF06-42B166F51B44}" type="slidenum">
              <a:rPr lang="en-US" altLang="en-US" smtClean="0"/>
              <a:pPr eaLnBrk="1" hangingPunct="1"/>
              <a:t>29</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79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B865C5A-ED82-418A-BD5E-73337AC92C7B}" type="slidenum">
              <a:rPr lang="en-US" altLang="en-US" smtClean="0"/>
              <a:pPr eaLnBrk="1" hangingPunct="1"/>
              <a:t>31</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33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8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ACA8C4A-FE35-4336-A321-E2F27764DFBC}" type="slidenum">
              <a:rPr lang="en-US" altLang="en-US" smtClean="0"/>
              <a:pPr eaLnBrk="1" hangingPunct="1"/>
              <a:t>34</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9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3CE202B-38B6-4703-8A3E-AB6D27F588B3}" type="slidenum">
              <a:rPr lang="en-US" altLang="en-US" smtClean="0"/>
              <a:pPr eaLnBrk="1" hangingPunct="1"/>
              <a:t>35</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71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BB2F5BA-1DF2-4A85-901F-4721975A3DA6}" type="slidenum">
              <a:rPr lang="en-US" altLang="en-US" smtClean="0"/>
              <a:pPr eaLnBrk="1" hangingPunct="1"/>
              <a:t>36</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72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1E64DEB-9BAD-48D6-8FD1-277DAD90FC5E}" type="slidenum">
              <a:rPr lang="en-US" altLang="en-US" smtClean="0"/>
              <a:pPr eaLnBrk="1" hangingPunct="1"/>
              <a:t>37</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73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298544E-3D16-41B6-BD26-51DE5293541D}" type="slidenum">
              <a:rPr lang="en-US" altLang="en-US" smtClean="0"/>
              <a:pPr eaLnBrk="1" hangingPunct="1"/>
              <a:t>38</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41</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fontAlgn="auto" hangingPunct="1">
              <a:spcBef>
                <a:spcPts val="0"/>
              </a:spcBef>
              <a:spcAft>
                <a:spcPts val="0"/>
              </a:spcAft>
              <a:buFontTx/>
              <a:buNone/>
              <a:defRPr/>
            </a:pPr>
            <a:endParaRPr lang="en-US" dirty="0"/>
          </a:p>
        </p:txBody>
      </p:sp>
      <p:sp>
        <p:nvSpPr>
          <p:cNvPr id="161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1C087AE-377C-4037-BAD1-7A5E989709F9}" type="slidenum">
              <a:rPr lang="en-US" altLang="en-US" smtClean="0"/>
              <a:pPr eaLnBrk="1" hangingPunct="1"/>
              <a:t>42</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Tx/>
              <a:buNone/>
            </a:pPr>
            <a:endParaRPr lang="en-US" altLang="en-US" dirty="0"/>
          </a:p>
        </p:txBody>
      </p:sp>
      <p:sp>
        <p:nvSpPr>
          <p:cNvPr id="162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D8C3E02-835B-4BB0-B9BB-FA8625C4941C}" type="slidenum">
              <a:rPr lang="en-US" altLang="en-US" smtClean="0"/>
              <a:pPr eaLnBrk="1" hangingPunct="1"/>
              <a:t>45</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indent="0" eaLnBrk="1" fontAlgn="auto" hangingPunct="1">
              <a:spcBef>
                <a:spcPts val="0"/>
              </a:spcBef>
              <a:spcAft>
                <a:spcPts val="0"/>
              </a:spcAft>
              <a:buFont typeface="Arial" pitchFamily="34" charset="0"/>
              <a:buNone/>
              <a:defRPr/>
            </a:pPr>
            <a:endParaRPr lang="en-US" dirty="0"/>
          </a:p>
        </p:txBody>
      </p:sp>
      <p:sp>
        <p:nvSpPr>
          <p:cNvPr id="166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0BA610E-D692-4E8A-9010-B36015992470}" type="slidenum">
              <a:rPr lang="en-US" altLang="en-US" smtClean="0"/>
              <a:pPr eaLnBrk="1" hangingPunct="1"/>
              <a:t>46</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Tx/>
              <a:buNone/>
            </a:pPr>
            <a:endParaRPr lang="en-US" altLang="en-US" dirty="0"/>
          </a:p>
        </p:txBody>
      </p:sp>
      <p:sp>
        <p:nvSpPr>
          <p:cNvPr id="164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719B777-459A-467F-88FB-BF3F23B08948}" type="slidenum">
              <a:rPr lang="en-US" altLang="en-US" smtClean="0"/>
              <a:pPr eaLnBrk="1" hangingPunct="1"/>
              <a:t>47</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Tx/>
              <a:buNone/>
            </a:pPr>
            <a:endParaRPr lang="en-US" altLang="en-US" dirty="0"/>
          </a:p>
        </p:txBody>
      </p:sp>
      <p:sp>
        <p:nvSpPr>
          <p:cNvPr id="167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853010E-FCF9-461D-9080-39601651EBD6}" type="slidenum">
              <a:rPr lang="en-US" altLang="en-US" smtClean="0"/>
              <a:pPr eaLnBrk="1" hangingPunct="1"/>
              <a:t>48</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50</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fontAlgn="auto" hangingPunct="1">
              <a:spcBef>
                <a:spcPts val="0"/>
              </a:spcBef>
              <a:spcAft>
                <a:spcPts val="0"/>
              </a:spcAft>
              <a:defRPr/>
            </a:pPr>
            <a:endParaRPr lang="en-US" dirty="0"/>
          </a:p>
        </p:txBody>
      </p:sp>
      <p:sp>
        <p:nvSpPr>
          <p:cNvPr id="180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8802413-2554-4781-B927-A5F98622F398}" type="slidenum">
              <a:rPr lang="en-US" altLang="en-US" smtClean="0"/>
              <a:pPr eaLnBrk="1" hangingPunct="1"/>
              <a:t>51</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fontAlgn="auto" hangingPunct="1">
              <a:spcBef>
                <a:spcPts val="0"/>
              </a:spcBef>
              <a:spcAft>
                <a:spcPts val="0"/>
              </a:spcAft>
              <a:defRPr/>
            </a:pPr>
            <a:endParaRPr lang="en-US" dirty="0"/>
          </a:p>
        </p:txBody>
      </p:sp>
      <p:sp>
        <p:nvSpPr>
          <p:cNvPr id="181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44108D3-D8EC-4DDF-810F-0B04E8D47F55}" type="slidenum">
              <a:rPr lang="en-US" altLang="en-US" smtClean="0"/>
              <a:pPr eaLnBrk="1" hangingPunct="1"/>
              <a:t>52</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US" dirty="0"/>
          </a:p>
        </p:txBody>
      </p:sp>
      <p:sp>
        <p:nvSpPr>
          <p:cNvPr id="182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EA35243-9EB3-4489-BE3B-979B4C82B0C1}" type="slidenum">
              <a:rPr lang="en-US" altLang="en-US" smtClean="0"/>
              <a:pPr eaLnBrk="1" hangingPunct="1"/>
              <a:t>53</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fontAlgn="auto" hangingPunct="1">
              <a:spcBef>
                <a:spcPts val="0"/>
              </a:spcBef>
              <a:spcAft>
                <a:spcPts val="0"/>
              </a:spcAft>
              <a:defRPr/>
            </a:pPr>
            <a:endParaRPr lang="en-US" dirty="0">
              <a:latin typeface="Century Gothic" pitchFamily="34" charset="0"/>
            </a:endParaRPr>
          </a:p>
        </p:txBody>
      </p:sp>
      <p:sp>
        <p:nvSpPr>
          <p:cNvPr id="183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0AB6D-2BE3-47BB-BA41-A3E0F299CB5E}" type="slidenum">
              <a:rPr lang="en-US" altLang="en-US" smtClean="0"/>
              <a:pPr eaLnBrk="1" hangingPunct="1"/>
              <a:t>54</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84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AA92A47-3120-419E-820E-1A9FD9E18B6B}" type="slidenum">
              <a:rPr lang="en-US" altLang="en-US" smtClean="0"/>
              <a:pPr eaLnBrk="1" hangingPunct="1"/>
              <a:t>55</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57</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63</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83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115</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122</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134</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US" dirty="0"/>
          </a:p>
        </p:txBody>
      </p:sp>
      <p:sp>
        <p:nvSpPr>
          <p:cNvPr id="185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52EDE44-3574-4315-98A9-E43ABAE13278}" type="slidenum">
              <a:rPr lang="en-US" altLang="en-US" smtClean="0"/>
              <a:pPr eaLnBrk="1" hangingPunct="1"/>
              <a:t>135</a:t>
            </a:fld>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8E01FD-62BB-4B2C-AFCF-21ACFDA91745}" type="slidenum">
              <a:rPr lang="en-US" smtClean="0"/>
              <a:t>137</a:t>
            </a:fld>
            <a:endParaRPr lang="en-US" dirty="0"/>
          </a:p>
        </p:txBody>
      </p:sp>
    </p:spTree>
    <p:extLst>
      <p:ext uri="{BB962C8B-B14F-4D97-AF65-F5344CB8AC3E}">
        <p14:creationId xmlns:p14="http://schemas.microsoft.com/office/powerpoint/2010/main" val="25565407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US" dirty="0"/>
          </a:p>
        </p:txBody>
      </p:sp>
      <p:sp>
        <p:nvSpPr>
          <p:cNvPr id="187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A4DB233-0CC4-4FF3-90AE-E3D528F7F5E3}" type="slidenum">
              <a:rPr lang="en-US" altLang="en-US" smtClean="0"/>
              <a:pPr eaLnBrk="1" hangingPunct="1"/>
              <a:t>138</a:t>
            </a:fld>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8E01FD-62BB-4B2C-AFCF-21ACFDA91745}" type="slidenum">
              <a:rPr lang="en-US" smtClean="0"/>
              <a:t>139</a:t>
            </a:fld>
            <a:endParaRPr lang="en-US" dirty="0"/>
          </a:p>
        </p:txBody>
      </p:sp>
    </p:spTree>
    <p:extLst>
      <p:ext uri="{BB962C8B-B14F-4D97-AF65-F5344CB8AC3E}">
        <p14:creationId xmlns:p14="http://schemas.microsoft.com/office/powerpoint/2010/main" val="8269720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Tx/>
              <a:buNone/>
            </a:pPr>
            <a:endParaRPr lang="en-US" altLang="en-US" dirty="0"/>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1D73711-084A-461B-8A9F-2E35078A27B3}" type="slidenum">
              <a:rPr lang="en-US" altLang="en-US" smtClean="0">
                <a:solidFill>
                  <a:prstClr val="black"/>
                </a:solidFill>
              </a:rPr>
              <a:pPr eaLnBrk="1" hangingPunct="1"/>
              <a:t>140</a:t>
            </a:fld>
            <a:endParaRPr lang="en-US" altLang="en-U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endParaRPr lang="en-US" dirty="0"/>
          </a:p>
        </p:txBody>
      </p:sp>
      <p:sp>
        <p:nvSpPr>
          <p:cNvPr id="186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2A94E80-D82E-421B-B210-63E9DD047323}" type="slidenum">
              <a:rPr lang="en-US" altLang="en-US" smtClean="0"/>
              <a:pPr eaLnBrk="1" hangingPunct="1"/>
              <a:t>141</a:t>
            </a:fld>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Calibri" pitchFamily="34" charset="0"/>
              <a:cs typeface="Times New Roman" pitchFamily="18" charset="0"/>
            </a:endParaRPr>
          </a:p>
        </p:txBody>
      </p:sp>
      <p:sp>
        <p:nvSpPr>
          <p:cNvPr id="188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92E4331-3A06-4172-BAF5-A7276FCF52E1}" type="slidenum">
              <a:rPr lang="en-US" altLang="en-US" smtClean="0"/>
              <a:pPr eaLnBrk="1" hangingPunct="1"/>
              <a:t>142</a:t>
            </a:fld>
            <a:endParaRPr lang="en-US" alt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8E01FD-62BB-4B2C-AFCF-21ACFDA91745}" type="slidenum">
              <a:rPr lang="en-US" smtClean="0"/>
              <a:t>143</a:t>
            </a:fld>
            <a:endParaRPr lang="en-US" dirty="0"/>
          </a:p>
        </p:txBody>
      </p:sp>
    </p:spTree>
    <p:extLst>
      <p:ext uri="{BB962C8B-B14F-4D97-AF65-F5344CB8AC3E}">
        <p14:creationId xmlns:p14="http://schemas.microsoft.com/office/powerpoint/2010/main" val="27972647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145</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152</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3/31/2020 4:09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160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grpSp>
        <p:nvGrpSpPr>
          <p:cNvPr id="4" name="Group 3"/>
          <p:cNvGrpSpPr/>
          <p:nvPr userDrawn="1"/>
        </p:nvGrpSpPr>
        <p:grpSpPr>
          <a:xfrm>
            <a:off x="7315200" y="6117649"/>
            <a:ext cx="1440180" cy="478849"/>
            <a:chOff x="518160" y="1450160"/>
            <a:chExt cx="1440180" cy="478849"/>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6" name="TextBox 5"/>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p:cNvGrpSpPr/>
          <p:nvPr userDrawn="1"/>
        </p:nvGrpSpPr>
        <p:grpSpPr>
          <a:xfrm>
            <a:off x="7315200" y="6117649"/>
            <a:ext cx="1440180" cy="478849"/>
            <a:chOff x="518160" y="1450160"/>
            <a:chExt cx="1440180" cy="478849"/>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10" name="TextBox 9"/>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p:cNvGrpSpPr/>
          <p:nvPr userDrawn="1"/>
        </p:nvGrpSpPr>
        <p:grpSpPr>
          <a:xfrm>
            <a:off x="7322820" y="6074351"/>
            <a:ext cx="1440180" cy="478849"/>
            <a:chOff x="518160" y="1450160"/>
            <a:chExt cx="1440180" cy="478849"/>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6" name="TextBox 5"/>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77723033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762249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184227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4067620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0961322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1978145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610705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24446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endParaRPr lang="en-US" dirty="0"/>
          </a:p>
        </p:txBody>
      </p:sp>
    </p:spTree>
    <p:extLst>
      <p:ext uri="{BB962C8B-B14F-4D97-AF65-F5344CB8AC3E}">
        <p14:creationId xmlns:p14="http://schemas.microsoft.com/office/powerpoint/2010/main" val="426766572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4.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1.jpeg"/><Relationship Id="rId5" Type="http://schemas.openxmlformats.org/officeDocument/2006/relationships/slideLayout" Target="../slideLayouts/slideLayout18.xml"/><Relationship Id="rId10" Type="http://schemas.openxmlformats.org/officeDocument/2006/relationships/theme" Target="../theme/theme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p:cNvGrpSpPr/>
          <p:nvPr userDrawn="1"/>
        </p:nvGrpSpPr>
        <p:grpSpPr>
          <a:xfrm>
            <a:off x="7315200" y="6117649"/>
            <a:ext cx="1440180" cy="478849"/>
            <a:chOff x="518160" y="1450160"/>
            <a:chExt cx="1440180" cy="478849"/>
          </a:xfrm>
        </p:grpSpPr>
        <p:pic>
          <p:nvPicPr>
            <p:cNvPr id="8" name="Picture 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9" name="TextBox 8"/>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1138993775"/>
      </p:ext>
    </p:extLst>
  </p:cSld>
  <p:clrMap bg1="dk1" tx1="lt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8.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14.jpeg"/></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1.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1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33.xml.rels><?xml version="1.0" encoding="UTF-8" standalone="yes"?>
<Relationships xmlns="http://schemas.openxmlformats.org/package/2006/relationships"><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1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1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0.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1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144.xml.rels><?xml version="1.0" encoding="UTF-8" standalone="yes"?>
<Relationships xmlns="http://schemas.openxmlformats.org/package/2006/relationships"><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1.xml.rels><?xml version="1.0" encoding="UTF-8" standalone="yes"?>
<Relationships xmlns="http://schemas.openxmlformats.org/package/2006/relationships"><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6.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1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9.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4.xml.rels><?xml version="1.0" encoding="UTF-8" standalone="yes"?>
<Relationships xmlns="http://schemas.openxmlformats.org/package/2006/relationships"><Relationship Id="rId3" Type="http://schemas.openxmlformats.org/officeDocument/2006/relationships/hyperlink" Target="mailto:jansenm@shaw.ca" TargetMode="External"/><Relationship Id="rId2" Type="http://schemas.openxmlformats.org/officeDocument/2006/relationships/hyperlink" Target="mailto:mjansen@bayviewbehavioral.org" TargetMode="Externa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30249" y="4344988"/>
            <a:ext cx="7681913" cy="1293812"/>
          </a:xfrm>
        </p:spPr>
        <p:txBody>
          <a:bodyPr>
            <a:normAutofit/>
          </a:bodyPr>
          <a:lstStyle/>
          <a:p>
            <a:r>
              <a:rPr lang="en-US" dirty="0"/>
              <a:t>Instructions for Delivering the Curriculum</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230188"/>
            <a:ext cx="7772400" cy="609398"/>
          </a:xfrm>
        </p:spPr>
        <p:txBody>
          <a:bodyPr/>
          <a:lstStyle/>
          <a:p>
            <a:r>
              <a:rPr lang="en-US" altLang="en-US" sz="4400" dirty="0"/>
              <a:t>Background</a:t>
            </a:r>
          </a:p>
        </p:txBody>
      </p:sp>
      <p:sp>
        <p:nvSpPr>
          <p:cNvPr id="17411" name="Rectangle 3"/>
          <p:cNvSpPr>
            <a:spLocks noGrp="1" noChangeArrowheads="1"/>
          </p:cNvSpPr>
          <p:nvPr>
            <p:ph type="body" idx="1"/>
          </p:nvPr>
        </p:nvSpPr>
        <p:spPr>
          <a:xfrm>
            <a:off x="762000" y="762000"/>
            <a:ext cx="7543800" cy="5503045"/>
          </a:xfrm>
        </p:spPr>
        <p:txBody>
          <a:bodyPr/>
          <a:lstStyle/>
          <a:p>
            <a:pPr eaLnBrk="1" hangingPunct="1">
              <a:buFontTx/>
              <a:buNone/>
            </a:pPr>
            <a:endParaRPr lang="en-US" altLang="en-US" sz="1800" dirty="0"/>
          </a:p>
          <a:p>
            <a:pPr eaLnBrk="1" hangingPunct="1"/>
            <a:r>
              <a:rPr lang="en-US" altLang="en-US" sz="2000" dirty="0"/>
              <a:t>People with serious mental illnesses (SMI) can and do recover from the devastating effects of these illnesses</a:t>
            </a:r>
          </a:p>
          <a:p>
            <a:pPr eaLnBrk="1" hangingPunct="1"/>
            <a:endParaRPr lang="en-US" altLang="en-US" sz="200" dirty="0"/>
          </a:p>
          <a:p>
            <a:pPr eaLnBrk="1" hangingPunct="1"/>
            <a:r>
              <a:rPr lang="en-US" altLang="en-US" sz="2000" dirty="0"/>
              <a:t>Psychologists are crucial to helping individuals achieve recovery and attain a satisfying and productive life, BUT</a:t>
            </a:r>
          </a:p>
          <a:p>
            <a:pPr eaLnBrk="1" hangingPunct="1"/>
            <a:endParaRPr lang="en-US" altLang="en-US" sz="200" dirty="0"/>
          </a:p>
          <a:p>
            <a:pPr eaLnBrk="1" hangingPunct="1"/>
            <a:r>
              <a:rPr lang="en-US" altLang="en-US" sz="2000" dirty="0"/>
              <a:t>Psychologists do not receive the specialized training needed for this work in existing training programs</a:t>
            </a:r>
          </a:p>
          <a:p>
            <a:pPr eaLnBrk="1" hangingPunct="1"/>
            <a:endParaRPr lang="en-US" altLang="en-US" sz="200" dirty="0"/>
          </a:p>
          <a:p>
            <a:pPr eaLnBrk="1" hangingPunct="1"/>
            <a:r>
              <a:rPr lang="en-US" altLang="en-US" sz="2000" dirty="0"/>
              <a:t>This new curriculum is intended to fill this void</a:t>
            </a:r>
          </a:p>
          <a:p>
            <a:pPr eaLnBrk="1" hangingPunct="1"/>
            <a:endParaRPr lang="en-US" altLang="en-US" sz="200" dirty="0"/>
          </a:p>
          <a:p>
            <a:pPr eaLnBrk="1" hangingPunct="1"/>
            <a:r>
              <a:rPr lang="en-US" altLang="en-US" sz="2000" dirty="0"/>
              <a:t>The curriculum is aimed at training psychologists in the concepts and practices needed to assist those with serious mental illnesses recover and attain their full functional capacity</a:t>
            </a:r>
          </a:p>
          <a:p>
            <a:pPr eaLnBrk="1" hangingPunct="1"/>
            <a:endParaRPr lang="en-US" altLang="en-US" sz="200" dirty="0"/>
          </a:p>
          <a:p>
            <a:r>
              <a:rPr lang="en-US" altLang="en-US" sz="2000" dirty="0"/>
              <a:t>The overarching goal of the APA Recovery to Practice Curriculum is to provide doctoral level psychology students with:</a:t>
            </a:r>
          </a:p>
          <a:p>
            <a:endParaRPr lang="en-US" altLang="en-US" sz="200" dirty="0"/>
          </a:p>
          <a:p>
            <a:pPr lvl="1"/>
            <a:r>
              <a:rPr lang="en-US" altLang="en-US" sz="1800" dirty="0"/>
              <a:t>Knowledge of the concept of recovery from severe mental illness and </a:t>
            </a:r>
          </a:p>
          <a:p>
            <a:pPr lvl="1"/>
            <a:r>
              <a:rPr lang="en-US" altLang="en-US" sz="1800" dirty="0"/>
              <a:t>Knowledge of rehabilitation assessments and evidence based and emerging practices to assist individuals with severe mental illnesses to achieve their goals and full potential.  These are known as psychosocial rehabilitation (PSR) interventions</a:t>
            </a:r>
          </a:p>
        </p:txBody>
      </p:sp>
    </p:spTree>
    <p:extLst>
      <p:ext uri="{BB962C8B-B14F-4D97-AF65-F5344CB8AC3E}">
        <p14:creationId xmlns:p14="http://schemas.microsoft.com/office/powerpoint/2010/main" val="310088555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0188"/>
            <a:ext cx="7467600" cy="609398"/>
          </a:xfrm>
        </p:spPr>
        <p:txBody>
          <a:bodyPr/>
          <a:lstStyle/>
          <a:p>
            <a:r>
              <a:rPr lang="en-US" sz="4400" dirty="0"/>
              <a:t>Background, cont’d</a:t>
            </a:r>
          </a:p>
        </p:txBody>
      </p:sp>
      <p:sp>
        <p:nvSpPr>
          <p:cNvPr id="3" name="Text Placeholder 2"/>
          <p:cNvSpPr>
            <a:spLocks noGrp="1"/>
          </p:cNvSpPr>
          <p:nvPr>
            <p:ph type="body" sz="quarter" idx="10"/>
          </p:nvPr>
        </p:nvSpPr>
        <p:spPr>
          <a:xfrm>
            <a:off x="838200" y="1295400"/>
            <a:ext cx="7772400" cy="5404556"/>
          </a:xfrm>
        </p:spPr>
        <p:txBody>
          <a:bodyPr/>
          <a:lstStyle/>
          <a:p>
            <a:r>
              <a:rPr lang="en-US" sz="2000" dirty="0"/>
              <a:t>SAMHSA awarded APA a contract to develop a training curriculum in recovery principles and psychosocial rehabilitation practices for the profession of psychology</a:t>
            </a:r>
          </a:p>
          <a:p>
            <a:endParaRPr lang="en-US" sz="800" dirty="0"/>
          </a:p>
          <a:p>
            <a:r>
              <a:rPr lang="en-US" sz="2000" dirty="0"/>
              <a:t>The curriculum was developed in 2011 – 2012 and pilot tested in 2012 – 2013</a:t>
            </a:r>
          </a:p>
          <a:p>
            <a:endParaRPr lang="en-US" sz="800" dirty="0"/>
          </a:p>
          <a:p>
            <a:r>
              <a:rPr lang="en-US" sz="2000" dirty="0"/>
              <a:t>The curriculum has 15 topical modules; each is based on the latest scientific literature</a:t>
            </a:r>
          </a:p>
          <a:p>
            <a:endParaRPr lang="en-US" sz="800" dirty="0"/>
          </a:p>
          <a:p>
            <a:r>
              <a:rPr lang="en-US" sz="2000" dirty="0"/>
              <a:t>Each module reviews the literature, includes a short learning quiz, and includes a learning exercise designed to reinforce the content of the module</a:t>
            </a:r>
          </a:p>
          <a:p>
            <a:endParaRPr lang="en-US" sz="800" dirty="0"/>
          </a:p>
          <a:p>
            <a:r>
              <a:rPr lang="en-US" sz="2000" dirty="0"/>
              <a:t>The curriculum provides training for psychologists in the latest assessment and intervention methods for this population</a:t>
            </a:r>
          </a:p>
          <a:p>
            <a:endParaRPr lang="en-US" sz="800" dirty="0"/>
          </a:p>
          <a:p>
            <a:r>
              <a:rPr lang="en-US" sz="2000" dirty="0"/>
              <a:t>The curriculum is being  released to doctoral programs, internship and post doctoral training sites</a:t>
            </a:r>
          </a:p>
          <a:p>
            <a:endParaRPr lang="en-US" dirty="0"/>
          </a:p>
        </p:txBody>
      </p:sp>
    </p:spTree>
    <p:extLst>
      <p:ext uri="{BB962C8B-B14F-4D97-AF65-F5344CB8AC3E}">
        <p14:creationId xmlns:p14="http://schemas.microsoft.com/office/powerpoint/2010/main" val="404345339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7848600" cy="609398"/>
          </a:xfrm>
        </p:spPr>
        <p:txBody>
          <a:bodyPr/>
          <a:lstStyle/>
          <a:p>
            <a:r>
              <a:rPr lang="en-US" sz="4400" dirty="0"/>
              <a:t>Curriculum Modules</a:t>
            </a:r>
          </a:p>
        </p:txBody>
      </p:sp>
      <p:sp>
        <p:nvSpPr>
          <p:cNvPr id="3" name="Text Placeholder 2"/>
          <p:cNvSpPr>
            <a:spLocks noGrp="1"/>
          </p:cNvSpPr>
          <p:nvPr>
            <p:ph type="body" sz="quarter" idx="10"/>
          </p:nvPr>
        </p:nvSpPr>
        <p:spPr>
          <a:xfrm>
            <a:off x="914400" y="1066800"/>
            <a:ext cx="7772400" cy="5355312"/>
          </a:xfrm>
        </p:spPr>
        <p:txBody>
          <a:bodyPr/>
          <a:lstStyle/>
          <a:p>
            <a:r>
              <a:rPr lang="en-US" sz="2000" dirty="0"/>
              <a:t>Instruction Module</a:t>
            </a:r>
          </a:p>
          <a:p>
            <a:r>
              <a:rPr lang="en-US" sz="2000" dirty="0"/>
              <a:t>1. Introduction to Recovery</a:t>
            </a:r>
          </a:p>
          <a:p>
            <a:r>
              <a:rPr lang="en-US" sz="2000" dirty="0"/>
              <a:t>2. Recovery, Health Reform and Psychology</a:t>
            </a:r>
          </a:p>
          <a:p>
            <a:r>
              <a:rPr lang="en-US" sz="2000" dirty="0"/>
              <a:t>3. Assessment</a:t>
            </a:r>
          </a:p>
          <a:p>
            <a:r>
              <a:rPr lang="en-US" sz="2000" dirty="0"/>
              <a:t>4. Partnership and Engagement</a:t>
            </a:r>
          </a:p>
          <a:p>
            <a:r>
              <a:rPr lang="en-US" sz="2000" dirty="0"/>
              <a:t>5. Person Centered Planning</a:t>
            </a:r>
          </a:p>
          <a:p>
            <a:r>
              <a:rPr lang="en-US" sz="2000" dirty="0"/>
              <a:t>6. Health Disparities</a:t>
            </a:r>
          </a:p>
          <a:p>
            <a:r>
              <a:rPr lang="en-US" sz="2000" dirty="0"/>
              <a:t>7. Interventions I</a:t>
            </a:r>
          </a:p>
          <a:p>
            <a:r>
              <a:rPr lang="en-US" sz="2000" dirty="0"/>
              <a:t>8. Interventions II</a:t>
            </a:r>
          </a:p>
          <a:p>
            <a:r>
              <a:rPr lang="en-US" sz="2000" dirty="0"/>
              <a:t>9. Interventions III</a:t>
            </a:r>
          </a:p>
          <a:p>
            <a:r>
              <a:rPr lang="en-US" sz="2000" dirty="0"/>
              <a:t>10. Forensic and Related Issues I</a:t>
            </a:r>
          </a:p>
          <a:p>
            <a:r>
              <a:rPr lang="en-US" sz="2000" dirty="0"/>
              <a:t>11. Forensic and Related Issues II</a:t>
            </a:r>
          </a:p>
          <a:p>
            <a:r>
              <a:rPr lang="en-US" sz="2000" dirty="0"/>
              <a:t>12. Community Inclusion</a:t>
            </a:r>
          </a:p>
          <a:p>
            <a:r>
              <a:rPr lang="en-US" sz="2000" dirty="0"/>
              <a:t>13. Peer Delivered Services</a:t>
            </a:r>
          </a:p>
          <a:p>
            <a:r>
              <a:rPr lang="en-US" sz="2000" dirty="0"/>
              <a:t>14. Systems Transformation</a:t>
            </a:r>
          </a:p>
          <a:p>
            <a:r>
              <a:rPr lang="en-US" sz="2000" dirty="0"/>
              <a:t>15. Scientific Foundations</a:t>
            </a:r>
          </a:p>
        </p:txBody>
      </p:sp>
    </p:spTree>
    <p:extLst>
      <p:ext uri="{BB962C8B-B14F-4D97-AF65-F5344CB8AC3E}">
        <p14:creationId xmlns:p14="http://schemas.microsoft.com/office/powerpoint/2010/main" val="222434795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202"/>
            <a:ext cx="8077200" cy="609398"/>
          </a:xfrm>
        </p:spPr>
        <p:txBody>
          <a:bodyPr/>
          <a:lstStyle/>
          <a:p>
            <a:r>
              <a:rPr lang="en-US" sz="4400" dirty="0"/>
              <a:t>Incorporating Consumers as Teachers </a:t>
            </a:r>
          </a:p>
        </p:txBody>
      </p:sp>
      <p:sp>
        <p:nvSpPr>
          <p:cNvPr id="3" name="Text Placeholder 2"/>
          <p:cNvSpPr>
            <a:spLocks noGrp="1"/>
          </p:cNvSpPr>
          <p:nvPr>
            <p:ph type="body" sz="quarter" idx="10"/>
          </p:nvPr>
        </p:nvSpPr>
        <p:spPr>
          <a:xfrm>
            <a:off x="609600" y="1411552"/>
            <a:ext cx="8077200" cy="3976473"/>
          </a:xfrm>
        </p:spPr>
        <p:txBody>
          <a:bodyPr/>
          <a:lstStyle/>
          <a:p>
            <a:r>
              <a:rPr lang="en-US" sz="2400" dirty="0"/>
              <a:t>It is important that individuals who have experienced serious mental illness are incorporated into the delivery of each of the curriculum modules. </a:t>
            </a:r>
          </a:p>
          <a:p>
            <a:endParaRPr lang="en-US" sz="800" dirty="0"/>
          </a:p>
          <a:p>
            <a:r>
              <a:rPr lang="en-US" sz="2400" dirty="0"/>
              <a:t>It is strongly encouraged that consumers be an integral part of the teaching experience.  This can be accomplished through:</a:t>
            </a:r>
          </a:p>
          <a:p>
            <a:endParaRPr lang="en-US" sz="800" dirty="0"/>
          </a:p>
          <a:p>
            <a:pPr lvl="1"/>
            <a:r>
              <a:rPr lang="en-US" sz="2000" dirty="0"/>
              <a:t>Having consumers serve as co-trainers</a:t>
            </a:r>
          </a:p>
          <a:p>
            <a:pPr lvl="1"/>
            <a:endParaRPr lang="en-US" sz="400" dirty="0"/>
          </a:p>
          <a:p>
            <a:pPr lvl="1"/>
            <a:r>
              <a:rPr lang="en-US" sz="2000" dirty="0"/>
              <a:t>Inviting consumers to classes to be guest speakers</a:t>
            </a:r>
          </a:p>
          <a:p>
            <a:pPr lvl="1"/>
            <a:endParaRPr lang="en-US" sz="400" dirty="0"/>
          </a:p>
          <a:p>
            <a:pPr lvl="1"/>
            <a:r>
              <a:rPr lang="en-US" sz="2000" dirty="0"/>
              <a:t>Showing films or other media that have been produced for teaching the experiences of consumers</a:t>
            </a:r>
          </a:p>
          <a:p>
            <a:endParaRPr lang="en-US" dirty="0"/>
          </a:p>
        </p:txBody>
      </p:sp>
    </p:spTree>
    <p:extLst>
      <p:ext uri="{BB962C8B-B14F-4D97-AF65-F5344CB8AC3E}">
        <p14:creationId xmlns:p14="http://schemas.microsoft.com/office/powerpoint/2010/main" val="312293174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0188"/>
            <a:ext cx="7848600" cy="609398"/>
          </a:xfrm>
        </p:spPr>
        <p:txBody>
          <a:bodyPr/>
          <a:lstStyle/>
          <a:p>
            <a:r>
              <a:rPr lang="en-US" sz="4400" dirty="0"/>
              <a:t>Important Considerations</a:t>
            </a:r>
          </a:p>
        </p:txBody>
      </p:sp>
      <p:sp>
        <p:nvSpPr>
          <p:cNvPr id="3" name="Text Placeholder 2"/>
          <p:cNvSpPr>
            <a:spLocks noGrp="1"/>
          </p:cNvSpPr>
          <p:nvPr>
            <p:ph type="body" sz="quarter" idx="10"/>
          </p:nvPr>
        </p:nvSpPr>
        <p:spPr>
          <a:xfrm>
            <a:off x="762000" y="1411552"/>
            <a:ext cx="7848600" cy="4111895"/>
          </a:xfrm>
        </p:spPr>
        <p:txBody>
          <a:bodyPr/>
          <a:lstStyle/>
          <a:p>
            <a:r>
              <a:rPr lang="en-US" sz="2000" dirty="0"/>
              <a:t>In order to ensure adequate preparation and support for participants, it may be important to provide advance training and after class debriefing, especially where issues related to trauma have been raised and discussed. </a:t>
            </a:r>
          </a:p>
          <a:p>
            <a:endParaRPr lang="en-US" sz="800" dirty="0"/>
          </a:p>
          <a:p>
            <a:r>
              <a:rPr lang="en-US" sz="2000" dirty="0"/>
              <a:t>Everyone should note the importance of establishing an environment where everyone feels comfortable and safe sharing information.  </a:t>
            </a:r>
          </a:p>
          <a:p>
            <a:endParaRPr lang="en-US" sz="800" dirty="0"/>
          </a:p>
          <a:p>
            <a:r>
              <a:rPr lang="en-US" sz="2000" dirty="0"/>
              <a:t>Confidentiality must be assured for all information that is shared and any discussions that take place. </a:t>
            </a:r>
          </a:p>
          <a:p>
            <a:endParaRPr lang="en-US" sz="800" dirty="0"/>
          </a:p>
          <a:p>
            <a:r>
              <a:rPr lang="en-US" sz="2000" dirty="0"/>
              <a:t>No personal information should be shared with anyone who is not part of the class and discussions about personal information that may have been disclosed in the class should not occur outside the classroom.</a:t>
            </a:r>
          </a:p>
          <a:p>
            <a:endParaRPr lang="en-US" sz="800" dirty="0"/>
          </a:p>
          <a:p>
            <a:r>
              <a:rPr lang="en-US" sz="2000" dirty="0"/>
              <a:t>Information that is shared should never be used to affect an individual’s status in the program. </a:t>
            </a:r>
          </a:p>
        </p:txBody>
      </p:sp>
    </p:spTree>
    <p:extLst>
      <p:ext uri="{BB962C8B-B14F-4D97-AF65-F5344CB8AC3E}">
        <p14:creationId xmlns:p14="http://schemas.microsoft.com/office/powerpoint/2010/main" val="244350637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6401753"/>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Instructions for Delivering the Curriculum.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3200" b="1" dirty="0">
              <a:solidFill>
                <a:srgbClr val="FFFFFF"/>
              </a:solidFill>
            </a:endParaRPr>
          </a:p>
          <a:p>
            <a:r>
              <a:rPr lang="en-US" sz="1600" dirty="0">
                <a:solidFill>
                  <a:srgbClr val="FFFFFF"/>
                </a:solidFill>
              </a:rPr>
              <a:t>August, 2014</a:t>
            </a:r>
          </a:p>
          <a:p>
            <a:endParaRPr lang="en-US" sz="2000" b="1"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317042492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30249" y="4344988"/>
            <a:ext cx="7681913" cy="1293812"/>
          </a:xfrm>
        </p:spPr>
        <p:txBody>
          <a:bodyPr>
            <a:normAutofit/>
          </a:bodyPr>
          <a:lstStyle/>
          <a:p>
            <a:r>
              <a:rPr lang="en-US" dirty="0">
                <a:latin typeface="+mj-lt"/>
              </a:rPr>
              <a:t>1. Introduction to Recovery</a:t>
            </a:r>
          </a:p>
        </p:txBody>
      </p:sp>
    </p:spTree>
    <p:extLst>
      <p:ext uri="{BB962C8B-B14F-4D97-AF65-F5344CB8AC3E}">
        <p14:creationId xmlns:p14="http://schemas.microsoft.com/office/powerpoint/2010/main" val="148315525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2000" y="230188"/>
            <a:ext cx="8382000" cy="1218795"/>
          </a:xfrm>
        </p:spPr>
        <p:txBody>
          <a:bodyPr/>
          <a:lstStyle/>
          <a:p>
            <a:r>
              <a:rPr lang="en-US" altLang="en-US" sz="4400" dirty="0"/>
              <a:t>Introduction to Recovery Based Psychological Practice</a:t>
            </a:r>
          </a:p>
        </p:txBody>
      </p:sp>
      <p:sp>
        <p:nvSpPr>
          <p:cNvPr id="16387" name="Rectangle 3"/>
          <p:cNvSpPr>
            <a:spLocks noGrp="1" noChangeArrowheads="1"/>
          </p:cNvSpPr>
          <p:nvPr>
            <p:ph type="body" idx="1"/>
          </p:nvPr>
        </p:nvSpPr>
        <p:spPr>
          <a:xfrm>
            <a:off x="838200" y="1752600"/>
            <a:ext cx="7620000" cy="5302990"/>
          </a:xfrm>
        </p:spPr>
        <p:txBody>
          <a:bodyPr/>
          <a:lstStyle/>
          <a:p>
            <a:pPr>
              <a:spcAft>
                <a:spcPts val="600"/>
              </a:spcAft>
              <a:defRPr/>
            </a:pPr>
            <a:r>
              <a:rPr lang="en-US" sz="2600" dirty="0">
                <a:solidFill>
                  <a:srgbClr val="66CCFF"/>
                </a:solidFill>
              </a:rPr>
              <a:t>Historical Context</a:t>
            </a:r>
          </a:p>
          <a:p>
            <a:pPr lvl="1">
              <a:spcAft>
                <a:spcPts val="600"/>
              </a:spcAft>
              <a:defRPr/>
            </a:pPr>
            <a:r>
              <a:rPr lang="en-US" sz="2400" dirty="0"/>
              <a:t>Until the mid-1970s, conventional wisdom regarded a serious mental illness as a deteriorating, debilitating disease</a:t>
            </a:r>
          </a:p>
          <a:p>
            <a:pPr lvl="2">
              <a:spcAft>
                <a:spcPts val="600"/>
              </a:spcAft>
              <a:defRPr/>
            </a:pPr>
            <a:r>
              <a:rPr lang="en-US" sz="2000" dirty="0"/>
              <a:t>Repeated hospitalizations</a:t>
            </a:r>
          </a:p>
          <a:p>
            <a:pPr lvl="2">
              <a:spcAft>
                <a:spcPts val="600"/>
              </a:spcAft>
              <a:defRPr/>
            </a:pPr>
            <a:r>
              <a:rPr lang="en-US" sz="2000" dirty="0"/>
              <a:t>Focus on symptom reduction</a:t>
            </a:r>
          </a:p>
          <a:p>
            <a:pPr lvl="2">
              <a:spcAft>
                <a:spcPts val="600"/>
              </a:spcAft>
              <a:defRPr/>
            </a:pPr>
            <a:r>
              <a:rPr lang="en-US" sz="2000" dirty="0"/>
              <a:t>Power was in the hands of the provider</a:t>
            </a:r>
          </a:p>
          <a:p>
            <a:pPr lvl="2">
              <a:spcAft>
                <a:spcPts val="600"/>
              </a:spcAft>
              <a:defRPr/>
            </a:pPr>
            <a:r>
              <a:rPr lang="en-US" sz="2000" dirty="0"/>
              <a:t>Recovery from serious mental illness was thought NOT possible</a:t>
            </a:r>
          </a:p>
          <a:p>
            <a:pPr marL="396875" lvl="2" indent="-396875">
              <a:spcAft>
                <a:spcPts val="600"/>
              </a:spcAft>
              <a:buBlip>
                <a:blip r:embed="rId3"/>
              </a:buBlip>
              <a:defRPr/>
            </a:pPr>
            <a:r>
              <a:rPr lang="en-US" sz="2600" dirty="0"/>
              <a:t>We now know recovery and return to a satisfying life is possible with appropriate rehabilitation interventions</a:t>
            </a:r>
          </a:p>
          <a:p>
            <a:pPr eaLnBrk="1" hangingPunct="1">
              <a:defRPr/>
            </a:pPr>
            <a:endParaRPr lang="en-US" dirty="0">
              <a:solidFill>
                <a:srgbClr val="262626"/>
              </a:solidFill>
            </a:endParaRPr>
          </a:p>
        </p:txBody>
      </p:sp>
    </p:spTree>
    <p:extLst>
      <p:ext uri="{BB962C8B-B14F-4D97-AF65-F5344CB8AC3E}">
        <p14:creationId xmlns:p14="http://schemas.microsoft.com/office/powerpoint/2010/main" val="411191609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438400"/>
            <a:ext cx="6400800" cy="4191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2531" name="Picture 2" descr="http://th04.deviantart.net/fs7/PRE/i/2005/236/4/8/Paradigm_Shifts_by_DanyaChang.jpg"/>
          <p:cNvPicPr>
            <a:picLocks noChangeAspect="1" noChangeArrowheads="1"/>
          </p:cNvPicPr>
          <p:nvPr/>
        </p:nvPicPr>
        <p:blipFill>
          <a:blip r:embed="rId3">
            <a:extLst>
              <a:ext uri="{28A0092B-C50C-407E-A947-70E740481C1C}">
                <a14:useLocalDpi xmlns:a14="http://schemas.microsoft.com/office/drawing/2010/main" val="0"/>
              </a:ext>
            </a:extLst>
          </a:blip>
          <a:srcRect t="20740" b="22247"/>
          <a:stretch>
            <a:fillRect/>
          </a:stretch>
        </p:blipFill>
        <p:spPr bwMode="auto">
          <a:xfrm>
            <a:off x="2133600" y="2455400"/>
            <a:ext cx="4724400" cy="416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2"/>
          <p:cNvSpPr>
            <a:spLocks noGrp="1" noChangeArrowheads="1"/>
          </p:cNvSpPr>
          <p:nvPr>
            <p:ph type="title"/>
          </p:nvPr>
        </p:nvSpPr>
        <p:spPr>
          <a:xfrm>
            <a:off x="762000" y="230188"/>
            <a:ext cx="8382000" cy="1218795"/>
          </a:xfrm>
        </p:spPr>
        <p:txBody>
          <a:bodyPr/>
          <a:lstStyle/>
          <a:p>
            <a:r>
              <a:rPr lang="en-US" altLang="en-US" sz="4400" dirty="0"/>
              <a:t>Introduction to Recovery Based Psychological Practice</a:t>
            </a:r>
          </a:p>
        </p:txBody>
      </p:sp>
      <p:sp>
        <p:nvSpPr>
          <p:cNvPr id="22533" name="Rectangle 3"/>
          <p:cNvSpPr>
            <a:spLocks noGrp="1" noChangeArrowheads="1"/>
          </p:cNvSpPr>
          <p:nvPr>
            <p:ph type="body" idx="1"/>
          </p:nvPr>
        </p:nvSpPr>
        <p:spPr>
          <a:xfrm>
            <a:off x="762000" y="1661315"/>
            <a:ext cx="8382000" cy="929485"/>
          </a:xfrm>
        </p:spPr>
        <p:txBody>
          <a:bodyPr/>
          <a:lstStyle/>
          <a:p>
            <a:r>
              <a:rPr lang="en-US" altLang="en-US" sz="2800" dirty="0">
                <a:solidFill>
                  <a:srgbClr val="66CCFF"/>
                </a:solidFill>
              </a:rPr>
              <a:t>Evolution of the Recovery Movement</a:t>
            </a:r>
          </a:p>
          <a:p>
            <a:pPr eaLnBrk="1" hangingPunct="1"/>
            <a:endParaRPr lang="en-US" altLang="en-US" dirty="0">
              <a:solidFill>
                <a:srgbClr val="262626"/>
              </a:solidFill>
            </a:endParaRPr>
          </a:p>
        </p:txBody>
      </p:sp>
    </p:spTree>
    <p:extLst>
      <p:ext uri="{BB962C8B-B14F-4D97-AF65-F5344CB8AC3E}">
        <p14:creationId xmlns:p14="http://schemas.microsoft.com/office/powerpoint/2010/main" val="36101042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762000" y="1676400"/>
            <a:ext cx="7696200" cy="4065728"/>
          </a:xfrm>
        </p:spPr>
        <p:txBody>
          <a:bodyPr/>
          <a:lstStyle/>
          <a:p>
            <a:pPr eaLnBrk="1" hangingPunct="1">
              <a:spcBef>
                <a:spcPct val="0"/>
              </a:spcBef>
              <a:spcAft>
                <a:spcPts val="1200"/>
              </a:spcAft>
            </a:pPr>
            <a:r>
              <a:rPr lang="en-US" altLang="en-US" sz="2800" dirty="0">
                <a:solidFill>
                  <a:srgbClr val="66CCFF"/>
                </a:solidFill>
              </a:rPr>
              <a:t>What is Recovery?</a:t>
            </a:r>
          </a:p>
          <a:p>
            <a:pPr marL="685800" lvl="1" indent="0">
              <a:lnSpc>
                <a:spcPct val="100000"/>
              </a:lnSpc>
              <a:spcBef>
                <a:spcPts val="600"/>
              </a:spcBef>
              <a:spcAft>
                <a:spcPts val="600"/>
              </a:spcAft>
              <a:buNone/>
            </a:pPr>
            <a:r>
              <a:rPr lang="en-US" sz="2400" dirty="0"/>
              <a:t>“A process of change through which individuals improve their health and wellness, live a self-directed life, and strive to reach their full potential” </a:t>
            </a:r>
            <a:r>
              <a:rPr lang="en-US" sz="1200" dirty="0"/>
              <a:t>(Substance Abuse and Mental Health Services Administration, 2012)</a:t>
            </a:r>
          </a:p>
          <a:p>
            <a:pPr marL="685800" lvl="1" indent="0">
              <a:lnSpc>
                <a:spcPct val="100000"/>
              </a:lnSpc>
              <a:spcBef>
                <a:spcPts val="600"/>
              </a:spcBef>
              <a:spcAft>
                <a:spcPts val="600"/>
              </a:spcAft>
              <a:buNone/>
            </a:pPr>
            <a:r>
              <a:rPr lang="en-US" sz="2400" dirty="0"/>
              <a:t>“Recovery is what people with illnesses and disabilities do” </a:t>
            </a:r>
            <a:r>
              <a:rPr lang="en-US" sz="1200" dirty="0"/>
              <a:t>(Anthony, 2002)</a:t>
            </a:r>
          </a:p>
          <a:p>
            <a:pPr marL="685800" lvl="1" indent="0">
              <a:lnSpc>
                <a:spcPct val="100000"/>
              </a:lnSpc>
              <a:spcBef>
                <a:spcPts val="600"/>
              </a:spcBef>
              <a:spcAft>
                <a:spcPts val="600"/>
              </a:spcAft>
              <a:buNone/>
            </a:pPr>
            <a:r>
              <a:rPr lang="en-US" sz="2400" dirty="0"/>
              <a:t>“Treatment, case management, support and rehabilitation are the things that practitioners do to facilitate recovery” </a:t>
            </a:r>
            <a:r>
              <a:rPr lang="en-US" sz="1200" dirty="0"/>
              <a:t>(Anthony, 2002)</a:t>
            </a:r>
          </a:p>
        </p:txBody>
      </p:sp>
      <p:sp>
        <p:nvSpPr>
          <p:cNvPr id="23557" name="Rectangle 2"/>
          <p:cNvSpPr>
            <a:spLocks noGrp="1" noChangeArrowheads="1"/>
          </p:cNvSpPr>
          <p:nvPr>
            <p:ph type="title"/>
          </p:nvPr>
        </p:nvSpPr>
        <p:spPr>
          <a:xfrm>
            <a:off x="762000" y="230188"/>
            <a:ext cx="8382000" cy="1218795"/>
          </a:xfrm>
        </p:spPr>
        <p:txBody>
          <a:bodyPr/>
          <a:lstStyle/>
          <a:p>
            <a:r>
              <a:rPr lang="en-US" altLang="en-US" sz="4400" dirty="0"/>
              <a:t>Introduction to Recovery Based Psychological Practice</a:t>
            </a:r>
          </a:p>
        </p:txBody>
      </p:sp>
    </p:spTree>
    <p:extLst>
      <p:ext uri="{BB962C8B-B14F-4D97-AF65-F5344CB8AC3E}">
        <p14:creationId xmlns:p14="http://schemas.microsoft.com/office/powerpoint/2010/main" val="353263919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62000" y="230188"/>
            <a:ext cx="8382000" cy="1218795"/>
          </a:xfrm>
        </p:spPr>
        <p:txBody>
          <a:bodyPr/>
          <a:lstStyle/>
          <a:p>
            <a:r>
              <a:rPr lang="en-US" altLang="en-US" sz="4400" dirty="0"/>
              <a:t>Introduction to Recovery Based Psychological Practice</a:t>
            </a:r>
          </a:p>
        </p:txBody>
      </p:sp>
      <p:sp>
        <p:nvSpPr>
          <p:cNvPr id="6147" name="Content Placeholder 1"/>
          <p:cNvSpPr>
            <a:spLocks noGrp="1"/>
          </p:cNvSpPr>
          <p:nvPr>
            <p:ph sz="half" idx="1"/>
          </p:nvPr>
        </p:nvSpPr>
        <p:spPr>
          <a:xfrm>
            <a:off x="838200" y="2865438"/>
            <a:ext cx="7391400" cy="1858962"/>
          </a:xfrm>
        </p:spPr>
        <p:txBody>
          <a:bodyPr numCol="2"/>
          <a:lstStyle/>
          <a:p>
            <a:pPr marL="514350" indent="-514350">
              <a:buFontTx/>
              <a:buAutoNum type="arabicPeriod"/>
              <a:defRPr/>
            </a:pPr>
            <a:r>
              <a:rPr lang="en-US" sz="2400" dirty="0"/>
              <a:t>Self-Direction</a:t>
            </a:r>
          </a:p>
          <a:p>
            <a:pPr marL="514350" indent="-514350">
              <a:buFontTx/>
              <a:buAutoNum type="arabicPeriod"/>
              <a:defRPr/>
            </a:pPr>
            <a:r>
              <a:rPr lang="en-US" sz="2400" dirty="0"/>
              <a:t>Individualized and Person-Centered</a:t>
            </a:r>
          </a:p>
          <a:p>
            <a:pPr marL="514350" indent="-514350">
              <a:buFontTx/>
              <a:buAutoNum type="arabicPeriod"/>
              <a:defRPr/>
            </a:pPr>
            <a:r>
              <a:rPr lang="en-US" sz="2400" dirty="0"/>
              <a:t>Empowerment</a:t>
            </a:r>
          </a:p>
          <a:p>
            <a:pPr marL="514350" indent="-514350">
              <a:buFontTx/>
              <a:buAutoNum type="arabicPeriod"/>
              <a:defRPr/>
            </a:pPr>
            <a:r>
              <a:rPr lang="en-US" sz="2400" dirty="0"/>
              <a:t>Holistic</a:t>
            </a:r>
          </a:p>
          <a:p>
            <a:pPr marL="514350" indent="-514350">
              <a:buFontTx/>
              <a:buAutoNum type="arabicPeriod"/>
              <a:defRPr/>
            </a:pPr>
            <a:r>
              <a:rPr lang="en-US" sz="2400" dirty="0"/>
              <a:t>Non-Linear</a:t>
            </a:r>
          </a:p>
          <a:p>
            <a:pPr marL="514350" indent="-514350">
              <a:buFontTx/>
              <a:buAutoNum type="arabicPeriod" startAt="6"/>
              <a:defRPr/>
            </a:pPr>
            <a:r>
              <a:rPr lang="en-US" sz="2400" dirty="0"/>
              <a:t>Strengths-Based</a:t>
            </a:r>
          </a:p>
          <a:p>
            <a:pPr marL="514350" indent="-514350">
              <a:buFontTx/>
              <a:buAutoNum type="arabicPeriod" startAt="6"/>
              <a:defRPr/>
            </a:pPr>
            <a:r>
              <a:rPr lang="en-US" sz="2400" dirty="0"/>
              <a:t>Peer Support</a:t>
            </a:r>
          </a:p>
          <a:p>
            <a:pPr marL="514350" indent="-514350">
              <a:buFontTx/>
              <a:buAutoNum type="arabicPeriod" startAt="6"/>
              <a:defRPr/>
            </a:pPr>
            <a:r>
              <a:rPr lang="en-US" sz="2400" dirty="0"/>
              <a:t>Respect</a:t>
            </a:r>
          </a:p>
          <a:p>
            <a:pPr marL="514350" indent="-514350">
              <a:buFontTx/>
              <a:buAutoNum type="arabicPeriod" startAt="6"/>
              <a:defRPr/>
            </a:pPr>
            <a:r>
              <a:rPr lang="en-US" sz="2400" dirty="0"/>
              <a:t>Responsibility</a:t>
            </a:r>
          </a:p>
          <a:p>
            <a:pPr marL="514350" indent="-514350">
              <a:buFontTx/>
              <a:buAutoNum type="arabicPeriod" startAt="6"/>
              <a:defRPr/>
            </a:pPr>
            <a:r>
              <a:rPr lang="en-US" sz="2400" dirty="0"/>
              <a:t>Hope</a:t>
            </a:r>
          </a:p>
        </p:txBody>
      </p:sp>
      <p:sp>
        <p:nvSpPr>
          <p:cNvPr id="6149" name="TextBox 3"/>
          <p:cNvSpPr txBox="1">
            <a:spLocks noChangeArrowheads="1"/>
          </p:cNvSpPr>
          <p:nvPr/>
        </p:nvSpPr>
        <p:spPr bwMode="auto">
          <a:xfrm>
            <a:off x="685800" y="1859498"/>
            <a:ext cx="76962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96875" lvl="1" indent="-396875" defTabSz="914363" eaLnBrk="1" hangingPunct="1">
              <a:lnSpc>
                <a:spcPct val="90000"/>
              </a:lnSpc>
              <a:spcBef>
                <a:spcPct val="20000"/>
              </a:spcBef>
              <a:buBlip>
                <a:blip r:embed="rId3"/>
              </a:buBlip>
              <a:defRPr/>
            </a:pPr>
            <a:r>
              <a:rPr lang="en-US" sz="2800" dirty="0">
                <a:solidFill>
                  <a:srgbClr val="66CCFF"/>
                </a:solidFill>
                <a:latin typeface="+mn-lt"/>
              </a:rPr>
              <a:t>10 Guiding Principles of Mental Health Recovery</a:t>
            </a:r>
          </a:p>
        </p:txBody>
      </p:sp>
      <p:grpSp>
        <p:nvGrpSpPr>
          <p:cNvPr id="8" name="Group 7"/>
          <p:cNvGrpSpPr/>
          <p:nvPr/>
        </p:nvGrpSpPr>
        <p:grpSpPr>
          <a:xfrm>
            <a:off x="7315200" y="6096000"/>
            <a:ext cx="1440180" cy="478849"/>
            <a:chOff x="518160" y="1450160"/>
            <a:chExt cx="1440180" cy="478849"/>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10" name="TextBox 9"/>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75358357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Placeholder 1"/>
          <p:cNvSpPr txBox="1">
            <a:spLocks/>
          </p:cNvSpPr>
          <p:nvPr/>
        </p:nvSpPr>
        <p:spPr bwMode="auto">
          <a:xfrm>
            <a:off x="457200" y="1828800"/>
            <a:ext cx="4040188"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20000"/>
              </a:spcBef>
            </a:pPr>
            <a:endParaRPr lang="en-US" altLang="en-US" sz="2400" b="1" u="sng"/>
          </a:p>
        </p:txBody>
      </p:sp>
      <p:sp>
        <p:nvSpPr>
          <p:cNvPr id="7172" name="Content Placeholder 2"/>
          <p:cNvSpPr txBox="1">
            <a:spLocks/>
          </p:cNvSpPr>
          <p:nvPr/>
        </p:nvSpPr>
        <p:spPr bwMode="auto">
          <a:xfrm>
            <a:off x="685800" y="2286000"/>
            <a:ext cx="3657600" cy="437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indent="0">
              <a:spcBef>
                <a:spcPct val="20000"/>
              </a:spcBef>
              <a:defRPr/>
            </a:pPr>
            <a:r>
              <a:rPr lang="en-US" sz="2400" u="sng" dirty="0">
                <a:latin typeface="+mn-lt"/>
              </a:rPr>
              <a:t>Mental Health System</a:t>
            </a:r>
            <a:endParaRPr lang="en-US" sz="2400" dirty="0">
              <a:latin typeface="+mn-lt"/>
            </a:endParaRPr>
          </a:p>
          <a:p>
            <a:pPr indent="-282575">
              <a:spcBef>
                <a:spcPct val="20000"/>
              </a:spcBef>
              <a:spcAft>
                <a:spcPts val="600"/>
              </a:spcAft>
              <a:buClr>
                <a:srgbClr val="008080"/>
              </a:buClr>
              <a:buFontTx/>
              <a:buChar char="•"/>
              <a:defRPr/>
            </a:pPr>
            <a:r>
              <a:rPr lang="en-US" sz="2000" dirty="0">
                <a:latin typeface="+mn-lt"/>
              </a:rPr>
              <a:t>Practitioners have low expectations of individuals with serious mental illnesses</a:t>
            </a:r>
          </a:p>
          <a:p>
            <a:pPr indent="-282575">
              <a:spcBef>
                <a:spcPct val="20000"/>
              </a:spcBef>
              <a:spcAft>
                <a:spcPts val="600"/>
              </a:spcAft>
              <a:buClr>
                <a:srgbClr val="008080"/>
              </a:buClr>
              <a:buFontTx/>
              <a:buChar char="•"/>
              <a:defRPr/>
            </a:pPr>
            <a:r>
              <a:rPr lang="en-US" sz="2000" dirty="0">
                <a:latin typeface="+mn-lt"/>
              </a:rPr>
              <a:t>Practitioners are not appropriately or adequately trained re symptoms and behaviors</a:t>
            </a:r>
          </a:p>
          <a:p>
            <a:pPr indent="-282575">
              <a:spcBef>
                <a:spcPct val="20000"/>
              </a:spcBef>
              <a:spcAft>
                <a:spcPts val="600"/>
              </a:spcAft>
              <a:buClr>
                <a:srgbClr val="008080"/>
              </a:buClr>
              <a:buFontTx/>
              <a:buChar char="•"/>
              <a:defRPr/>
            </a:pPr>
            <a:r>
              <a:rPr lang="en-US" sz="2000" dirty="0">
                <a:latin typeface="+mn-lt"/>
              </a:rPr>
              <a:t>Lack of knowledge of effective interventions</a:t>
            </a:r>
          </a:p>
          <a:p>
            <a:pPr>
              <a:spcBef>
                <a:spcPct val="20000"/>
              </a:spcBef>
              <a:buFontTx/>
              <a:buChar char="•"/>
              <a:defRPr/>
            </a:pPr>
            <a:endParaRPr lang="en-US" sz="2400" dirty="0">
              <a:latin typeface="+mn-lt"/>
            </a:endParaRPr>
          </a:p>
          <a:p>
            <a:pPr>
              <a:spcBef>
                <a:spcPct val="20000"/>
              </a:spcBef>
              <a:buFontTx/>
              <a:buChar char="•"/>
              <a:defRPr/>
            </a:pPr>
            <a:endParaRPr lang="en-US" sz="2400" dirty="0">
              <a:latin typeface="+mn-lt"/>
            </a:endParaRPr>
          </a:p>
        </p:txBody>
      </p:sp>
      <p:sp>
        <p:nvSpPr>
          <p:cNvPr id="26628" name="Text Placeholder 3"/>
          <p:cNvSpPr txBox="1">
            <a:spLocks/>
          </p:cNvSpPr>
          <p:nvPr/>
        </p:nvSpPr>
        <p:spPr bwMode="auto">
          <a:xfrm>
            <a:off x="4645025" y="1828800"/>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20000"/>
              </a:spcBef>
            </a:pPr>
            <a:endParaRPr lang="en-US" altLang="en-US" sz="2400" b="1" u="sng"/>
          </a:p>
        </p:txBody>
      </p:sp>
      <p:sp>
        <p:nvSpPr>
          <p:cNvPr id="7174" name="Content Placeholder 4"/>
          <p:cNvSpPr txBox="1">
            <a:spLocks/>
          </p:cNvSpPr>
          <p:nvPr/>
        </p:nvSpPr>
        <p:spPr bwMode="auto">
          <a:xfrm>
            <a:off x="4419600" y="2286000"/>
            <a:ext cx="4191000" cy="437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indent="0">
              <a:spcBef>
                <a:spcPct val="20000"/>
              </a:spcBef>
              <a:defRPr/>
            </a:pPr>
            <a:r>
              <a:rPr lang="en-US" sz="2400" u="sng" dirty="0">
                <a:latin typeface="+mn-lt"/>
              </a:rPr>
              <a:t>Person with Serious Mental Illness</a:t>
            </a:r>
            <a:endParaRPr lang="en-US" sz="2400" dirty="0">
              <a:latin typeface="+mn-lt"/>
            </a:endParaRPr>
          </a:p>
          <a:p>
            <a:pPr indent="-231775">
              <a:spcBef>
                <a:spcPct val="20000"/>
              </a:spcBef>
              <a:spcAft>
                <a:spcPts val="600"/>
              </a:spcAft>
              <a:buClr>
                <a:srgbClr val="008080"/>
              </a:buClr>
              <a:buFontTx/>
              <a:buChar char="•"/>
              <a:defRPr/>
            </a:pPr>
            <a:r>
              <a:rPr lang="en-US" sz="2000" dirty="0">
                <a:latin typeface="+mn-lt"/>
              </a:rPr>
              <a:t>Stigmatizing diagnoses that imply permanent disability or impairment</a:t>
            </a:r>
          </a:p>
          <a:p>
            <a:pPr indent="-231775">
              <a:spcBef>
                <a:spcPct val="20000"/>
              </a:spcBef>
              <a:spcAft>
                <a:spcPts val="600"/>
              </a:spcAft>
              <a:buClr>
                <a:srgbClr val="008080"/>
              </a:buClr>
              <a:buFontTx/>
              <a:buChar char="•"/>
              <a:defRPr/>
            </a:pPr>
            <a:r>
              <a:rPr lang="en-US" sz="2000" dirty="0">
                <a:latin typeface="+mn-lt"/>
              </a:rPr>
              <a:t>Recovering from iatrogenic effects of mental health treatment system</a:t>
            </a:r>
          </a:p>
          <a:p>
            <a:pPr indent="-231775">
              <a:spcBef>
                <a:spcPct val="20000"/>
              </a:spcBef>
              <a:spcAft>
                <a:spcPts val="600"/>
              </a:spcAft>
              <a:buClr>
                <a:srgbClr val="008080"/>
              </a:buClr>
              <a:buFontTx/>
              <a:buChar char="•"/>
              <a:defRPr/>
            </a:pPr>
            <a:r>
              <a:rPr lang="en-US" sz="2000" dirty="0">
                <a:latin typeface="+mn-lt"/>
              </a:rPr>
              <a:t>Detrimental effects to one’s relationships, ability to learn or work, self-esteem, identity and confidence</a:t>
            </a:r>
          </a:p>
          <a:p>
            <a:pPr>
              <a:spcBef>
                <a:spcPct val="20000"/>
              </a:spcBef>
              <a:buFontTx/>
              <a:buChar char="•"/>
              <a:defRPr/>
            </a:pPr>
            <a:endParaRPr lang="en-US" sz="2400" dirty="0">
              <a:latin typeface="+mn-lt"/>
            </a:endParaRPr>
          </a:p>
        </p:txBody>
      </p:sp>
      <p:sp>
        <p:nvSpPr>
          <p:cNvPr id="7175" name="TextBox 1"/>
          <p:cNvSpPr txBox="1">
            <a:spLocks noChangeArrowheads="1"/>
          </p:cNvSpPr>
          <p:nvPr/>
        </p:nvSpPr>
        <p:spPr bwMode="auto">
          <a:xfrm>
            <a:off x="762000" y="1676400"/>
            <a:ext cx="49530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96875" indent="-396875" defTabSz="914363" eaLnBrk="1" hangingPunct="1">
              <a:lnSpc>
                <a:spcPct val="90000"/>
              </a:lnSpc>
              <a:spcBef>
                <a:spcPct val="20000"/>
              </a:spcBef>
              <a:buBlip>
                <a:blip r:embed="rId3"/>
              </a:buBlip>
              <a:defRPr/>
            </a:pPr>
            <a:r>
              <a:rPr lang="en-US" sz="2800" dirty="0">
                <a:solidFill>
                  <a:srgbClr val="66CCFF"/>
                </a:solidFill>
                <a:latin typeface="+mn-lt"/>
              </a:rPr>
              <a:t>Challenges</a:t>
            </a:r>
          </a:p>
        </p:txBody>
      </p:sp>
      <p:sp>
        <p:nvSpPr>
          <p:cNvPr id="26631" name="Rectangle 2"/>
          <p:cNvSpPr>
            <a:spLocks noGrp="1" noChangeArrowheads="1"/>
          </p:cNvSpPr>
          <p:nvPr>
            <p:ph type="title"/>
          </p:nvPr>
        </p:nvSpPr>
        <p:spPr>
          <a:xfrm>
            <a:off x="762000" y="230188"/>
            <a:ext cx="8382000" cy="1218795"/>
          </a:xfrm>
        </p:spPr>
        <p:txBody>
          <a:bodyPr/>
          <a:lstStyle/>
          <a:p>
            <a:r>
              <a:rPr lang="en-US" altLang="en-US" sz="4400" dirty="0"/>
              <a:t>Introduction to Recovery Based Psychological Practice</a:t>
            </a:r>
          </a:p>
        </p:txBody>
      </p:sp>
    </p:spTree>
    <p:extLst>
      <p:ext uri="{BB962C8B-B14F-4D97-AF65-F5344CB8AC3E}">
        <p14:creationId xmlns:p14="http://schemas.microsoft.com/office/powerpoint/2010/main" val="214275775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62000" y="230188"/>
            <a:ext cx="8382000" cy="1218795"/>
          </a:xfrm>
        </p:spPr>
        <p:txBody>
          <a:bodyPr/>
          <a:lstStyle/>
          <a:p>
            <a:r>
              <a:rPr lang="en-US" altLang="en-US" sz="4400" dirty="0"/>
              <a:t>Introduction to Recovery Based Psychological Practice</a:t>
            </a:r>
          </a:p>
        </p:txBody>
      </p:sp>
      <p:sp>
        <p:nvSpPr>
          <p:cNvPr id="8195" name="Content Placeholder 6"/>
          <p:cNvSpPr>
            <a:spLocks noGrp="1"/>
          </p:cNvSpPr>
          <p:nvPr>
            <p:ph idx="1"/>
          </p:nvPr>
        </p:nvSpPr>
        <p:spPr>
          <a:xfrm>
            <a:off x="609600" y="2414248"/>
            <a:ext cx="8229600" cy="4090351"/>
          </a:xfrm>
        </p:spPr>
        <p:txBody>
          <a:bodyPr/>
          <a:lstStyle/>
          <a:p>
            <a:pPr lvl="1">
              <a:spcAft>
                <a:spcPts val="600"/>
              </a:spcAft>
              <a:defRPr/>
            </a:pPr>
            <a:r>
              <a:rPr lang="en-US" sz="2400" dirty="0"/>
              <a:t>Recognize and embrace the philosophy of recovery</a:t>
            </a:r>
          </a:p>
          <a:p>
            <a:pPr lvl="1">
              <a:spcAft>
                <a:spcPts val="600"/>
              </a:spcAft>
              <a:defRPr/>
            </a:pPr>
            <a:r>
              <a:rPr lang="en-US" sz="2400" dirty="0"/>
              <a:t>Get training in effective psychosocial rehabilitation interventions</a:t>
            </a:r>
          </a:p>
          <a:p>
            <a:pPr lvl="1">
              <a:spcAft>
                <a:spcPts val="600"/>
              </a:spcAft>
              <a:defRPr/>
            </a:pPr>
            <a:r>
              <a:rPr lang="en-US" sz="2400" dirty="0"/>
              <a:t>Move from deficit-based to asset-based perspectives</a:t>
            </a:r>
          </a:p>
          <a:p>
            <a:pPr lvl="1">
              <a:spcAft>
                <a:spcPts val="600"/>
              </a:spcAft>
              <a:defRPr/>
            </a:pPr>
            <a:r>
              <a:rPr lang="en-US" sz="2400" dirty="0"/>
              <a:t>Ensure that each individual is the decision maker for his or her own service delivery: “Nothing about us without us!” </a:t>
            </a:r>
          </a:p>
          <a:p>
            <a:pPr lvl="1">
              <a:spcAft>
                <a:spcPts val="600"/>
              </a:spcAft>
              <a:defRPr/>
            </a:pPr>
            <a:r>
              <a:rPr lang="en-US" sz="2400" dirty="0"/>
              <a:t>Ensure community and social inclusion</a:t>
            </a:r>
          </a:p>
          <a:p>
            <a:pPr>
              <a:defRPr/>
            </a:pPr>
            <a:endParaRPr lang="en-US" b="0" dirty="0"/>
          </a:p>
          <a:p>
            <a:pPr>
              <a:defRPr/>
            </a:pPr>
            <a:endParaRPr lang="en-US" b="0" dirty="0"/>
          </a:p>
        </p:txBody>
      </p:sp>
      <p:sp>
        <p:nvSpPr>
          <p:cNvPr id="5" name="TextBox 1"/>
          <p:cNvSpPr txBox="1">
            <a:spLocks noChangeArrowheads="1"/>
          </p:cNvSpPr>
          <p:nvPr/>
        </p:nvSpPr>
        <p:spPr bwMode="auto">
          <a:xfrm>
            <a:off x="685800" y="1653469"/>
            <a:ext cx="49530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96875" indent="-396875" defTabSz="914363" eaLnBrk="1" hangingPunct="1">
              <a:lnSpc>
                <a:spcPct val="90000"/>
              </a:lnSpc>
              <a:spcBef>
                <a:spcPct val="20000"/>
              </a:spcBef>
              <a:buBlip>
                <a:blip r:embed="rId3"/>
              </a:buBlip>
              <a:defRPr/>
            </a:pPr>
            <a:r>
              <a:rPr lang="en-US" sz="2800" dirty="0">
                <a:solidFill>
                  <a:srgbClr val="66CCFF"/>
                </a:solidFill>
                <a:latin typeface="+mn-lt"/>
              </a:rPr>
              <a:t>Steps</a:t>
            </a:r>
          </a:p>
        </p:txBody>
      </p:sp>
    </p:spTree>
    <p:extLst>
      <p:ext uri="{BB962C8B-B14F-4D97-AF65-F5344CB8AC3E}">
        <p14:creationId xmlns:p14="http://schemas.microsoft.com/office/powerpoint/2010/main" val="97788150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6032421"/>
          </a:xfrm>
          <a:prstGeom prst="rect">
            <a:avLst/>
          </a:prstGeom>
          <a:noFill/>
        </p:spPr>
        <p:txBody>
          <a:bodyPr wrap="square" rtlCol="0">
            <a:spAutoFit/>
          </a:bodyPr>
          <a:lstStyle/>
          <a:p>
            <a:r>
              <a:rPr lang="en-US" sz="2400" b="1" dirty="0">
                <a:solidFill>
                  <a:srgbClr val="66CCFF"/>
                </a:solidFill>
              </a:rPr>
              <a:t>Citation for this Module:</a:t>
            </a:r>
          </a:p>
          <a:p>
            <a:endParaRPr lang="en-US" sz="2000" dirty="0"/>
          </a:p>
          <a:p>
            <a:r>
              <a:rPr lang="en-US" dirty="0"/>
              <a:t>American Psychological Association &amp; Jansen, M. A. (2014). Introduction to Recovery Based Psychological Practice. </a:t>
            </a:r>
            <a:r>
              <a:rPr lang="en-US" i="1" dirty="0"/>
              <a:t>Reframing Psychology for the Emerging Health Care Environment: Recovery Curriculum for People with Serious Mental Illnesses and Behavioral Health Disorders.</a:t>
            </a:r>
            <a:r>
              <a:rPr lang="en-US" dirty="0"/>
              <a:t> Washington, DC:  American Psychological Association. </a:t>
            </a:r>
          </a:p>
          <a:p>
            <a:endParaRPr lang="en-US" sz="800" dirty="0"/>
          </a:p>
          <a:p>
            <a:r>
              <a:rPr lang="en-US" sz="2000" b="1" dirty="0"/>
              <a:t>www.apa.org/pi/rtp</a:t>
            </a:r>
          </a:p>
          <a:p>
            <a:endParaRPr lang="en-US" dirty="0"/>
          </a:p>
          <a:p>
            <a:r>
              <a:rPr lang="en-US" sz="2400" b="1" dirty="0">
                <a:solidFill>
                  <a:srgbClr val="66CCFF"/>
                </a:solidFill>
              </a:rPr>
              <a:t>Citation for the full Curriculum:</a:t>
            </a:r>
          </a:p>
          <a:p>
            <a:endParaRPr lang="en-US" sz="2000" dirty="0"/>
          </a:p>
          <a:p>
            <a:r>
              <a:rPr lang="en-US" dirty="0"/>
              <a:t>American Psychological Association &amp; Jansen, M. A. (2014).  </a:t>
            </a:r>
            <a:r>
              <a:rPr lang="en-US" i="1" dirty="0"/>
              <a:t>Reframing Psychology for the Emerging Health Care Environment: Recovery Curriculum for People with Serious Mental Illnesses and Behavioral Health Disorders.</a:t>
            </a:r>
            <a:r>
              <a:rPr lang="en-US" dirty="0"/>
              <a:t>  Washington, DC: American Psychological Association. </a:t>
            </a:r>
          </a:p>
          <a:p>
            <a:endParaRPr lang="en-US" sz="800" dirty="0"/>
          </a:p>
          <a:p>
            <a:r>
              <a:rPr lang="en-US" sz="2000" b="1" dirty="0">
                <a:hlinkClick r:id="rId2"/>
              </a:rPr>
              <a:t>mjansen@bayviewbehavioral.org</a:t>
            </a:r>
            <a:r>
              <a:rPr lang="en-US" sz="2000" b="1" dirty="0"/>
              <a:t> or </a:t>
            </a:r>
            <a:r>
              <a:rPr lang="en-US" sz="2000" b="1" dirty="0">
                <a:hlinkClick r:id="rId3"/>
              </a:rPr>
              <a:t>jansenm@shaw.ca</a:t>
            </a:r>
            <a:endParaRPr lang="en-US" sz="2000" b="1" dirty="0"/>
          </a:p>
          <a:p>
            <a:endParaRPr lang="en-US" sz="800" b="1" dirty="0"/>
          </a:p>
          <a:p>
            <a:endParaRPr lang="en-US" sz="2000" b="1" dirty="0"/>
          </a:p>
          <a:p>
            <a:r>
              <a:rPr lang="en-US" sz="1600" dirty="0"/>
              <a:t>August, 2014</a:t>
            </a:r>
          </a:p>
          <a:p>
            <a:endParaRPr lang="en-US" dirty="0"/>
          </a:p>
        </p:txBody>
      </p:sp>
    </p:spTree>
    <p:extLst>
      <p:ext uri="{BB962C8B-B14F-4D97-AF65-F5344CB8AC3E}">
        <p14:creationId xmlns:p14="http://schemas.microsoft.com/office/powerpoint/2010/main" val="20424288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a:t>2. Recovery</a:t>
            </a:r>
            <a:r>
              <a:rPr lang="en-US" dirty="0"/>
              <a:t>, Health Reform and Psychology</a:t>
            </a:r>
          </a:p>
        </p:txBody>
      </p:sp>
    </p:spTree>
    <p:extLst>
      <p:ext uri="{BB962C8B-B14F-4D97-AF65-F5344CB8AC3E}">
        <p14:creationId xmlns:p14="http://schemas.microsoft.com/office/powerpoint/2010/main" val="25787430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78400" y="229005"/>
            <a:ext cx="8001000" cy="1218795"/>
          </a:xfrm>
        </p:spPr>
        <p:txBody>
          <a:bodyPr/>
          <a:lstStyle/>
          <a:p>
            <a:r>
              <a:rPr lang="en-US" altLang="en-US" sz="4400" dirty="0"/>
              <a:t>The Recovery Movement: Role of Psychologists and Health Care Reform</a:t>
            </a:r>
          </a:p>
        </p:txBody>
      </p:sp>
      <p:sp>
        <p:nvSpPr>
          <p:cNvPr id="3075" name="Rectangle 3"/>
          <p:cNvSpPr>
            <a:spLocks noGrp="1" noChangeArrowheads="1"/>
          </p:cNvSpPr>
          <p:nvPr>
            <p:ph idx="1"/>
          </p:nvPr>
        </p:nvSpPr>
        <p:spPr>
          <a:xfrm>
            <a:off x="785150" y="1715393"/>
            <a:ext cx="7596850" cy="3847207"/>
          </a:xfrm>
        </p:spPr>
        <p:txBody>
          <a:bodyPr/>
          <a:lstStyle/>
          <a:p>
            <a:pPr>
              <a:defRPr/>
            </a:pPr>
            <a:r>
              <a:rPr lang="en-US" sz="2800" dirty="0">
                <a:solidFill>
                  <a:srgbClr val="66CCFF"/>
                </a:solidFill>
                <a:latin typeface="+mj-lt"/>
              </a:rPr>
              <a:t>Psychologists at the Evolution of the Recovery Movement</a:t>
            </a:r>
          </a:p>
          <a:p>
            <a:pPr>
              <a:defRPr/>
            </a:pPr>
            <a:endParaRPr lang="en-US" sz="400" dirty="0">
              <a:solidFill>
                <a:schemeClr val="tx1">
                  <a:lumMod val="95000"/>
                  <a:lumOff val="5000"/>
                </a:schemeClr>
              </a:solidFill>
              <a:latin typeface="+mj-lt"/>
            </a:endParaRPr>
          </a:p>
          <a:p>
            <a:pPr lvl="1">
              <a:defRPr/>
            </a:pPr>
            <a:r>
              <a:rPr lang="en-US" sz="2400" dirty="0">
                <a:latin typeface="+mj-lt"/>
              </a:rPr>
              <a:t>Visionaries</a:t>
            </a:r>
          </a:p>
          <a:p>
            <a:pPr lvl="2">
              <a:defRPr/>
            </a:pPr>
            <a:r>
              <a:rPr lang="en-US" sz="2000" dirty="0">
                <a:latin typeface="+mj-lt"/>
              </a:rPr>
              <a:t>Beginning in mid-1970s, psychologists began writing about and researching the concept of recovery from a serious mental illness</a:t>
            </a:r>
          </a:p>
          <a:p>
            <a:pPr lvl="2">
              <a:defRPr/>
            </a:pPr>
            <a:r>
              <a:rPr lang="en-US" sz="2000" dirty="0">
                <a:latin typeface="+mj-lt"/>
              </a:rPr>
              <a:t>Psychologists with lived experiences contributed in developing the concept of recovery</a:t>
            </a:r>
          </a:p>
          <a:p>
            <a:pPr marL="0" indent="111125">
              <a:buFontTx/>
              <a:buNone/>
              <a:defRPr/>
            </a:pPr>
            <a:endParaRPr lang="en-US" sz="400" dirty="0">
              <a:solidFill>
                <a:srgbClr val="008080"/>
              </a:solidFill>
            </a:endParaRPr>
          </a:p>
          <a:p>
            <a:pPr lvl="1">
              <a:defRPr/>
            </a:pPr>
            <a:r>
              <a:rPr lang="en-US" sz="2400" dirty="0">
                <a:latin typeface="+mj-lt"/>
              </a:rPr>
              <a:t>Research Shows</a:t>
            </a:r>
          </a:p>
          <a:p>
            <a:pPr lvl="2">
              <a:defRPr/>
            </a:pPr>
            <a:r>
              <a:rPr lang="en-US" sz="2000" dirty="0">
                <a:latin typeface="+mj-lt"/>
              </a:rPr>
              <a:t>Between 46% - 75% of persons recover from a serious mental illness and successfully contribute to the community</a:t>
            </a:r>
          </a:p>
        </p:txBody>
      </p:sp>
    </p:spTree>
    <p:extLst>
      <p:ext uri="{BB962C8B-B14F-4D97-AF65-F5344CB8AC3E}">
        <p14:creationId xmlns:p14="http://schemas.microsoft.com/office/powerpoint/2010/main" val="43339671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0188"/>
            <a:ext cx="8382000" cy="1218795"/>
          </a:xfrm>
        </p:spPr>
        <p:txBody>
          <a:bodyPr/>
          <a:lstStyle/>
          <a:p>
            <a:r>
              <a:rPr lang="en-US" altLang="en-US" sz="4400" dirty="0"/>
              <a:t>The Recovery Movement: Role of Psychologists and Health Care Reform</a:t>
            </a:r>
            <a:endParaRPr lang="en-US" dirty="0"/>
          </a:p>
        </p:txBody>
      </p:sp>
      <p:sp>
        <p:nvSpPr>
          <p:cNvPr id="3" name="Text Placeholder 2"/>
          <p:cNvSpPr>
            <a:spLocks noGrp="1"/>
          </p:cNvSpPr>
          <p:nvPr>
            <p:ph type="body" sz="quarter" idx="10"/>
          </p:nvPr>
        </p:nvSpPr>
        <p:spPr>
          <a:xfrm>
            <a:off x="762000" y="1708594"/>
            <a:ext cx="7772400" cy="4869025"/>
          </a:xfrm>
        </p:spPr>
        <p:txBody>
          <a:bodyPr/>
          <a:lstStyle/>
          <a:p>
            <a:pPr>
              <a:spcAft>
                <a:spcPts val="600"/>
              </a:spcAft>
            </a:pPr>
            <a:r>
              <a:rPr lang="en-US" sz="2800" dirty="0">
                <a:solidFill>
                  <a:srgbClr val="66CCFF"/>
                </a:solidFill>
                <a:latin typeface="+mj-lt"/>
              </a:rPr>
              <a:t>Contributions</a:t>
            </a:r>
          </a:p>
          <a:p>
            <a:pPr lvl="1">
              <a:spcAft>
                <a:spcPts val="600"/>
              </a:spcAft>
            </a:pPr>
            <a:r>
              <a:rPr lang="en-US" sz="2600" dirty="0">
                <a:latin typeface="+mj-lt"/>
              </a:rPr>
              <a:t>Both psychologists and individuals with serious mental illnesses have worked together to:</a:t>
            </a:r>
          </a:p>
          <a:p>
            <a:pPr lvl="2">
              <a:spcBef>
                <a:spcPts val="300"/>
              </a:spcBef>
              <a:spcAft>
                <a:spcPts val="600"/>
              </a:spcAft>
              <a:defRPr/>
            </a:pPr>
            <a:r>
              <a:rPr lang="en-US" altLang="en-US" dirty="0">
                <a:solidFill>
                  <a:srgbClr val="FFFFFF"/>
                </a:solidFill>
                <a:latin typeface="+mj-lt"/>
              </a:rPr>
              <a:t>Lead efforts to conduct research on recovery outcomes</a:t>
            </a:r>
          </a:p>
          <a:p>
            <a:pPr lvl="2">
              <a:spcBef>
                <a:spcPts val="300"/>
              </a:spcBef>
              <a:spcAft>
                <a:spcPts val="600"/>
              </a:spcAft>
              <a:defRPr/>
            </a:pPr>
            <a:r>
              <a:rPr lang="en-US" altLang="en-US" dirty="0">
                <a:solidFill>
                  <a:srgbClr val="FFFFFF"/>
                </a:solidFill>
                <a:latin typeface="+mj-lt"/>
              </a:rPr>
              <a:t>Develop and test instruments to assess functional skills</a:t>
            </a:r>
          </a:p>
          <a:p>
            <a:pPr lvl="2">
              <a:spcBef>
                <a:spcPts val="300"/>
              </a:spcBef>
              <a:spcAft>
                <a:spcPts val="600"/>
              </a:spcAft>
              <a:defRPr/>
            </a:pPr>
            <a:r>
              <a:rPr lang="en-US" altLang="en-US" dirty="0">
                <a:solidFill>
                  <a:srgbClr val="FFFFFF"/>
                </a:solidFill>
                <a:latin typeface="+mj-lt"/>
              </a:rPr>
              <a:t>Develop and test rehabilitation interventions to assist the recovery process</a:t>
            </a:r>
          </a:p>
          <a:p>
            <a:pPr lvl="2">
              <a:spcBef>
                <a:spcPts val="300"/>
              </a:spcBef>
              <a:spcAft>
                <a:spcPts val="600"/>
              </a:spcAft>
              <a:defRPr/>
            </a:pPr>
            <a:r>
              <a:rPr lang="en-US" altLang="en-US" dirty="0">
                <a:solidFill>
                  <a:srgbClr val="FFFFFF"/>
                </a:solidFill>
                <a:latin typeface="+mj-lt"/>
              </a:rPr>
              <a:t>Work with State and Federal governmental agencies to promote and facilitate the recovery process</a:t>
            </a:r>
          </a:p>
          <a:p>
            <a:pPr lvl="2"/>
            <a:endParaRPr lang="en-US" dirty="0"/>
          </a:p>
        </p:txBody>
      </p:sp>
    </p:spTree>
    <p:extLst>
      <p:ext uri="{BB962C8B-B14F-4D97-AF65-F5344CB8AC3E}">
        <p14:creationId xmlns:p14="http://schemas.microsoft.com/office/powerpoint/2010/main" val="373145774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229005"/>
            <a:ext cx="7924800" cy="1218795"/>
          </a:xfrm>
        </p:spPr>
        <p:txBody>
          <a:bodyPr/>
          <a:lstStyle/>
          <a:p>
            <a:r>
              <a:rPr lang="en-US" altLang="en-US" sz="4400" dirty="0"/>
              <a:t>The Recovery Movement: Role of Psychologists and Health Care Reform</a:t>
            </a:r>
          </a:p>
        </p:txBody>
      </p:sp>
      <p:sp>
        <p:nvSpPr>
          <p:cNvPr id="6" name="Content Placeholder 2"/>
          <p:cNvSpPr>
            <a:spLocks noGrp="1"/>
          </p:cNvSpPr>
          <p:nvPr>
            <p:ph idx="1"/>
          </p:nvPr>
        </p:nvSpPr>
        <p:spPr>
          <a:xfrm>
            <a:off x="785150" y="1944737"/>
            <a:ext cx="7749250" cy="3668697"/>
          </a:xfrm>
        </p:spPr>
        <p:txBody>
          <a:bodyPr anchor="ctr"/>
          <a:lstStyle/>
          <a:p>
            <a:pPr>
              <a:defRPr/>
            </a:pPr>
            <a:r>
              <a:rPr lang="en-US" sz="2800" dirty="0">
                <a:solidFill>
                  <a:srgbClr val="66CCFF"/>
                </a:solidFill>
                <a:latin typeface="+mj-lt"/>
              </a:rPr>
              <a:t>Traditional versus Recovery Oriented Roles of Psychologists as</a:t>
            </a:r>
          </a:p>
          <a:p>
            <a:pPr>
              <a:defRPr/>
            </a:pPr>
            <a:endParaRPr lang="en-US" sz="1200" dirty="0">
              <a:solidFill>
                <a:schemeClr val="tx1">
                  <a:lumMod val="95000"/>
                  <a:lumOff val="5000"/>
                </a:schemeClr>
              </a:solidFill>
              <a:latin typeface="+mj-lt"/>
            </a:endParaRPr>
          </a:p>
          <a:p>
            <a:pPr lvl="1">
              <a:defRPr/>
            </a:pPr>
            <a:r>
              <a:rPr lang="en-US" sz="2400" dirty="0">
                <a:latin typeface="+mj-lt"/>
              </a:rPr>
              <a:t>Clinician</a:t>
            </a:r>
          </a:p>
          <a:p>
            <a:pPr lvl="1">
              <a:defRPr/>
            </a:pPr>
            <a:r>
              <a:rPr lang="en-US" sz="2400" dirty="0">
                <a:latin typeface="+mj-lt"/>
              </a:rPr>
              <a:t>Researcher</a:t>
            </a:r>
          </a:p>
          <a:p>
            <a:pPr lvl="1">
              <a:defRPr/>
            </a:pPr>
            <a:r>
              <a:rPr lang="en-US" sz="2400" dirty="0">
                <a:latin typeface="+mj-lt"/>
              </a:rPr>
              <a:t>Program Manager</a:t>
            </a:r>
          </a:p>
          <a:p>
            <a:pPr lvl="1">
              <a:defRPr/>
            </a:pPr>
            <a:r>
              <a:rPr lang="en-US" sz="2400" dirty="0">
                <a:latin typeface="+mj-lt"/>
              </a:rPr>
              <a:t>Administrator / Policy Maker</a:t>
            </a:r>
          </a:p>
          <a:p>
            <a:pPr lvl="1">
              <a:defRPr/>
            </a:pPr>
            <a:endParaRPr lang="en-US" sz="1200" dirty="0">
              <a:solidFill>
                <a:srgbClr val="66CCFF"/>
              </a:solidFill>
              <a:latin typeface="+mj-lt"/>
            </a:endParaRPr>
          </a:p>
          <a:p>
            <a:pPr marL="396875" lvl="1">
              <a:buBlip>
                <a:blip r:embed="rId3"/>
              </a:buBlip>
              <a:defRPr/>
            </a:pPr>
            <a:r>
              <a:rPr lang="en-US" dirty="0">
                <a:solidFill>
                  <a:schemeClr val="tx1">
                    <a:lumMod val="95000"/>
                    <a:lumOff val="5000"/>
                  </a:schemeClr>
                </a:solidFill>
                <a:latin typeface="+mj-lt"/>
              </a:rPr>
              <a:t>The roles are the same but the way psychologists function in those roles is very different!</a:t>
            </a:r>
          </a:p>
        </p:txBody>
      </p:sp>
    </p:spTree>
    <p:extLst>
      <p:ext uri="{BB962C8B-B14F-4D97-AF65-F5344CB8AC3E}">
        <p14:creationId xmlns:p14="http://schemas.microsoft.com/office/powerpoint/2010/main" val="50809490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968413"/>
            <a:ext cx="7696200" cy="3213187"/>
          </a:xfrm>
        </p:spPr>
        <p:txBody>
          <a:bodyPr/>
          <a:lstStyle/>
          <a:p>
            <a:pPr>
              <a:spcAft>
                <a:spcPts val="1800"/>
              </a:spcAft>
              <a:defRPr/>
            </a:pPr>
            <a:r>
              <a:rPr lang="en-US" sz="2800" dirty="0">
                <a:solidFill>
                  <a:srgbClr val="66CCFF"/>
                </a:solidFill>
                <a:latin typeface="+mj-lt"/>
              </a:rPr>
              <a:t>Examples of Health Discrepancies for Persons with a Serious Mental Illness</a:t>
            </a:r>
          </a:p>
          <a:p>
            <a:pPr lvl="1">
              <a:spcAft>
                <a:spcPts val="1800"/>
              </a:spcAft>
              <a:defRPr/>
            </a:pPr>
            <a:r>
              <a:rPr lang="en-US" sz="2400" dirty="0">
                <a:latin typeface="+mj-lt"/>
              </a:rPr>
              <a:t>One in four uninsured adult Americans has a mental disorder, substance use disorder, or both </a:t>
            </a:r>
            <a:r>
              <a:rPr lang="en-US" sz="1200" dirty="0">
                <a:latin typeface="+mj-lt"/>
              </a:rPr>
              <a:t>(National Alliance on Mental Illness and National Council for Community Behavioral Healthcare, 2008)</a:t>
            </a:r>
          </a:p>
          <a:p>
            <a:pPr lvl="1">
              <a:spcAft>
                <a:spcPts val="1800"/>
              </a:spcAft>
              <a:defRPr/>
            </a:pPr>
            <a:r>
              <a:rPr lang="en-US" sz="2400" dirty="0">
                <a:latin typeface="+mj-lt"/>
              </a:rPr>
              <a:t>On average, adults with a serious mental illness die 25 years sooner than those who do not have a mental illness </a:t>
            </a:r>
            <a:r>
              <a:rPr lang="en-US" sz="1200" dirty="0">
                <a:latin typeface="+mj-lt"/>
              </a:rPr>
              <a:t>(National Association of State Mental Health Program Directors Medical Directors Council, 2006)</a:t>
            </a:r>
          </a:p>
        </p:txBody>
      </p:sp>
      <p:sp>
        <p:nvSpPr>
          <p:cNvPr id="33795" name="Rectangle 2"/>
          <p:cNvSpPr>
            <a:spLocks noGrp="1" noChangeArrowheads="1"/>
          </p:cNvSpPr>
          <p:nvPr>
            <p:ph type="title"/>
          </p:nvPr>
        </p:nvSpPr>
        <p:spPr>
          <a:xfrm>
            <a:off x="762000" y="229005"/>
            <a:ext cx="7924800" cy="1218795"/>
          </a:xfrm>
        </p:spPr>
        <p:txBody>
          <a:bodyPr/>
          <a:lstStyle/>
          <a:p>
            <a:r>
              <a:rPr lang="en-US" altLang="en-US" sz="4400" dirty="0"/>
              <a:t>The Recovery Movement: Role of Psychologists and Health Care Reform</a:t>
            </a:r>
          </a:p>
        </p:txBody>
      </p:sp>
    </p:spTree>
    <p:extLst>
      <p:ext uri="{BB962C8B-B14F-4D97-AF65-F5344CB8AC3E}">
        <p14:creationId xmlns:p14="http://schemas.microsoft.com/office/powerpoint/2010/main" val="139707920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762000" y="1600200"/>
            <a:ext cx="7772400" cy="5841599"/>
          </a:xfrm>
        </p:spPr>
        <p:txBody>
          <a:bodyPr/>
          <a:lstStyle/>
          <a:p>
            <a:pPr>
              <a:spcAft>
                <a:spcPts val="600"/>
              </a:spcAft>
              <a:defRPr/>
            </a:pPr>
            <a:r>
              <a:rPr lang="en-US" sz="2800" dirty="0">
                <a:solidFill>
                  <a:srgbClr val="66CCFF"/>
                </a:solidFill>
              </a:rPr>
              <a:t>Examples of Health Discrepancies for Persons with a Serious Mental Illness</a:t>
            </a:r>
          </a:p>
          <a:p>
            <a:pPr lvl="1">
              <a:spcAft>
                <a:spcPts val="600"/>
              </a:spcAft>
              <a:defRPr/>
            </a:pPr>
            <a:r>
              <a:rPr lang="en-US" sz="2200" dirty="0"/>
              <a:t>In 2002, mental illness and substance use disorders led to $193 billion in lost productivity – more than the gross revenue of 499 of the Fortune 500 companies – and by 2013, this figure is estimated to rise to more than $300 billion </a:t>
            </a:r>
            <a:r>
              <a:rPr lang="en-US" sz="1200" dirty="0"/>
              <a:t>(Kessler, 2008)</a:t>
            </a:r>
          </a:p>
          <a:p>
            <a:pPr lvl="1">
              <a:spcAft>
                <a:spcPts val="600"/>
              </a:spcAft>
              <a:defRPr/>
            </a:pPr>
            <a:r>
              <a:rPr lang="en-US" sz="2200" dirty="0"/>
              <a:t>Almost one in four stays in U.S. community hospitals involved depression, bipolar disorder, schizophrenia, and other mental health and substance use disorders </a:t>
            </a:r>
            <a:r>
              <a:rPr lang="en-US" sz="1200" dirty="0"/>
              <a:t>(Agency for Healthcare Research and Quality, 2007)</a:t>
            </a:r>
          </a:p>
          <a:p>
            <a:pPr marL="396875" lvl="1">
              <a:spcAft>
                <a:spcPts val="1800"/>
              </a:spcAft>
              <a:buBlip>
                <a:blip r:embed="rId3"/>
              </a:buBlip>
              <a:defRPr/>
            </a:pPr>
            <a:r>
              <a:rPr lang="en-US" dirty="0">
                <a:solidFill>
                  <a:srgbClr val="FFFFFF">
                    <a:lumMod val="95000"/>
                    <a:lumOff val="5000"/>
                  </a:srgbClr>
                </a:solidFill>
              </a:rPr>
              <a:t>Health care reform legislation was absolutely necessary!</a:t>
            </a:r>
          </a:p>
          <a:p>
            <a:pPr lvl="1">
              <a:spcAft>
                <a:spcPts val="1800"/>
              </a:spcAft>
              <a:defRPr/>
            </a:pPr>
            <a:endParaRPr lang="en-US" sz="1000" dirty="0">
              <a:solidFill>
                <a:srgbClr val="66CCFF"/>
              </a:solidFill>
              <a:latin typeface="+mj-lt"/>
            </a:endParaRPr>
          </a:p>
          <a:p>
            <a:pPr>
              <a:defRPr/>
            </a:pPr>
            <a:endParaRPr lang="en-US" dirty="0"/>
          </a:p>
        </p:txBody>
      </p:sp>
      <p:sp>
        <p:nvSpPr>
          <p:cNvPr id="34819" name="Rectangle 2"/>
          <p:cNvSpPr>
            <a:spLocks noGrp="1" noChangeArrowheads="1"/>
          </p:cNvSpPr>
          <p:nvPr>
            <p:ph type="title"/>
          </p:nvPr>
        </p:nvSpPr>
        <p:spPr>
          <a:xfrm>
            <a:off x="762000" y="229005"/>
            <a:ext cx="8001000" cy="1218795"/>
          </a:xfrm>
        </p:spPr>
        <p:txBody>
          <a:bodyPr/>
          <a:lstStyle/>
          <a:p>
            <a:r>
              <a:rPr lang="en-US" altLang="en-US" sz="4400" dirty="0"/>
              <a:t>The Recovery Movement: Role of Psychologists and Health Care Reform</a:t>
            </a:r>
          </a:p>
        </p:txBody>
      </p:sp>
    </p:spTree>
    <p:extLst>
      <p:ext uri="{BB962C8B-B14F-4D97-AF65-F5344CB8AC3E}">
        <p14:creationId xmlns:p14="http://schemas.microsoft.com/office/powerpoint/2010/main" val="391121269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690872"/>
            <a:ext cx="7696200" cy="4656659"/>
          </a:xfrm>
        </p:spPr>
        <p:txBody>
          <a:bodyPr/>
          <a:lstStyle/>
          <a:p>
            <a:pPr>
              <a:spcAft>
                <a:spcPts val="600"/>
              </a:spcAft>
              <a:defRPr/>
            </a:pPr>
            <a:r>
              <a:rPr lang="en-US" sz="2600" dirty="0">
                <a:solidFill>
                  <a:srgbClr val="66CCFF"/>
                </a:solidFill>
              </a:rPr>
              <a:t>Health Care Reform: Affordable Care Act  (ACA), 2010 </a:t>
            </a:r>
          </a:p>
          <a:p>
            <a:pPr lvl="1">
              <a:defRPr/>
            </a:pPr>
            <a:r>
              <a:rPr lang="en-US" sz="2400" dirty="0">
                <a:latin typeface="+mj-lt"/>
              </a:rPr>
              <a:t>Immediate Benefits for People with a Serious Mental Illness:</a:t>
            </a:r>
          </a:p>
          <a:p>
            <a:pPr marL="0" indent="0">
              <a:buFontTx/>
              <a:buNone/>
              <a:defRPr/>
            </a:pPr>
            <a:endParaRPr lang="en-US" sz="400" dirty="0">
              <a:solidFill>
                <a:srgbClr val="008080"/>
              </a:solidFill>
            </a:endParaRPr>
          </a:p>
          <a:p>
            <a:pPr indent="-228600">
              <a:spcAft>
                <a:spcPts val="600"/>
              </a:spcAft>
              <a:buFont typeface="Arial" pitchFamily="34" charset="0"/>
              <a:buChar char="•"/>
              <a:defRPr/>
            </a:pPr>
            <a:r>
              <a:rPr lang="en-US" sz="2000" dirty="0">
                <a:solidFill>
                  <a:schemeClr val="tx1">
                    <a:lumMod val="95000"/>
                    <a:lumOff val="5000"/>
                  </a:schemeClr>
                </a:solidFill>
              </a:rPr>
              <a:t>Individuals may be a part of their integrated primary care or behavioral health care team</a:t>
            </a:r>
          </a:p>
          <a:p>
            <a:pPr indent="-228600">
              <a:spcAft>
                <a:spcPts val="600"/>
              </a:spcAft>
              <a:buFont typeface="Arial" pitchFamily="34" charset="0"/>
              <a:buChar char="•"/>
              <a:defRPr/>
            </a:pPr>
            <a:r>
              <a:rPr lang="en-US" sz="2000" dirty="0">
                <a:solidFill>
                  <a:schemeClr val="tx1">
                    <a:lumMod val="95000"/>
                    <a:lumOff val="5000"/>
                  </a:schemeClr>
                </a:solidFill>
              </a:rPr>
              <a:t>Underinsured and uninsured populations will have access to general medical care</a:t>
            </a:r>
          </a:p>
          <a:p>
            <a:pPr indent="-228600">
              <a:spcAft>
                <a:spcPts val="600"/>
              </a:spcAft>
              <a:buFont typeface="Arial" pitchFamily="34" charset="0"/>
              <a:buChar char="•"/>
              <a:defRPr/>
            </a:pPr>
            <a:r>
              <a:rPr lang="en-US" sz="2000" dirty="0">
                <a:solidFill>
                  <a:schemeClr val="tx1">
                    <a:lumMod val="95000"/>
                    <a:lumOff val="5000"/>
                  </a:schemeClr>
                </a:solidFill>
              </a:rPr>
              <a:t>Access to affordable psychotherapy and psychiatric services which typically have been difficult to obtain, especially with pre-existing condition</a:t>
            </a:r>
          </a:p>
          <a:p>
            <a:pPr indent="-228600">
              <a:spcAft>
                <a:spcPts val="600"/>
              </a:spcAft>
              <a:buFont typeface="Arial" pitchFamily="34" charset="0"/>
              <a:buChar char="•"/>
              <a:defRPr/>
            </a:pPr>
            <a:r>
              <a:rPr lang="en-US" sz="2000" dirty="0">
                <a:solidFill>
                  <a:schemeClr val="tx1">
                    <a:lumMod val="95000"/>
                    <a:lumOff val="5000"/>
                  </a:schemeClr>
                </a:solidFill>
              </a:rPr>
              <a:t>Ability to insure children under their parents’ plans until the age of 27</a:t>
            </a:r>
          </a:p>
          <a:p>
            <a:pPr indent="-228600">
              <a:spcAft>
                <a:spcPts val="600"/>
              </a:spcAft>
              <a:buFont typeface="Arial" pitchFamily="34" charset="0"/>
              <a:buChar char="•"/>
              <a:defRPr/>
            </a:pPr>
            <a:r>
              <a:rPr lang="en-US" sz="2000" dirty="0">
                <a:solidFill>
                  <a:schemeClr val="tx1">
                    <a:lumMod val="95000"/>
                    <a:lumOff val="5000"/>
                  </a:schemeClr>
                </a:solidFill>
              </a:rPr>
              <a:t>Employers can no longer deny coverage to individuals with serious mental illnesses</a:t>
            </a:r>
          </a:p>
        </p:txBody>
      </p:sp>
      <p:sp>
        <p:nvSpPr>
          <p:cNvPr id="35843" name="Rectangle 2"/>
          <p:cNvSpPr>
            <a:spLocks noGrp="1" noChangeArrowheads="1"/>
          </p:cNvSpPr>
          <p:nvPr>
            <p:ph type="title"/>
          </p:nvPr>
        </p:nvSpPr>
        <p:spPr>
          <a:xfrm>
            <a:off x="762000" y="229005"/>
            <a:ext cx="7924800" cy="1218795"/>
          </a:xfrm>
        </p:spPr>
        <p:txBody>
          <a:bodyPr/>
          <a:lstStyle/>
          <a:p>
            <a:r>
              <a:rPr lang="en-US" altLang="en-US" sz="4400" dirty="0"/>
              <a:t>The Recovery Movement: Role of Psychologists and Health Care Reform</a:t>
            </a:r>
          </a:p>
        </p:txBody>
      </p:sp>
    </p:spTree>
    <p:extLst>
      <p:ext uri="{BB962C8B-B14F-4D97-AF65-F5344CB8AC3E}">
        <p14:creationId xmlns:p14="http://schemas.microsoft.com/office/powerpoint/2010/main" val="267915135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788819"/>
            <a:ext cx="7924800" cy="5090624"/>
          </a:xfrm>
        </p:spPr>
        <p:txBody>
          <a:bodyPr/>
          <a:lstStyle/>
          <a:p>
            <a:pPr indent="-231775">
              <a:spcAft>
                <a:spcPts val="600"/>
              </a:spcAft>
              <a:defRPr/>
            </a:pPr>
            <a:r>
              <a:rPr lang="en-US" sz="2800" dirty="0">
                <a:solidFill>
                  <a:srgbClr val="66CCFF"/>
                </a:solidFill>
              </a:rPr>
              <a:t>ACA and Opportunities for Psychologists</a:t>
            </a:r>
          </a:p>
          <a:p>
            <a:pPr lvl="1" indent="-231775">
              <a:spcAft>
                <a:spcPts val="600"/>
              </a:spcAft>
              <a:defRPr/>
            </a:pPr>
            <a:r>
              <a:rPr lang="en-US" sz="2400" dirty="0"/>
              <a:t>Person-centered integrated treatment models that integrate psychologists into primary care, e.g., medical homes        </a:t>
            </a:r>
          </a:p>
          <a:p>
            <a:pPr lvl="1" indent="-231775">
              <a:spcAft>
                <a:spcPts val="600"/>
              </a:spcAft>
              <a:defRPr/>
            </a:pPr>
            <a:r>
              <a:rPr lang="en-US" sz="2400" dirty="0"/>
              <a:t>Ability to provide most appropriate interventions on time</a:t>
            </a:r>
          </a:p>
          <a:p>
            <a:pPr indent="-231775">
              <a:spcAft>
                <a:spcPts val="600"/>
              </a:spcAft>
              <a:defRPr/>
            </a:pPr>
            <a:r>
              <a:rPr lang="en-US" sz="2800" dirty="0"/>
              <a:t>Increased use of evidence based medicine</a:t>
            </a:r>
          </a:p>
          <a:p>
            <a:pPr lvl="1" indent="-231775">
              <a:spcAft>
                <a:spcPts val="600"/>
              </a:spcAft>
              <a:defRPr/>
            </a:pPr>
            <a:r>
              <a:rPr sz="2400" dirty="0"/>
              <a:t>Demonstrate value of interventions through outcomes</a:t>
            </a:r>
          </a:p>
          <a:p>
            <a:pPr lvl="1" indent="-231775">
              <a:spcAft>
                <a:spcPts val="600"/>
              </a:spcAft>
              <a:defRPr/>
            </a:pPr>
            <a:r>
              <a:rPr sz="2400" dirty="0"/>
              <a:t>Must design, deliver, and evaluate interventions for greater public reimbursement</a:t>
            </a:r>
          </a:p>
          <a:p>
            <a:pPr>
              <a:defRPr/>
            </a:pPr>
            <a:endParaRPr lang="en-US" sz="1600" dirty="0"/>
          </a:p>
          <a:p>
            <a:pPr>
              <a:defRPr/>
            </a:pPr>
            <a:endParaRPr lang="en-US" dirty="0"/>
          </a:p>
        </p:txBody>
      </p:sp>
      <p:sp>
        <p:nvSpPr>
          <p:cNvPr id="36867" name="Rectangle 2"/>
          <p:cNvSpPr>
            <a:spLocks noGrp="1" noChangeArrowheads="1"/>
          </p:cNvSpPr>
          <p:nvPr>
            <p:ph type="title"/>
          </p:nvPr>
        </p:nvSpPr>
        <p:spPr>
          <a:xfrm>
            <a:off x="762000" y="229005"/>
            <a:ext cx="7924800" cy="1218795"/>
          </a:xfrm>
        </p:spPr>
        <p:txBody>
          <a:bodyPr/>
          <a:lstStyle/>
          <a:p>
            <a:r>
              <a:rPr lang="en-US" altLang="en-US" sz="4400" dirty="0"/>
              <a:t>The Recovery Movement: Role of Psychologists and Health Care Reform</a:t>
            </a:r>
          </a:p>
        </p:txBody>
      </p:sp>
    </p:spTree>
    <p:extLst>
      <p:ext uri="{BB962C8B-B14F-4D97-AF65-F5344CB8AC3E}">
        <p14:creationId xmlns:p14="http://schemas.microsoft.com/office/powerpoint/2010/main" val="166573512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6586418"/>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a:t>
            </a:r>
            <a:r>
              <a:rPr lang="en-US" dirty="0"/>
              <a:t>The Recovery Movement: Role of Psychologists and Health Care Reform</a:t>
            </a:r>
            <a:r>
              <a:rPr lang="en-US" dirty="0">
                <a:solidFill>
                  <a:srgbClr val="FFFFFF"/>
                </a:solidFill>
              </a:rPr>
              <a:t>.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1000" b="1" dirty="0">
              <a:solidFill>
                <a:srgbClr val="FFFFFF"/>
              </a:solidFill>
            </a:endParaRPr>
          </a:p>
          <a:p>
            <a:endParaRPr lang="en-US" sz="2000" b="1" dirty="0">
              <a:solidFill>
                <a:srgbClr val="FFFFFF"/>
              </a:solidFill>
            </a:endParaRPr>
          </a:p>
          <a:p>
            <a:r>
              <a:rPr lang="en-US" sz="1600" dirty="0">
                <a:solidFill>
                  <a:srgbClr val="FFFFFF"/>
                </a:solidFill>
              </a:rPr>
              <a:t>August, 2014</a:t>
            </a:r>
          </a:p>
          <a:p>
            <a:endParaRPr lang="en-US" sz="2000" b="1"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47914458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a:t>3. Assessment</a:t>
            </a:r>
            <a:endParaRPr lang="en-US" dirty="0"/>
          </a:p>
        </p:txBody>
      </p:sp>
    </p:spTree>
    <p:extLst>
      <p:ext uri="{BB962C8B-B14F-4D97-AF65-F5344CB8AC3E}">
        <p14:creationId xmlns:p14="http://schemas.microsoft.com/office/powerpoint/2010/main" val="173657109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Placeholder 3"/>
          <p:cNvSpPr txBox="1">
            <a:spLocks/>
          </p:cNvSpPr>
          <p:nvPr/>
        </p:nvSpPr>
        <p:spPr bwMode="auto">
          <a:xfrm>
            <a:off x="4645025" y="1828800"/>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20000"/>
              </a:spcBef>
            </a:pPr>
            <a:endParaRPr lang="en-US" altLang="en-US" sz="2400" b="1" u="sng"/>
          </a:p>
        </p:txBody>
      </p:sp>
      <p:sp>
        <p:nvSpPr>
          <p:cNvPr id="7175" name="TextBox 1"/>
          <p:cNvSpPr txBox="1">
            <a:spLocks noChangeArrowheads="1"/>
          </p:cNvSpPr>
          <p:nvPr/>
        </p:nvSpPr>
        <p:spPr bwMode="auto">
          <a:xfrm>
            <a:off x="1600200" y="2209800"/>
            <a:ext cx="5741987"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defRPr/>
            </a:pPr>
            <a:r>
              <a:rPr lang="en-US" sz="3200" i="1" dirty="0">
                <a:solidFill>
                  <a:schemeClr val="bg1"/>
                </a:solidFill>
                <a:latin typeface="+mn-lt"/>
              </a:rPr>
              <a:t>  </a:t>
            </a:r>
            <a:r>
              <a:rPr lang="en-US" sz="3200" i="1" dirty="0">
                <a:solidFill>
                  <a:srgbClr val="66CCFF"/>
                </a:solidFill>
                <a:latin typeface="+mn-lt"/>
              </a:rPr>
              <a:t>“The cornerstone of any good treatment plan is a thorough assessment of a person’s strengths and weaknesses” </a:t>
            </a:r>
          </a:p>
          <a:p>
            <a:pPr algn="ctr" eaLnBrk="1" hangingPunct="1">
              <a:defRPr/>
            </a:pPr>
            <a:endParaRPr lang="en-US" sz="3200" i="1" dirty="0">
              <a:latin typeface="Century Schoolbook" pitchFamily="18" charset="0"/>
            </a:endParaRPr>
          </a:p>
          <a:p>
            <a:pPr algn="r" eaLnBrk="1" hangingPunct="1">
              <a:defRPr/>
            </a:pPr>
            <a:r>
              <a:rPr lang="en-US" dirty="0">
                <a:latin typeface="+mn-lt"/>
              </a:rPr>
              <a:t>(Silverstein, 2000)</a:t>
            </a:r>
          </a:p>
        </p:txBody>
      </p:sp>
      <p:sp>
        <p:nvSpPr>
          <p:cNvPr id="54278" name="Rectangle 2"/>
          <p:cNvSpPr>
            <a:spLocks noGrp="1" noChangeArrowheads="1"/>
          </p:cNvSpPr>
          <p:nvPr>
            <p:ph type="title"/>
          </p:nvPr>
        </p:nvSpPr>
        <p:spPr>
          <a:xfrm>
            <a:off x="762000" y="325803"/>
            <a:ext cx="8382000" cy="664797"/>
          </a:xfrm>
        </p:spPr>
        <p:txBody>
          <a:bodyPr/>
          <a:lstStyle/>
          <a:p>
            <a:r>
              <a:rPr lang="en-US" altLang="en-US" dirty="0"/>
              <a:t>Assessment</a:t>
            </a:r>
          </a:p>
        </p:txBody>
      </p:sp>
    </p:spTree>
    <p:extLst>
      <p:ext uri="{BB962C8B-B14F-4D97-AF65-F5344CB8AC3E}">
        <p14:creationId xmlns:p14="http://schemas.microsoft.com/office/powerpoint/2010/main" val="21758829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TextBox 1"/>
          <p:cNvSpPr txBox="1">
            <a:spLocks noChangeArrowheads="1"/>
          </p:cNvSpPr>
          <p:nvPr/>
        </p:nvSpPr>
        <p:spPr bwMode="auto">
          <a:xfrm>
            <a:off x="1219200" y="1295400"/>
            <a:ext cx="67056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ts val="3600"/>
              </a:lnSpc>
              <a:defRPr/>
            </a:pPr>
            <a:r>
              <a:rPr lang="en-US" sz="3000" i="1" dirty="0">
                <a:solidFill>
                  <a:srgbClr val="66CCFF"/>
                </a:solidFill>
                <a:latin typeface="+mn-lt"/>
              </a:rPr>
              <a:t>“</a:t>
            </a:r>
            <a:r>
              <a:rPr lang="en-US" sz="3000" b="1" i="1" dirty="0">
                <a:solidFill>
                  <a:srgbClr val="66CCFF"/>
                </a:solidFill>
                <a:latin typeface="+mn-lt"/>
              </a:rPr>
              <a:t>…</a:t>
            </a:r>
            <a:r>
              <a:rPr lang="en-US" sz="3000" i="1" dirty="0">
                <a:solidFill>
                  <a:srgbClr val="66CCFF"/>
                </a:solidFill>
                <a:latin typeface="+mn-lt"/>
              </a:rPr>
              <a:t> every individual, no matter how severe the person’s illness might be, has the capacity to continue to learn and develop.”   </a:t>
            </a:r>
            <a:r>
              <a:rPr lang="en-US" sz="1400" dirty="0">
                <a:latin typeface="+mn-lt"/>
              </a:rPr>
              <a:t>(Davidson, et al., 2008)</a:t>
            </a:r>
          </a:p>
        </p:txBody>
      </p:sp>
      <p:sp>
        <p:nvSpPr>
          <p:cNvPr id="55301" name="Rectangle 2"/>
          <p:cNvSpPr>
            <a:spLocks noGrp="1" noChangeArrowheads="1"/>
          </p:cNvSpPr>
          <p:nvPr>
            <p:ph type="title"/>
          </p:nvPr>
        </p:nvSpPr>
        <p:spPr>
          <a:xfrm>
            <a:off x="762000" y="230188"/>
            <a:ext cx="8382000" cy="664797"/>
          </a:xfrm>
        </p:spPr>
        <p:txBody>
          <a:bodyPr/>
          <a:lstStyle/>
          <a:p>
            <a:r>
              <a:rPr lang="en-US" altLang="en-US" dirty="0"/>
              <a:t>Assessment</a:t>
            </a:r>
          </a:p>
        </p:txBody>
      </p:sp>
      <p:sp>
        <p:nvSpPr>
          <p:cNvPr id="55302" name="Content Placeholder 1"/>
          <p:cNvSpPr>
            <a:spLocks noGrp="1"/>
          </p:cNvSpPr>
          <p:nvPr>
            <p:ph sz="half" idx="1"/>
          </p:nvPr>
        </p:nvSpPr>
        <p:spPr>
          <a:xfrm>
            <a:off x="838200" y="3665537"/>
            <a:ext cx="7543800" cy="2696123"/>
          </a:xfrm>
        </p:spPr>
        <p:txBody>
          <a:bodyPr/>
          <a:lstStyle/>
          <a:p>
            <a:pPr marL="228600" indent="-228600"/>
            <a:r>
              <a:rPr lang="en-US" altLang="en-US" sz="2400" dirty="0"/>
              <a:t>Skills</a:t>
            </a:r>
          </a:p>
          <a:p>
            <a:pPr marL="228600" indent="-228600"/>
            <a:r>
              <a:rPr lang="en-US" altLang="en-US" sz="2400" dirty="0"/>
              <a:t>Talents</a:t>
            </a:r>
          </a:p>
          <a:p>
            <a:pPr marL="228600" indent="-228600"/>
            <a:r>
              <a:rPr lang="en-US" altLang="en-US" sz="2400" dirty="0"/>
              <a:t>Personal virtues &amp; traits</a:t>
            </a:r>
          </a:p>
          <a:p>
            <a:pPr marL="228600" indent="-228600"/>
            <a:r>
              <a:rPr lang="en-US" altLang="en-US" sz="2400" dirty="0"/>
              <a:t>Interpersonal skills</a:t>
            </a:r>
          </a:p>
          <a:p>
            <a:pPr marL="228600" indent="-228600"/>
            <a:r>
              <a:rPr lang="en-US" altLang="en-US" sz="2400" dirty="0"/>
              <a:t>Knowledge gained from adversities, occupational or parenting roles</a:t>
            </a:r>
          </a:p>
          <a:p>
            <a:pPr marL="228600" indent="-228600"/>
            <a:endParaRPr lang="en-US" altLang="en-US" sz="2400" dirty="0"/>
          </a:p>
        </p:txBody>
      </p:sp>
      <p:sp>
        <p:nvSpPr>
          <p:cNvPr id="55303" name="Content Placeholder 2"/>
          <p:cNvSpPr>
            <a:spLocks noGrp="1"/>
          </p:cNvSpPr>
          <p:nvPr>
            <p:ph sz="half" idx="2"/>
          </p:nvPr>
        </p:nvSpPr>
        <p:spPr>
          <a:xfrm>
            <a:off x="4648200" y="3665537"/>
            <a:ext cx="4038600" cy="1144929"/>
          </a:xfrm>
        </p:spPr>
        <p:txBody>
          <a:bodyPr/>
          <a:lstStyle/>
          <a:p>
            <a:pPr marL="228600" indent="-228600"/>
            <a:r>
              <a:rPr lang="en-US" altLang="en-US" sz="2400" dirty="0"/>
              <a:t>Cultural knowledge</a:t>
            </a:r>
          </a:p>
          <a:p>
            <a:pPr marL="228600" indent="-228600"/>
            <a:r>
              <a:rPr lang="en-US" altLang="en-US" sz="2400" dirty="0"/>
              <a:t>Family stories</a:t>
            </a:r>
          </a:p>
          <a:p>
            <a:pPr marL="228600" indent="-228600"/>
            <a:r>
              <a:rPr lang="en-US" altLang="en-US" sz="2400" dirty="0"/>
              <a:t>Spirituality</a:t>
            </a:r>
          </a:p>
        </p:txBody>
      </p:sp>
      <p:grpSp>
        <p:nvGrpSpPr>
          <p:cNvPr id="8" name="Group 7"/>
          <p:cNvGrpSpPr/>
          <p:nvPr/>
        </p:nvGrpSpPr>
        <p:grpSpPr>
          <a:xfrm>
            <a:off x="7322820" y="6115826"/>
            <a:ext cx="1440180" cy="478849"/>
            <a:chOff x="518160" y="1450160"/>
            <a:chExt cx="1440180" cy="478849"/>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10" name="TextBox 9"/>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3688235501"/>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Placeholder 3"/>
          <p:cNvSpPr txBox="1">
            <a:spLocks/>
          </p:cNvSpPr>
          <p:nvPr/>
        </p:nvSpPr>
        <p:spPr bwMode="auto">
          <a:xfrm>
            <a:off x="4645025" y="1828800"/>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20000"/>
              </a:spcBef>
            </a:pPr>
            <a:endParaRPr lang="en-US" altLang="en-US" sz="2400" b="1" u="sng"/>
          </a:p>
        </p:txBody>
      </p:sp>
      <p:sp>
        <p:nvSpPr>
          <p:cNvPr id="56323" name="Rectangle 2"/>
          <p:cNvSpPr>
            <a:spLocks noGrp="1" noChangeArrowheads="1"/>
          </p:cNvSpPr>
          <p:nvPr>
            <p:ph type="title"/>
          </p:nvPr>
        </p:nvSpPr>
        <p:spPr>
          <a:xfrm>
            <a:off x="762000" y="230188"/>
            <a:ext cx="8382000" cy="664797"/>
          </a:xfrm>
        </p:spPr>
        <p:txBody>
          <a:bodyPr/>
          <a:lstStyle/>
          <a:p>
            <a:r>
              <a:rPr lang="en-US" altLang="en-US" dirty="0"/>
              <a:t>Assessment</a:t>
            </a:r>
          </a:p>
        </p:txBody>
      </p:sp>
      <p:sp>
        <p:nvSpPr>
          <p:cNvPr id="56324" name="Text Placeholder 3"/>
          <p:cNvSpPr>
            <a:spLocks noGrp="1"/>
          </p:cNvSpPr>
          <p:nvPr>
            <p:ph type="body" idx="1"/>
          </p:nvPr>
        </p:nvSpPr>
        <p:spPr>
          <a:xfrm>
            <a:off x="836612" y="1687513"/>
            <a:ext cx="3582988" cy="642292"/>
          </a:xfrm>
        </p:spPr>
        <p:txBody>
          <a:bodyPr anchor="t"/>
          <a:lstStyle/>
          <a:p>
            <a:pPr>
              <a:lnSpc>
                <a:spcPts val="2500"/>
              </a:lnSpc>
              <a:spcBef>
                <a:spcPct val="0"/>
              </a:spcBef>
            </a:pPr>
            <a:r>
              <a:rPr lang="en-US" altLang="en-US" sz="2400" dirty="0">
                <a:solidFill>
                  <a:srgbClr val="66CCFF"/>
                </a:solidFill>
                <a:latin typeface="+mj-lt"/>
              </a:rPr>
              <a:t>Traditional Clinical Assessments</a:t>
            </a:r>
          </a:p>
        </p:txBody>
      </p:sp>
      <p:sp>
        <p:nvSpPr>
          <p:cNvPr id="56325" name="Content Placeholder 1"/>
          <p:cNvSpPr>
            <a:spLocks noGrp="1"/>
          </p:cNvSpPr>
          <p:nvPr>
            <p:ph sz="half" idx="2"/>
          </p:nvPr>
        </p:nvSpPr>
        <p:spPr>
          <a:xfrm>
            <a:off x="836612" y="2601913"/>
            <a:ext cx="3735388" cy="3951287"/>
          </a:xfrm>
        </p:spPr>
        <p:txBody>
          <a:bodyPr/>
          <a:lstStyle/>
          <a:p>
            <a:pPr marL="228600" indent="-228600">
              <a:spcAft>
                <a:spcPts val="600"/>
              </a:spcAft>
            </a:pPr>
            <a:r>
              <a:rPr lang="en-US" altLang="en-US" dirty="0"/>
              <a:t>Psychiatric diagnosis</a:t>
            </a:r>
          </a:p>
          <a:p>
            <a:pPr marL="228600" indent="-228600">
              <a:spcAft>
                <a:spcPts val="600"/>
              </a:spcAft>
            </a:pPr>
            <a:r>
              <a:rPr lang="en-US" altLang="en-US" dirty="0"/>
              <a:t>Problematic symptoms and behaviors</a:t>
            </a:r>
          </a:p>
          <a:p>
            <a:pPr marL="228600" indent="-228600">
              <a:spcAft>
                <a:spcPts val="600"/>
              </a:spcAft>
            </a:pPr>
            <a:r>
              <a:rPr lang="en-US" altLang="en-US" dirty="0"/>
              <a:t>Failures in social, educational &amp; vocational pursuits</a:t>
            </a:r>
          </a:p>
          <a:p>
            <a:pPr marL="228600" indent="-228600">
              <a:spcAft>
                <a:spcPts val="600"/>
              </a:spcAft>
            </a:pPr>
            <a:r>
              <a:rPr lang="en-US" altLang="en-US" dirty="0"/>
              <a:t>Difficulties in life</a:t>
            </a:r>
          </a:p>
        </p:txBody>
      </p:sp>
      <p:sp>
        <p:nvSpPr>
          <p:cNvPr id="56326" name="Text Placeholder 4"/>
          <p:cNvSpPr>
            <a:spLocks noGrp="1"/>
          </p:cNvSpPr>
          <p:nvPr>
            <p:ph type="body" sz="quarter" idx="3"/>
          </p:nvPr>
        </p:nvSpPr>
        <p:spPr>
          <a:xfrm>
            <a:off x="5029200" y="1687513"/>
            <a:ext cx="3657600" cy="641201"/>
          </a:xfrm>
        </p:spPr>
        <p:txBody>
          <a:bodyPr anchor="t"/>
          <a:lstStyle/>
          <a:p>
            <a:pPr>
              <a:lnSpc>
                <a:spcPts val="2500"/>
              </a:lnSpc>
              <a:spcBef>
                <a:spcPct val="0"/>
              </a:spcBef>
            </a:pPr>
            <a:r>
              <a:rPr lang="en-US" altLang="en-US" sz="2400" dirty="0">
                <a:solidFill>
                  <a:srgbClr val="66CCFF"/>
                </a:solidFill>
                <a:latin typeface="+mj-lt"/>
              </a:rPr>
              <a:t>Strengths Based Ecological Assessments</a:t>
            </a:r>
          </a:p>
        </p:txBody>
      </p:sp>
      <p:sp>
        <p:nvSpPr>
          <p:cNvPr id="56327" name="Content Placeholder 2"/>
          <p:cNvSpPr>
            <a:spLocks noGrp="1"/>
          </p:cNvSpPr>
          <p:nvPr>
            <p:ph sz="quarter" idx="4"/>
          </p:nvPr>
        </p:nvSpPr>
        <p:spPr>
          <a:xfrm>
            <a:off x="4949825" y="2601913"/>
            <a:ext cx="3736975" cy="3951287"/>
          </a:xfrm>
        </p:spPr>
        <p:txBody>
          <a:bodyPr/>
          <a:lstStyle/>
          <a:p>
            <a:pPr marL="228600" indent="-228600">
              <a:spcAft>
                <a:spcPts val="600"/>
              </a:spcAft>
            </a:pPr>
            <a:r>
              <a:rPr lang="en-US" altLang="en-US" dirty="0"/>
              <a:t>Cultural knowledge</a:t>
            </a:r>
          </a:p>
          <a:p>
            <a:pPr marL="228600" indent="-228600">
              <a:spcAft>
                <a:spcPts val="600"/>
              </a:spcAft>
            </a:pPr>
            <a:r>
              <a:rPr lang="en-US" altLang="en-US" dirty="0"/>
              <a:t>Family stories</a:t>
            </a:r>
          </a:p>
          <a:p>
            <a:pPr marL="228600" indent="-228600">
              <a:spcAft>
                <a:spcPts val="600"/>
              </a:spcAft>
            </a:pPr>
            <a:r>
              <a:rPr lang="en-US" altLang="en-US" dirty="0"/>
              <a:t>Spirituality</a:t>
            </a:r>
          </a:p>
          <a:p>
            <a:pPr marL="228600" indent="-228600">
              <a:spcAft>
                <a:spcPts val="600"/>
              </a:spcAft>
            </a:pPr>
            <a:r>
              <a:rPr lang="en-US" altLang="en-US" dirty="0"/>
              <a:t>Knowledge gained from adversities, occupational or parenting roles</a:t>
            </a:r>
          </a:p>
        </p:txBody>
      </p:sp>
      <p:grpSp>
        <p:nvGrpSpPr>
          <p:cNvPr id="9" name="Group 8"/>
          <p:cNvGrpSpPr/>
          <p:nvPr/>
        </p:nvGrpSpPr>
        <p:grpSpPr>
          <a:xfrm>
            <a:off x="7170420" y="5998151"/>
            <a:ext cx="1440180" cy="478849"/>
            <a:chOff x="518160" y="1450160"/>
            <a:chExt cx="1440180" cy="478849"/>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11" name="TextBox 10"/>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21158666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Placeholder 3"/>
          <p:cNvSpPr txBox="1">
            <a:spLocks/>
          </p:cNvSpPr>
          <p:nvPr/>
        </p:nvSpPr>
        <p:spPr bwMode="auto">
          <a:xfrm>
            <a:off x="4645025" y="1828800"/>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20000"/>
              </a:spcBef>
            </a:pPr>
            <a:endParaRPr lang="en-US" altLang="en-US" sz="2400" b="1" u="sng"/>
          </a:p>
        </p:txBody>
      </p:sp>
      <p:sp>
        <p:nvSpPr>
          <p:cNvPr id="57347" name="Rectangle 2"/>
          <p:cNvSpPr>
            <a:spLocks noGrp="1" noChangeArrowheads="1"/>
          </p:cNvSpPr>
          <p:nvPr>
            <p:ph type="title"/>
          </p:nvPr>
        </p:nvSpPr>
        <p:spPr>
          <a:xfrm>
            <a:off x="762000" y="230188"/>
            <a:ext cx="8382000" cy="664797"/>
          </a:xfrm>
        </p:spPr>
        <p:txBody>
          <a:bodyPr/>
          <a:lstStyle/>
          <a:p>
            <a:r>
              <a:rPr lang="en-US" altLang="en-US" dirty="0"/>
              <a:t>Assessment</a:t>
            </a:r>
            <a:endParaRPr lang="en-US" altLang="en-US" dirty="0">
              <a:solidFill>
                <a:schemeClr val="bg1"/>
              </a:solidFill>
            </a:endParaRPr>
          </a:p>
        </p:txBody>
      </p:sp>
      <p:sp>
        <p:nvSpPr>
          <p:cNvPr id="10" name="Content Placeholder 9"/>
          <p:cNvSpPr>
            <a:spLocks noGrp="1"/>
          </p:cNvSpPr>
          <p:nvPr>
            <p:ph idx="1"/>
          </p:nvPr>
        </p:nvSpPr>
        <p:spPr>
          <a:xfrm>
            <a:off x="609600" y="2667000"/>
            <a:ext cx="7848600" cy="2883866"/>
          </a:xfrm>
        </p:spPr>
        <p:txBody>
          <a:bodyPr/>
          <a:lstStyle/>
          <a:p>
            <a:pPr lvl="1">
              <a:spcAft>
                <a:spcPts val="600"/>
              </a:spcAft>
              <a:defRPr/>
            </a:pPr>
            <a:r>
              <a:rPr lang="en-US" sz="2400" dirty="0"/>
              <a:t>Continual process of seeking information</a:t>
            </a:r>
          </a:p>
          <a:p>
            <a:pPr lvl="1">
              <a:spcAft>
                <a:spcPts val="600"/>
              </a:spcAft>
              <a:defRPr/>
            </a:pPr>
            <a:r>
              <a:rPr lang="en-US" sz="2400" dirty="0"/>
              <a:t>Information gathered from several life domains</a:t>
            </a:r>
          </a:p>
          <a:p>
            <a:pPr lvl="1">
              <a:spcAft>
                <a:spcPts val="600"/>
              </a:spcAft>
              <a:defRPr/>
            </a:pPr>
            <a:r>
              <a:rPr lang="en-US" sz="2400" dirty="0"/>
              <a:t>Cultural influences are incorporated</a:t>
            </a:r>
          </a:p>
          <a:p>
            <a:pPr lvl="1">
              <a:spcAft>
                <a:spcPts val="600"/>
              </a:spcAft>
              <a:defRPr/>
            </a:pPr>
            <a:r>
              <a:rPr lang="en-US" sz="2400" dirty="0"/>
              <a:t>Focused on positive aspects of a person’s life</a:t>
            </a:r>
          </a:p>
          <a:p>
            <a:pPr lvl="1">
              <a:spcAft>
                <a:spcPts val="600"/>
              </a:spcAft>
              <a:defRPr/>
            </a:pPr>
            <a:r>
              <a:rPr lang="en-US" sz="2400" dirty="0"/>
              <a:t>Develops skills and resources needed to facilitate recovery</a:t>
            </a:r>
          </a:p>
          <a:p>
            <a:pPr marL="0" indent="0">
              <a:buFontTx/>
              <a:buNone/>
              <a:defRPr/>
            </a:pPr>
            <a:endParaRPr lang="en-US" dirty="0"/>
          </a:p>
        </p:txBody>
      </p:sp>
      <p:sp>
        <p:nvSpPr>
          <p:cNvPr id="57349" name="Rectangle 2"/>
          <p:cNvSpPr txBox="1">
            <a:spLocks noChangeArrowheads="1"/>
          </p:cNvSpPr>
          <p:nvPr/>
        </p:nvSpPr>
        <p:spPr bwMode="auto">
          <a:xfrm>
            <a:off x="685800" y="1106488"/>
            <a:ext cx="7772400"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96875" indent="-396875" defTabSz="914363" eaLnBrk="1" hangingPunct="1">
              <a:lnSpc>
                <a:spcPct val="90000"/>
              </a:lnSpc>
              <a:spcBef>
                <a:spcPct val="20000"/>
              </a:spcBef>
              <a:buBlip>
                <a:blip r:embed="rId3"/>
              </a:buBlip>
            </a:pPr>
            <a:r>
              <a:rPr lang="en-US" altLang="en-US" sz="2800" dirty="0">
                <a:solidFill>
                  <a:srgbClr val="66CCFF"/>
                </a:solidFill>
                <a:latin typeface="+mn-lt"/>
              </a:rPr>
              <a:t>Components of a Strengths Based, Ecological &amp; Functional Assessment</a:t>
            </a:r>
          </a:p>
        </p:txBody>
      </p:sp>
    </p:spTree>
    <p:extLst>
      <p:ext uri="{BB962C8B-B14F-4D97-AF65-F5344CB8AC3E}">
        <p14:creationId xmlns:p14="http://schemas.microsoft.com/office/powerpoint/2010/main" val="108086324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0188"/>
            <a:ext cx="8382000" cy="664797"/>
          </a:xfrm>
        </p:spPr>
        <p:txBody>
          <a:bodyPr/>
          <a:lstStyle/>
          <a:p>
            <a:r>
              <a:rPr lang="en-US" altLang="en-US" dirty="0"/>
              <a:t>Assessment</a:t>
            </a:r>
            <a:endParaRPr lang="en-US" dirty="0"/>
          </a:p>
        </p:txBody>
      </p:sp>
      <p:sp>
        <p:nvSpPr>
          <p:cNvPr id="3" name="Text Placeholder 2"/>
          <p:cNvSpPr>
            <a:spLocks noGrp="1"/>
          </p:cNvSpPr>
          <p:nvPr>
            <p:ph type="body" sz="quarter" idx="10"/>
          </p:nvPr>
        </p:nvSpPr>
        <p:spPr>
          <a:xfrm>
            <a:off x="762000" y="1219200"/>
            <a:ext cx="7848600" cy="4795159"/>
          </a:xfrm>
        </p:spPr>
        <p:txBody>
          <a:bodyPr/>
          <a:lstStyle/>
          <a:p>
            <a:r>
              <a:rPr lang="en-US" sz="2800" dirty="0">
                <a:solidFill>
                  <a:srgbClr val="66CCFF"/>
                </a:solidFill>
              </a:rPr>
              <a:t>Strengths Based Assessment:</a:t>
            </a:r>
          </a:p>
          <a:p>
            <a:endParaRPr lang="en-US" sz="800" dirty="0"/>
          </a:p>
          <a:p>
            <a:pPr lvl="1"/>
            <a:r>
              <a:rPr lang="en-US" sz="2400" dirty="0"/>
              <a:t>Approaches each person from the standpoint of determining:</a:t>
            </a:r>
          </a:p>
          <a:p>
            <a:pPr lvl="2"/>
            <a:r>
              <a:rPr lang="en-US" sz="2000" dirty="0"/>
              <a:t>Capabilities</a:t>
            </a:r>
          </a:p>
          <a:p>
            <a:pPr lvl="2"/>
            <a:r>
              <a:rPr lang="en-US" sz="2000" dirty="0"/>
              <a:t>Accomplishments</a:t>
            </a:r>
          </a:p>
          <a:p>
            <a:pPr lvl="2"/>
            <a:r>
              <a:rPr lang="en-US" sz="2000" dirty="0"/>
              <a:t>Potential</a:t>
            </a:r>
          </a:p>
          <a:p>
            <a:pPr lvl="2"/>
            <a:endParaRPr lang="en-US" sz="800" dirty="0"/>
          </a:p>
          <a:p>
            <a:pPr lvl="1"/>
            <a:r>
              <a:rPr lang="en-US" sz="2400" dirty="0"/>
              <a:t>Considers positive factors in the person’s surrounding environment:</a:t>
            </a:r>
          </a:p>
          <a:p>
            <a:pPr lvl="1"/>
            <a:endParaRPr lang="en-US" sz="800" dirty="0"/>
          </a:p>
          <a:p>
            <a:pPr lvl="2"/>
            <a:r>
              <a:rPr lang="en-US" sz="2000" dirty="0"/>
              <a:t>Natural support network (family strengths, community supports, social service system network)  </a:t>
            </a:r>
          </a:p>
          <a:p>
            <a:pPr lvl="2"/>
            <a:r>
              <a:rPr lang="en-US" sz="2000" dirty="0"/>
              <a:t>Each person has the potential for future accomplishments that will facilitate continuing to attain the life he or she wishes to achieve </a:t>
            </a:r>
          </a:p>
        </p:txBody>
      </p:sp>
    </p:spTree>
    <p:extLst>
      <p:ext uri="{BB962C8B-B14F-4D97-AF65-F5344CB8AC3E}">
        <p14:creationId xmlns:p14="http://schemas.microsoft.com/office/powerpoint/2010/main" val="316031621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Placeholder 3"/>
          <p:cNvSpPr txBox="1">
            <a:spLocks/>
          </p:cNvSpPr>
          <p:nvPr/>
        </p:nvSpPr>
        <p:spPr bwMode="auto">
          <a:xfrm>
            <a:off x="4645025" y="1828800"/>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20000"/>
              </a:spcBef>
            </a:pPr>
            <a:endParaRPr lang="en-US" altLang="en-US" sz="2400" b="1" u="sng"/>
          </a:p>
        </p:txBody>
      </p:sp>
      <p:sp>
        <p:nvSpPr>
          <p:cNvPr id="58371" name="Rectangle 2"/>
          <p:cNvSpPr>
            <a:spLocks noGrp="1" noChangeArrowheads="1"/>
          </p:cNvSpPr>
          <p:nvPr>
            <p:ph type="title"/>
          </p:nvPr>
        </p:nvSpPr>
        <p:spPr>
          <a:xfrm>
            <a:off x="762000" y="230188"/>
            <a:ext cx="8382000" cy="664797"/>
          </a:xfrm>
        </p:spPr>
        <p:txBody>
          <a:bodyPr/>
          <a:lstStyle/>
          <a:p>
            <a:r>
              <a:rPr lang="en-US" altLang="en-US" dirty="0"/>
              <a:t>Assessment</a:t>
            </a:r>
            <a:endParaRPr lang="en-US" altLang="en-US" dirty="0">
              <a:solidFill>
                <a:schemeClr val="bg1"/>
              </a:solidFill>
            </a:endParaRPr>
          </a:p>
        </p:txBody>
      </p:sp>
      <p:sp>
        <p:nvSpPr>
          <p:cNvPr id="10" name="Content Placeholder 9"/>
          <p:cNvSpPr>
            <a:spLocks noGrp="1"/>
          </p:cNvSpPr>
          <p:nvPr>
            <p:ph idx="1"/>
          </p:nvPr>
        </p:nvSpPr>
        <p:spPr>
          <a:xfrm>
            <a:off x="685800" y="1974026"/>
            <a:ext cx="7848600" cy="3893374"/>
          </a:xfrm>
        </p:spPr>
        <p:txBody>
          <a:bodyPr/>
          <a:lstStyle/>
          <a:p>
            <a:pPr lvl="1">
              <a:defRPr/>
            </a:pPr>
            <a:r>
              <a:rPr lang="en-US" sz="2200" dirty="0"/>
              <a:t>What do you call your challenge and what caused it?</a:t>
            </a:r>
          </a:p>
          <a:p>
            <a:pPr lvl="1">
              <a:defRPr/>
            </a:pPr>
            <a:r>
              <a:rPr lang="en-US" sz="2200" dirty="0"/>
              <a:t>What are you most proud of in your life?</a:t>
            </a:r>
          </a:p>
          <a:p>
            <a:pPr lvl="1">
              <a:defRPr/>
            </a:pPr>
            <a:r>
              <a:rPr lang="en-US" sz="2200" dirty="0"/>
              <a:t>What is one thing you would NOT change about yourself?</a:t>
            </a:r>
          </a:p>
          <a:p>
            <a:pPr lvl="1">
              <a:defRPr/>
            </a:pPr>
            <a:r>
              <a:rPr lang="en-US" sz="2200" dirty="0"/>
              <a:t>What are the most important things to you when deciding where to live?</a:t>
            </a:r>
          </a:p>
          <a:p>
            <a:pPr lvl="1">
              <a:defRPr/>
            </a:pPr>
            <a:r>
              <a:rPr lang="en-US" sz="2200" dirty="0"/>
              <a:t>With what cultural group(s) do you identify?</a:t>
            </a:r>
          </a:p>
          <a:p>
            <a:pPr lvl="1">
              <a:defRPr/>
            </a:pPr>
            <a:r>
              <a:rPr lang="en-US" sz="2200" dirty="0"/>
              <a:t>What kinds of things have you liked learning about?</a:t>
            </a:r>
          </a:p>
          <a:p>
            <a:pPr lvl="1">
              <a:defRPr/>
            </a:pPr>
            <a:r>
              <a:rPr lang="en-US" sz="2200" dirty="0"/>
              <a:t>What are your hopes and dreams for the future?</a:t>
            </a:r>
          </a:p>
          <a:p>
            <a:pPr lvl="1">
              <a:defRPr/>
            </a:pPr>
            <a:r>
              <a:rPr lang="en-US" sz="2200" dirty="0"/>
              <a:t>Have you ever been treated inappropriately or in ways that were harmful to you?</a:t>
            </a:r>
          </a:p>
          <a:p>
            <a:pPr lvl="1">
              <a:defRPr/>
            </a:pPr>
            <a:r>
              <a:rPr lang="en-US" sz="2200" dirty="0"/>
              <a:t>What are the things that matter most to you?</a:t>
            </a:r>
          </a:p>
        </p:txBody>
      </p:sp>
      <p:sp>
        <p:nvSpPr>
          <p:cNvPr id="58373" name="Rectangle 2"/>
          <p:cNvSpPr txBox="1">
            <a:spLocks noChangeArrowheads="1"/>
          </p:cNvSpPr>
          <p:nvPr/>
        </p:nvSpPr>
        <p:spPr bwMode="auto">
          <a:xfrm>
            <a:off x="685800" y="838200"/>
            <a:ext cx="7772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96875" indent="-396875" defTabSz="914363" eaLnBrk="1" hangingPunct="1">
              <a:lnSpc>
                <a:spcPct val="90000"/>
              </a:lnSpc>
              <a:spcBef>
                <a:spcPct val="20000"/>
              </a:spcBef>
              <a:buBlip>
                <a:blip r:embed="rId3"/>
              </a:buBlip>
            </a:pPr>
            <a:r>
              <a:rPr lang="en-US" altLang="en-US" sz="2600" dirty="0">
                <a:solidFill>
                  <a:srgbClr val="66CCFF"/>
                </a:solidFill>
                <a:latin typeface="+mn-lt"/>
              </a:rPr>
              <a:t>Some Questions to Ask:</a:t>
            </a:r>
          </a:p>
        </p:txBody>
      </p:sp>
    </p:spTree>
    <p:extLst>
      <p:ext uri="{BB962C8B-B14F-4D97-AF65-F5344CB8AC3E}">
        <p14:creationId xmlns:p14="http://schemas.microsoft.com/office/powerpoint/2010/main" val="356423567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6063198"/>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Assessment.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jansenm@shaw.ca</a:t>
            </a:r>
          </a:p>
          <a:p>
            <a:endParaRPr lang="en-US" sz="2400" b="1" dirty="0">
              <a:solidFill>
                <a:srgbClr val="FFFFFF"/>
              </a:solidFill>
            </a:endParaRPr>
          </a:p>
          <a:p>
            <a:endParaRPr lang="en-US" sz="2400" b="1" dirty="0">
              <a:solidFill>
                <a:srgbClr val="FFFFFF"/>
              </a:solidFill>
            </a:endParaRPr>
          </a:p>
          <a:p>
            <a:r>
              <a:rPr lang="en-US" sz="1600" dirty="0">
                <a:solidFill>
                  <a:srgbClr val="FFFFFF"/>
                </a:solidFill>
              </a:rPr>
              <a:t>August, 2014</a:t>
            </a:r>
          </a:p>
          <a:p>
            <a:endParaRPr lang="en-US" dirty="0">
              <a:solidFill>
                <a:srgbClr val="FFFFFF"/>
              </a:solidFill>
            </a:endParaRPr>
          </a:p>
        </p:txBody>
      </p:sp>
    </p:spTree>
    <p:extLst>
      <p:ext uri="{BB962C8B-B14F-4D97-AF65-F5344CB8AC3E}">
        <p14:creationId xmlns:p14="http://schemas.microsoft.com/office/powerpoint/2010/main" val="74620809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a:t>4. Partnership </a:t>
            </a:r>
            <a:r>
              <a:rPr lang="en-US" dirty="0"/>
              <a:t>and Engagement</a:t>
            </a:r>
          </a:p>
        </p:txBody>
      </p:sp>
    </p:spTree>
    <p:extLst>
      <p:ext uri="{BB962C8B-B14F-4D97-AF65-F5344CB8AC3E}">
        <p14:creationId xmlns:p14="http://schemas.microsoft.com/office/powerpoint/2010/main" val="152254173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838200" y="228600"/>
            <a:ext cx="8077200" cy="609398"/>
          </a:xfrm>
        </p:spPr>
        <p:txBody>
          <a:bodyPr/>
          <a:lstStyle/>
          <a:p>
            <a:r>
              <a:rPr lang="en-US" altLang="en-US" sz="4400" dirty="0"/>
              <a:t>Engaging People as Partners</a:t>
            </a:r>
          </a:p>
        </p:txBody>
      </p:sp>
      <p:sp>
        <p:nvSpPr>
          <p:cNvPr id="3075" name="Rectangle 3"/>
          <p:cNvSpPr>
            <a:spLocks noGrp="1" noChangeArrowheads="1"/>
          </p:cNvSpPr>
          <p:nvPr>
            <p:ph type="body" idx="1"/>
          </p:nvPr>
        </p:nvSpPr>
        <p:spPr>
          <a:xfrm>
            <a:off x="838200" y="1447800"/>
            <a:ext cx="7696200" cy="4013406"/>
          </a:xfrm>
        </p:spPr>
        <p:txBody>
          <a:bodyPr/>
          <a:lstStyle/>
          <a:p>
            <a:pPr>
              <a:defRPr/>
            </a:pPr>
            <a:r>
              <a:rPr lang="en-US" sz="2800" dirty="0">
                <a:solidFill>
                  <a:srgbClr val="66CCFF"/>
                </a:solidFill>
              </a:rPr>
              <a:t>The Need to Engage People with Serious Mental Illnesses in the Service Delivery System</a:t>
            </a:r>
          </a:p>
          <a:p>
            <a:pPr>
              <a:defRPr/>
            </a:pPr>
            <a:endParaRPr lang="en-US" sz="800" dirty="0">
              <a:solidFill>
                <a:srgbClr val="66CCFF"/>
              </a:solidFill>
            </a:endParaRPr>
          </a:p>
          <a:p>
            <a:pPr lvl="1">
              <a:defRPr/>
            </a:pPr>
            <a:r>
              <a:rPr lang="en-US" sz="2400" dirty="0"/>
              <a:t>Improve access to services</a:t>
            </a:r>
          </a:p>
          <a:p>
            <a:pPr lvl="1">
              <a:defRPr/>
            </a:pPr>
            <a:r>
              <a:rPr lang="en-US" sz="2400" dirty="0"/>
              <a:t>Potential to minimize the effect of crises</a:t>
            </a:r>
          </a:p>
          <a:p>
            <a:pPr lvl="1">
              <a:defRPr/>
            </a:pPr>
            <a:r>
              <a:rPr lang="en-US" sz="2400" dirty="0"/>
              <a:t>Potential to benefit from the expertise people have about the illness and need for services</a:t>
            </a:r>
          </a:p>
          <a:p>
            <a:pPr lvl="1">
              <a:defRPr/>
            </a:pPr>
            <a:r>
              <a:rPr lang="en-US" sz="2400" dirty="0"/>
              <a:t>Potential therapeutic benefits</a:t>
            </a:r>
          </a:p>
          <a:p>
            <a:pPr lvl="1">
              <a:defRPr/>
            </a:pPr>
            <a:r>
              <a:rPr lang="en-US" sz="2400" dirty="0"/>
              <a:t>Advantages of having people with lived experience involved with prioritizing and conducting research</a:t>
            </a:r>
          </a:p>
          <a:p>
            <a:pPr lvl="1">
              <a:defRPr/>
            </a:pPr>
            <a:r>
              <a:rPr lang="en-US" sz="2400" dirty="0"/>
              <a:t>Benefits of involvement in staff selection and training</a:t>
            </a:r>
          </a:p>
        </p:txBody>
      </p:sp>
    </p:spTree>
    <p:extLst>
      <p:ext uri="{BB962C8B-B14F-4D97-AF65-F5344CB8AC3E}">
        <p14:creationId xmlns:p14="http://schemas.microsoft.com/office/powerpoint/2010/main" val="3976310567"/>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04800" y="2667000"/>
            <a:ext cx="2255838" cy="3186113"/>
          </a:xfrm>
        </p:spPr>
      </p:pic>
      <p:sp>
        <p:nvSpPr>
          <p:cNvPr id="4" name="Content Placeholder 3"/>
          <p:cNvSpPr>
            <a:spLocks noGrp="1"/>
          </p:cNvSpPr>
          <p:nvPr>
            <p:ph sz="half" idx="2"/>
          </p:nvPr>
        </p:nvSpPr>
        <p:spPr>
          <a:xfrm>
            <a:off x="2743200" y="2286000"/>
            <a:ext cx="5791200" cy="3471720"/>
          </a:xfrm>
        </p:spPr>
        <p:txBody>
          <a:bodyPr/>
          <a:lstStyle/>
          <a:p>
            <a:pPr marL="0" indent="0">
              <a:buFontTx/>
              <a:buNone/>
              <a:defRPr/>
            </a:pPr>
            <a:r>
              <a:rPr lang="en-US" sz="2600" dirty="0"/>
              <a:t>From the System Itself: </a:t>
            </a:r>
          </a:p>
          <a:p>
            <a:pPr>
              <a:spcAft>
                <a:spcPts val="1200"/>
              </a:spcAft>
              <a:defRPr/>
            </a:pPr>
            <a:r>
              <a:rPr lang="en-US" sz="2400" dirty="0"/>
              <a:t>Prior negative experiences and possible trauma</a:t>
            </a:r>
          </a:p>
          <a:p>
            <a:pPr marL="0" indent="0">
              <a:buFontTx/>
              <a:buNone/>
              <a:defRPr/>
            </a:pPr>
            <a:r>
              <a:rPr lang="en-US" sz="2400" dirty="0">
                <a:solidFill>
                  <a:srgbClr val="66CCFF"/>
                </a:solidFill>
              </a:rPr>
              <a:t> </a:t>
            </a:r>
            <a:r>
              <a:rPr lang="en-US" sz="2600" dirty="0"/>
              <a:t>From the Individual:</a:t>
            </a:r>
          </a:p>
          <a:p>
            <a:pPr>
              <a:defRPr/>
            </a:pPr>
            <a:r>
              <a:rPr lang="en-US" sz="2400" dirty="0"/>
              <a:t>Severity of illness</a:t>
            </a:r>
          </a:p>
          <a:p>
            <a:pPr>
              <a:defRPr/>
            </a:pPr>
            <a:r>
              <a:rPr lang="en-US" sz="2400" dirty="0"/>
              <a:t>Multiple social barriers:</a:t>
            </a:r>
          </a:p>
          <a:p>
            <a:pPr>
              <a:defRPr/>
            </a:pPr>
            <a:endParaRPr lang="en-US" sz="800" dirty="0"/>
          </a:p>
          <a:p>
            <a:pPr lvl="1">
              <a:spcBef>
                <a:spcPts val="0"/>
              </a:spcBef>
              <a:defRPr/>
            </a:pPr>
            <a:r>
              <a:rPr lang="en-US" sz="2000" b="0" dirty="0"/>
              <a:t>Poverty, homelessness, criminal history, ill physical health, social stigma, poor social skills, and social isolation.  Need wide range of services</a:t>
            </a:r>
          </a:p>
        </p:txBody>
      </p:sp>
      <p:sp>
        <p:nvSpPr>
          <p:cNvPr id="4101" name="Rectangle 6"/>
          <p:cNvSpPr>
            <a:spLocks noChangeArrowheads="1"/>
          </p:cNvSpPr>
          <p:nvPr/>
        </p:nvSpPr>
        <p:spPr bwMode="auto">
          <a:xfrm>
            <a:off x="762000" y="1189470"/>
            <a:ext cx="73152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96875" indent="-396875" defTabSz="914363">
              <a:lnSpc>
                <a:spcPct val="90000"/>
              </a:lnSpc>
              <a:spcBef>
                <a:spcPct val="20000"/>
              </a:spcBef>
              <a:buBlip>
                <a:blip r:embed="rId4"/>
              </a:buBlip>
              <a:defRPr/>
            </a:pPr>
            <a:r>
              <a:rPr lang="en-US" sz="2800" dirty="0">
                <a:solidFill>
                  <a:srgbClr val="66CCFF"/>
                </a:solidFill>
              </a:rPr>
              <a:t>Reasons People are Reluctant to Engage the Mental Health System</a:t>
            </a:r>
          </a:p>
        </p:txBody>
      </p:sp>
      <p:sp>
        <p:nvSpPr>
          <p:cNvPr id="11" name="Rectangle 2"/>
          <p:cNvSpPr>
            <a:spLocks noGrp="1" noChangeArrowheads="1"/>
          </p:cNvSpPr>
          <p:nvPr>
            <p:ph type="title"/>
          </p:nvPr>
        </p:nvSpPr>
        <p:spPr>
          <a:xfrm>
            <a:off x="838200" y="228600"/>
            <a:ext cx="7848600" cy="609398"/>
          </a:xfrm>
        </p:spPr>
        <p:txBody>
          <a:bodyPr/>
          <a:lstStyle/>
          <a:p>
            <a:pPr>
              <a:defRPr/>
            </a:pPr>
            <a:r>
              <a:rPr lang="en-US" sz="4400" dirty="0"/>
              <a:t>Engaging People as Partners</a:t>
            </a:r>
          </a:p>
        </p:txBody>
      </p:sp>
      <p:grpSp>
        <p:nvGrpSpPr>
          <p:cNvPr id="6" name="Group 5"/>
          <p:cNvGrpSpPr/>
          <p:nvPr/>
        </p:nvGrpSpPr>
        <p:grpSpPr>
          <a:xfrm>
            <a:off x="7322820" y="6074351"/>
            <a:ext cx="1440180" cy="478849"/>
            <a:chOff x="518160" y="1450160"/>
            <a:chExt cx="1440180" cy="478849"/>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8" name="TextBox 7"/>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208581996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514600" y="1066800"/>
            <a:ext cx="6019800" cy="5733877"/>
          </a:xfrm>
        </p:spPr>
        <p:txBody>
          <a:bodyPr/>
          <a:lstStyle/>
          <a:p>
            <a:pPr marL="914400" lvl="1" indent="-396875">
              <a:defRPr/>
            </a:pPr>
            <a:endParaRPr lang="en-US" dirty="0"/>
          </a:p>
          <a:p>
            <a:pPr marL="914400" lvl="1" indent="-396875">
              <a:defRPr/>
            </a:pPr>
            <a:endParaRPr lang="en-US" sz="400" dirty="0"/>
          </a:p>
          <a:p>
            <a:pPr marL="914400" lvl="1" indent="-396875">
              <a:defRPr/>
            </a:pPr>
            <a:r>
              <a:rPr lang="en-US" sz="2200" dirty="0"/>
              <a:t>Immigrant Populations</a:t>
            </a:r>
          </a:p>
          <a:p>
            <a:pPr marL="1201738" lvl="4" indent="-347663">
              <a:buBlip>
                <a:blip r:embed="rId3"/>
              </a:buBlip>
              <a:defRPr/>
            </a:pPr>
            <a:r>
              <a:rPr lang="en-US" sz="2000" dirty="0"/>
              <a:t>Language barriers</a:t>
            </a:r>
          </a:p>
          <a:p>
            <a:pPr marL="1201738" lvl="4" indent="-347663">
              <a:buBlip>
                <a:blip r:embed="rId3"/>
              </a:buBlip>
              <a:defRPr/>
            </a:pPr>
            <a:r>
              <a:rPr lang="en-US" sz="2000" dirty="0"/>
              <a:t>Social stigma of Behavioral Health problems / Religious beliefs on the origin of mental illness</a:t>
            </a:r>
          </a:p>
          <a:p>
            <a:pPr marL="1201738" lvl="4" indent="-347663">
              <a:buBlip>
                <a:blip r:embed="rId3"/>
              </a:buBlip>
              <a:defRPr/>
            </a:pPr>
            <a:r>
              <a:rPr lang="en-US" sz="2000" dirty="0"/>
              <a:t>Cultural beliefs and practices related to decision making</a:t>
            </a:r>
          </a:p>
          <a:p>
            <a:pPr marL="1201738" lvl="4" indent="-347663">
              <a:buBlip>
                <a:blip r:embed="rId3"/>
              </a:buBlip>
              <a:defRPr/>
            </a:pPr>
            <a:r>
              <a:rPr lang="en-US" sz="2000" dirty="0"/>
              <a:t>Distrust of authority / Previous abuse from those in authority</a:t>
            </a:r>
          </a:p>
          <a:p>
            <a:pPr marL="1202784" lvl="2" indent="-396875">
              <a:defRPr/>
            </a:pPr>
            <a:endParaRPr lang="en-US" sz="400" dirty="0"/>
          </a:p>
          <a:p>
            <a:pPr marL="914400" lvl="1" indent="-396875">
              <a:defRPr/>
            </a:pPr>
            <a:r>
              <a:rPr lang="en-US" sz="2200" dirty="0"/>
              <a:t>African Americans</a:t>
            </a:r>
          </a:p>
          <a:p>
            <a:pPr marL="1201738" lvl="4" indent="-347663">
              <a:buBlip>
                <a:blip r:embed="rId3"/>
              </a:buBlip>
              <a:defRPr/>
            </a:pPr>
            <a:r>
              <a:rPr lang="en-US" sz="2000" dirty="0"/>
              <a:t>Distrust of authority and systems</a:t>
            </a:r>
          </a:p>
          <a:p>
            <a:pPr marL="1201738" lvl="4" indent="-347663">
              <a:buBlip>
                <a:blip r:embed="rId3"/>
              </a:buBlip>
              <a:defRPr/>
            </a:pPr>
            <a:r>
              <a:rPr lang="en-US" sz="2000" dirty="0"/>
              <a:t>History of slavery and discrimination</a:t>
            </a:r>
          </a:p>
          <a:p>
            <a:pPr marL="1201738" lvl="4" indent="-347663">
              <a:buBlip>
                <a:blip r:embed="rId3"/>
              </a:buBlip>
              <a:defRPr/>
            </a:pPr>
            <a:r>
              <a:rPr lang="en-US" sz="2000" dirty="0"/>
              <a:t>Poverty</a:t>
            </a:r>
          </a:p>
          <a:p>
            <a:pPr marL="1201738" lvl="4" indent="-347663">
              <a:buBlip>
                <a:blip r:embed="rId3"/>
              </a:buBlip>
              <a:defRPr/>
            </a:pPr>
            <a:r>
              <a:rPr lang="en-US" sz="2000" dirty="0"/>
              <a:t>Poor education systems</a:t>
            </a:r>
          </a:p>
          <a:p>
            <a:pPr marL="1201738" lvl="4" indent="-347663">
              <a:buBlip>
                <a:blip r:embed="rId3"/>
              </a:buBlip>
              <a:defRPr/>
            </a:pPr>
            <a:r>
              <a:rPr lang="en-US" sz="2000" dirty="0"/>
              <a:t>High incarceration rates for young males</a:t>
            </a:r>
          </a:p>
          <a:p>
            <a:pPr>
              <a:defRPr/>
            </a:pPr>
            <a:endParaRPr lang="en-US" dirty="0"/>
          </a:p>
        </p:txBody>
      </p:sp>
      <p:sp>
        <p:nvSpPr>
          <p:cNvPr id="5125" name="Rectangle 5"/>
          <p:cNvSpPr>
            <a:spLocks noChangeArrowheads="1"/>
          </p:cNvSpPr>
          <p:nvPr/>
        </p:nvSpPr>
        <p:spPr bwMode="auto">
          <a:xfrm>
            <a:off x="762000" y="1066800"/>
            <a:ext cx="6324600"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96875" indent="-396875" defTabSz="914363">
              <a:lnSpc>
                <a:spcPct val="90000"/>
              </a:lnSpc>
              <a:spcBef>
                <a:spcPct val="20000"/>
              </a:spcBef>
              <a:buBlip>
                <a:blip r:embed="rId3"/>
              </a:buBlip>
              <a:defRPr/>
            </a:pPr>
            <a:r>
              <a:rPr lang="en-US" sz="2600" dirty="0">
                <a:solidFill>
                  <a:srgbClr val="66CCFF"/>
                </a:solidFill>
              </a:rPr>
              <a:t>Historical and Cultural Barriers</a:t>
            </a:r>
          </a:p>
        </p:txBody>
      </p:sp>
      <p:sp>
        <p:nvSpPr>
          <p:cNvPr id="9" name="Rectangle 2"/>
          <p:cNvSpPr>
            <a:spLocks noGrp="1" noChangeArrowheads="1"/>
          </p:cNvSpPr>
          <p:nvPr>
            <p:ph type="title"/>
          </p:nvPr>
        </p:nvSpPr>
        <p:spPr>
          <a:xfrm>
            <a:off x="838200" y="228600"/>
            <a:ext cx="7772400" cy="609398"/>
          </a:xfrm>
        </p:spPr>
        <p:txBody>
          <a:bodyPr/>
          <a:lstStyle/>
          <a:p>
            <a:pPr>
              <a:defRPr/>
            </a:pPr>
            <a:r>
              <a:rPr lang="en-US" sz="4400" dirty="0"/>
              <a:t>Engaging People as Partners</a:t>
            </a:r>
          </a:p>
        </p:txBody>
      </p:sp>
      <p:pic>
        <p:nvPicPr>
          <p:cNvPr id="49157" name="Picture 2" descr="http://ronemymajicdc.files.wordpress.com/2012/08/whites-only-swimming-pool.jpg"/>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l="8490"/>
          <a:stretch>
            <a:fillRect/>
          </a:stretch>
        </p:blipFill>
        <p:spPr>
          <a:xfrm>
            <a:off x="23150" y="4324628"/>
            <a:ext cx="3253450" cy="1999972"/>
          </a:xfr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7322820" y="6074351"/>
            <a:ext cx="1440180" cy="478849"/>
            <a:chOff x="518160" y="1450160"/>
            <a:chExt cx="1440180" cy="478849"/>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8" name="TextBox 7"/>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754291135"/>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66800"/>
            <a:ext cx="7696200" cy="5607689"/>
          </a:xfrm>
        </p:spPr>
        <p:txBody>
          <a:bodyPr/>
          <a:lstStyle/>
          <a:p>
            <a:pPr>
              <a:defRPr/>
            </a:pPr>
            <a:r>
              <a:rPr lang="en-US" sz="2800" dirty="0">
                <a:solidFill>
                  <a:srgbClr val="66CCFF"/>
                </a:solidFill>
              </a:rPr>
              <a:t>Overcoming Barriers Through Assertive Outreach</a:t>
            </a:r>
          </a:p>
          <a:p>
            <a:pPr>
              <a:defRPr/>
            </a:pPr>
            <a:endParaRPr lang="en-US" sz="400" dirty="0">
              <a:solidFill>
                <a:srgbClr val="66CCFF"/>
              </a:solidFill>
            </a:endParaRPr>
          </a:p>
          <a:p>
            <a:pPr lvl="1">
              <a:defRPr/>
            </a:pPr>
            <a:r>
              <a:rPr lang="en-US" sz="2400" dirty="0"/>
              <a:t>Components of Assertive Outreach</a:t>
            </a:r>
          </a:p>
          <a:p>
            <a:pPr lvl="1">
              <a:defRPr/>
            </a:pPr>
            <a:endParaRPr lang="en-US" sz="800" dirty="0">
              <a:solidFill>
                <a:srgbClr val="00B0F0"/>
              </a:solidFill>
            </a:endParaRPr>
          </a:p>
          <a:p>
            <a:pPr lvl="2">
              <a:defRPr/>
            </a:pPr>
            <a:r>
              <a:rPr lang="en-US" sz="2000" dirty="0"/>
              <a:t>Meeting the person on his or her own terms, including times and locations</a:t>
            </a:r>
          </a:p>
          <a:p>
            <a:pPr lvl="2">
              <a:spcAft>
                <a:spcPts val="0"/>
              </a:spcAft>
              <a:defRPr/>
            </a:pPr>
            <a:r>
              <a:rPr lang="en-US" sz="2000" dirty="0"/>
              <a:t>Offering a range of services, including crisis intervention</a:t>
            </a:r>
          </a:p>
          <a:p>
            <a:pPr lvl="2">
              <a:defRPr/>
            </a:pPr>
            <a:r>
              <a:rPr lang="en-US" sz="2000" dirty="0"/>
              <a:t>Identified person available 24 hours per day</a:t>
            </a:r>
          </a:p>
          <a:p>
            <a:pPr lvl="2">
              <a:defRPr/>
            </a:pPr>
            <a:r>
              <a:rPr lang="en-US" sz="2000" dirty="0"/>
              <a:t>Risk management approach that offers safety</a:t>
            </a:r>
          </a:p>
          <a:p>
            <a:pPr lvl="2">
              <a:spcAft>
                <a:spcPts val="0"/>
              </a:spcAft>
              <a:defRPr/>
            </a:pPr>
            <a:r>
              <a:rPr lang="en-US" sz="2000" dirty="0"/>
              <a:t>Pay attention to social factors</a:t>
            </a:r>
          </a:p>
          <a:p>
            <a:pPr lvl="2">
              <a:spcAft>
                <a:spcPts val="0"/>
              </a:spcAft>
              <a:defRPr/>
            </a:pPr>
            <a:r>
              <a:rPr lang="en-US" sz="2000" dirty="0"/>
              <a:t>Supported access to mainstream services</a:t>
            </a:r>
          </a:p>
          <a:p>
            <a:pPr lvl="2">
              <a:spcAft>
                <a:spcPts val="0"/>
              </a:spcAft>
              <a:defRPr/>
            </a:pPr>
            <a:r>
              <a:rPr lang="en-US" sz="2000" dirty="0"/>
              <a:t>Peer support and encouragement</a:t>
            </a:r>
          </a:p>
          <a:p>
            <a:pPr lvl="2">
              <a:spcAft>
                <a:spcPts val="0"/>
              </a:spcAft>
              <a:defRPr/>
            </a:pPr>
            <a:r>
              <a:rPr lang="en-US" sz="2000" dirty="0"/>
              <a:t>Offering daytime activities</a:t>
            </a:r>
          </a:p>
          <a:p>
            <a:pPr lvl="2">
              <a:spcAft>
                <a:spcPts val="0"/>
              </a:spcAft>
              <a:defRPr/>
            </a:pPr>
            <a:r>
              <a:rPr lang="en-US" sz="2000" dirty="0"/>
              <a:t>Treating persons as equals with dignity and respect</a:t>
            </a:r>
          </a:p>
          <a:p>
            <a:pPr lvl="2">
              <a:spcAft>
                <a:spcPts val="0"/>
              </a:spcAft>
              <a:defRPr/>
            </a:pPr>
            <a:r>
              <a:rPr lang="en-US" sz="2000" dirty="0"/>
              <a:t>Help with finance and benefits</a:t>
            </a:r>
          </a:p>
          <a:p>
            <a:pPr lvl="2">
              <a:spcAft>
                <a:spcPts val="0"/>
              </a:spcAft>
              <a:defRPr/>
            </a:pPr>
            <a:r>
              <a:rPr lang="en-US" sz="2000" dirty="0"/>
              <a:t>Finding suitable accommodations</a:t>
            </a:r>
          </a:p>
          <a:p>
            <a:pPr>
              <a:defRPr/>
            </a:pPr>
            <a:endParaRPr lang="en-US" dirty="0"/>
          </a:p>
        </p:txBody>
      </p:sp>
      <p:sp>
        <p:nvSpPr>
          <p:cNvPr id="7" name="Rectangle 2"/>
          <p:cNvSpPr>
            <a:spLocks noGrp="1" noChangeArrowheads="1"/>
          </p:cNvSpPr>
          <p:nvPr>
            <p:ph type="title"/>
          </p:nvPr>
        </p:nvSpPr>
        <p:spPr>
          <a:xfrm>
            <a:off x="838200" y="230188"/>
            <a:ext cx="7696200" cy="609398"/>
          </a:xfrm>
        </p:spPr>
        <p:txBody>
          <a:bodyPr/>
          <a:lstStyle/>
          <a:p>
            <a:pPr>
              <a:defRPr/>
            </a:pPr>
            <a:r>
              <a:rPr lang="en-US" sz="4400" dirty="0"/>
              <a:t>Engaging People as Partners</a:t>
            </a:r>
          </a:p>
        </p:txBody>
      </p:sp>
    </p:spTree>
    <p:extLst>
      <p:ext uri="{BB962C8B-B14F-4D97-AF65-F5344CB8AC3E}">
        <p14:creationId xmlns:p14="http://schemas.microsoft.com/office/powerpoint/2010/main" val="271084086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Content Placeholder 3"/>
          <p:cNvSpPr>
            <a:spLocks noGrp="1"/>
          </p:cNvSpPr>
          <p:nvPr>
            <p:ph sz="half" idx="2"/>
          </p:nvPr>
        </p:nvSpPr>
        <p:spPr>
          <a:xfrm>
            <a:off x="2514600" y="2570809"/>
            <a:ext cx="5943600" cy="2640723"/>
          </a:xfrm>
        </p:spPr>
        <p:txBody>
          <a:bodyPr/>
          <a:lstStyle/>
          <a:p>
            <a:pPr marL="1258888" lvl="2" indent="-344488">
              <a:spcAft>
                <a:spcPts val="1200"/>
              </a:spcAft>
              <a:defRPr/>
            </a:pPr>
            <a:r>
              <a:rPr lang="en-US" sz="2400" dirty="0"/>
              <a:t>Minimizing the effects of crises</a:t>
            </a:r>
          </a:p>
          <a:p>
            <a:pPr marL="1258888" lvl="2" indent="-344488">
              <a:spcAft>
                <a:spcPts val="1200"/>
              </a:spcAft>
              <a:defRPr/>
            </a:pPr>
            <a:r>
              <a:rPr lang="en-US" sz="2400" dirty="0"/>
              <a:t>Determining which services are best</a:t>
            </a:r>
          </a:p>
          <a:p>
            <a:pPr marL="1258888" lvl="2" indent="-344488">
              <a:spcAft>
                <a:spcPts val="1200"/>
              </a:spcAft>
              <a:defRPr/>
            </a:pPr>
            <a:r>
              <a:rPr lang="en-US" sz="2400" dirty="0"/>
              <a:t>Potential therapeutic benefits</a:t>
            </a:r>
          </a:p>
          <a:p>
            <a:pPr marL="1258888" lvl="2" indent="-344488">
              <a:spcAft>
                <a:spcPts val="1200"/>
              </a:spcAft>
              <a:defRPr/>
            </a:pPr>
            <a:r>
              <a:rPr lang="en-US" sz="2400" dirty="0"/>
              <a:t>Research participation</a:t>
            </a:r>
          </a:p>
          <a:p>
            <a:pPr marL="457200" indent="-457200">
              <a:buFont typeface="Arial" pitchFamily="34" charset="0"/>
              <a:buChar char="•"/>
              <a:defRPr/>
            </a:pPr>
            <a:endParaRPr lang="en-US" dirty="0"/>
          </a:p>
        </p:txBody>
      </p:sp>
      <p:sp>
        <p:nvSpPr>
          <p:cNvPr id="7173" name="Rectangle 5"/>
          <p:cNvSpPr>
            <a:spLocks noChangeArrowheads="1"/>
          </p:cNvSpPr>
          <p:nvPr/>
        </p:nvSpPr>
        <p:spPr bwMode="auto">
          <a:xfrm>
            <a:off x="762000" y="1348669"/>
            <a:ext cx="83058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96875" indent="-396875" defTabSz="914363">
              <a:lnSpc>
                <a:spcPct val="90000"/>
              </a:lnSpc>
              <a:spcBef>
                <a:spcPct val="20000"/>
              </a:spcBef>
              <a:buBlip>
                <a:blip r:embed="rId3"/>
              </a:buBlip>
              <a:defRPr/>
            </a:pPr>
            <a:r>
              <a:rPr lang="en-US" sz="2800" dirty="0">
                <a:solidFill>
                  <a:srgbClr val="66CCFF"/>
                </a:solidFill>
              </a:rPr>
              <a:t>Benefits of Partnering with People with Serious Mental Illnesses</a:t>
            </a:r>
          </a:p>
        </p:txBody>
      </p:sp>
      <p:sp>
        <p:nvSpPr>
          <p:cNvPr id="10" name="Rectangle 2"/>
          <p:cNvSpPr>
            <a:spLocks noGrp="1" noChangeArrowheads="1"/>
          </p:cNvSpPr>
          <p:nvPr>
            <p:ph type="title"/>
          </p:nvPr>
        </p:nvSpPr>
        <p:spPr>
          <a:xfrm>
            <a:off x="838200" y="230188"/>
            <a:ext cx="7696200" cy="609398"/>
          </a:xfrm>
        </p:spPr>
        <p:txBody>
          <a:bodyPr/>
          <a:lstStyle/>
          <a:p>
            <a:pPr>
              <a:defRPr/>
            </a:pPr>
            <a:r>
              <a:rPr lang="en-US" sz="4400" dirty="0"/>
              <a:t>Engaging People as Partners</a:t>
            </a:r>
          </a:p>
        </p:txBody>
      </p:sp>
      <p:pic>
        <p:nvPicPr>
          <p:cNvPr id="5120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590800"/>
            <a:ext cx="2286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7322820" y="6074351"/>
            <a:ext cx="1440180" cy="478849"/>
            <a:chOff x="518160" y="1450160"/>
            <a:chExt cx="1440180" cy="478849"/>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8" name="TextBox 7"/>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83872875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467600" cy="609398"/>
          </a:xfrm>
        </p:spPr>
        <p:txBody>
          <a:bodyPr/>
          <a:lstStyle/>
          <a:p>
            <a:r>
              <a:rPr lang="en-US" sz="4400" dirty="0"/>
              <a:t>Engaging People as Partners</a:t>
            </a:r>
          </a:p>
        </p:txBody>
      </p:sp>
      <p:sp>
        <p:nvSpPr>
          <p:cNvPr id="3" name="Text Placeholder 2"/>
          <p:cNvSpPr>
            <a:spLocks noGrp="1"/>
          </p:cNvSpPr>
          <p:nvPr>
            <p:ph type="body" sz="quarter" idx="10"/>
          </p:nvPr>
        </p:nvSpPr>
        <p:spPr>
          <a:xfrm>
            <a:off x="838200" y="1411552"/>
            <a:ext cx="7620000" cy="4038029"/>
          </a:xfrm>
        </p:spPr>
        <p:txBody>
          <a:bodyPr/>
          <a:lstStyle/>
          <a:p>
            <a:r>
              <a:rPr lang="en-US" sz="2800" dirty="0">
                <a:solidFill>
                  <a:srgbClr val="66CCFF"/>
                </a:solidFill>
              </a:rPr>
              <a:t>Challenges</a:t>
            </a:r>
          </a:p>
          <a:p>
            <a:pPr marL="0" indent="0">
              <a:buNone/>
            </a:pPr>
            <a:endParaRPr lang="en-US" sz="2800" dirty="0">
              <a:solidFill>
                <a:srgbClr val="00B0F0"/>
              </a:solidFill>
            </a:endParaRPr>
          </a:p>
          <a:p>
            <a:pPr lvl="1"/>
            <a:r>
              <a:rPr lang="en-US" sz="2400" dirty="0"/>
              <a:t>Cultural factors</a:t>
            </a:r>
          </a:p>
          <a:p>
            <a:pPr lvl="1"/>
            <a:r>
              <a:rPr lang="en-US" sz="2400" dirty="0"/>
              <a:t>Lack </a:t>
            </a:r>
            <a:r>
              <a:rPr lang="en-US" sz="2400" dirty="0">
                <a:latin typeface="Century Gothic" pitchFamily="34" charset="0"/>
              </a:rPr>
              <a:t>of</a:t>
            </a:r>
            <a:r>
              <a:rPr lang="en-US" sz="2400" dirty="0"/>
              <a:t> services and resources for individuals</a:t>
            </a:r>
          </a:p>
          <a:p>
            <a:pPr lvl="1"/>
            <a:r>
              <a:rPr lang="en-US" sz="2400" dirty="0"/>
              <a:t>Lack of system commitment</a:t>
            </a:r>
          </a:p>
          <a:p>
            <a:pPr lvl="1"/>
            <a:r>
              <a:rPr lang="en-US" sz="2400" dirty="0"/>
              <a:t>Lack of training for psychologists and other professionals</a:t>
            </a:r>
          </a:p>
          <a:p>
            <a:pPr lvl="1"/>
            <a:r>
              <a:rPr lang="en-US" sz="2400" dirty="0"/>
              <a:t>Threatening the expertise of psychologists</a:t>
            </a:r>
          </a:p>
          <a:p>
            <a:pPr marL="517525" lvl="1" indent="0">
              <a:buNone/>
            </a:pPr>
            <a:endParaRPr lang="en-US" sz="2400" dirty="0"/>
          </a:p>
          <a:p>
            <a:pPr lvl="1"/>
            <a:endParaRPr lang="en-US" sz="2400" dirty="0"/>
          </a:p>
        </p:txBody>
      </p:sp>
    </p:spTree>
    <p:extLst>
      <p:ext uri="{BB962C8B-B14F-4D97-AF65-F5344CB8AC3E}">
        <p14:creationId xmlns:p14="http://schemas.microsoft.com/office/powerpoint/2010/main" val="63038303"/>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6401753"/>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Partnership and Engagement.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3200" b="1" dirty="0">
              <a:solidFill>
                <a:srgbClr val="FFFFFF"/>
              </a:solidFill>
            </a:endParaRPr>
          </a:p>
          <a:p>
            <a:r>
              <a:rPr lang="en-US" sz="1600" dirty="0">
                <a:solidFill>
                  <a:srgbClr val="FFFFFF"/>
                </a:solidFill>
              </a:rPr>
              <a:t>August, 2014</a:t>
            </a:r>
          </a:p>
          <a:p>
            <a:endParaRPr lang="en-US" sz="2000" b="1"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95543055"/>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a:t>5. Person </a:t>
            </a:r>
            <a:r>
              <a:rPr lang="en-US" dirty="0"/>
              <a:t>Centered Planning</a:t>
            </a:r>
          </a:p>
        </p:txBody>
      </p:sp>
    </p:spTree>
    <p:extLst>
      <p:ext uri="{BB962C8B-B14F-4D97-AF65-F5344CB8AC3E}">
        <p14:creationId xmlns:p14="http://schemas.microsoft.com/office/powerpoint/2010/main" val="4063116229"/>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838200" y="228600"/>
            <a:ext cx="7391400" cy="609398"/>
          </a:xfrm>
        </p:spPr>
        <p:txBody>
          <a:bodyPr/>
          <a:lstStyle/>
          <a:p>
            <a:r>
              <a:rPr lang="en-US" altLang="en-US" sz="4400" dirty="0"/>
              <a:t>Person Centered Planning</a:t>
            </a:r>
          </a:p>
        </p:txBody>
      </p:sp>
      <p:sp>
        <p:nvSpPr>
          <p:cNvPr id="38915" name="Rectangle 3"/>
          <p:cNvSpPr>
            <a:spLocks noGrp="1" noChangeArrowheads="1"/>
          </p:cNvSpPr>
          <p:nvPr>
            <p:ph sz="half" idx="1"/>
          </p:nvPr>
        </p:nvSpPr>
        <p:spPr>
          <a:xfrm>
            <a:off x="838200" y="1520601"/>
            <a:ext cx="7620000" cy="387798"/>
          </a:xfrm>
        </p:spPr>
        <p:txBody>
          <a:bodyPr anchor="ctr"/>
          <a:lstStyle/>
          <a:p>
            <a:pPr marL="396875" indent="-396875"/>
            <a:r>
              <a:rPr lang="en-US" altLang="en-US" dirty="0">
                <a:solidFill>
                  <a:srgbClr val="66CCFF"/>
                </a:solidFill>
              </a:rPr>
              <a:t>Concept of Person Centered Planning</a:t>
            </a:r>
          </a:p>
        </p:txBody>
      </p:sp>
      <p:sp>
        <p:nvSpPr>
          <p:cNvPr id="38916" name="Content Placeholder 1"/>
          <p:cNvSpPr>
            <a:spLocks noGrp="1"/>
          </p:cNvSpPr>
          <p:nvPr>
            <p:ph sz="half" idx="2"/>
          </p:nvPr>
        </p:nvSpPr>
        <p:spPr>
          <a:xfrm>
            <a:off x="4572000" y="2514600"/>
            <a:ext cx="4038600" cy="3962400"/>
          </a:xfrm>
        </p:spPr>
        <p:txBody>
          <a:bodyPr/>
          <a:lstStyle/>
          <a:p>
            <a:pPr marL="228600" indent="-228600">
              <a:lnSpc>
                <a:spcPts val="2800"/>
              </a:lnSpc>
              <a:spcBef>
                <a:spcPct val="0"/>
              </a:spcBef>
            </a:pPr>
            <a:r>
              <a:rPr lang="en-US" altLang="en-US" sz="2000" dirty="0"/>
              <a:t>The individual with lived experience is in the driver’s seat</a:t>
            </a:r>
            <a:endParaRPr lang="en-US" altLang="en-US" sz="800" dirty="0"/>
          </a:p>
          <a:p>
            <a:pPr marL="228600" indent="-228600">
              <a:lnSpc>
                <a:spcPts val="2800"/>
              </a:lnSpc>
              <a:spcBef>
                <a:spcPct val="0"/>
              </a:spcBef>
            </a:pPr>
            <a:r>
              <a:rPr lang="en-US" altLang="en-US" sz="2000" dirty="0"/>
              <a:t>Based on seeing and working with people in a completely different manner</a:t>
            </a:r>
          </a:p>
          <a:p>
            <a:pPr marL="228600" indent="-228600">
              <a:lnSpc>
                <a:spcPts val="2800"/>
              </a:lnSpc>
              <a:spcBef>
                <a:spcPct val="0"/>
              </a:spcBef>
            </a:pPr>
            <a:r>
              <a:rPr lang="en-US" altLang="en-US" sz="2000" dirty="0"/>
              <a:t>Balance of power is shifted and decision making is shared</a:t>
            </a:r>
          </a:p>
          <a:p>
            <a:pPr marL="228600" indent="-228600">
              <a:lnSpc>
                <a:spcPts val="2800"/>
              </a:lnSpc>
              <a:spcBef>
                <a:spcPct val="0"/>
              </a:spcBef>
            </a:pPr>
            <a:r>
              <a:rPr lang="en-US" altLang="en-US" sz="2000" dirty="0"/>
              <a:t>Individuals are fully integrated into the communities of their choice</a:t>
            </a:r>
          </a:p>
        </p:txBody>
      </p:sp>
      <p:grpSp>
        <p:nvGrpSpPr>
          <p:cNvPr id="38917" name="Group 4"/>
          <p:cNvGrpSpPr>
            <a:grpSpLocks/>
          </p:cNvGrpSpPr>
          <p:nvPr/>
        </p:nvGrpSpPr>
        <p:grpSpPr bwMode="auto">
          <a:xfrm>
            <a:off x="0" y="2133600"/>
            <a:ext cx="3581400" cy="4652963"/>
            <a:chOff x="0" y="0"/>
            <a:chExt cx="5181600" cy="6731000"/>
          </a:xfrm>
        </p:grpSpPr>
        <p:pic>
          <p:nvPicPr>
            <p:cNvPr id="6" name="Picture 5"/>
            <p:cNvPicPr>
              <a:picLocks noChangeAspect="1"/>
            </p:cNvPicPr>
            <p:nvPr/>
          </p:nvPicPr>
          <p:blipFill rotWithShape="1">
            <a:blip r:embed="rId3"/>
            <a:srcRect l="13750" t="2500" r="13393" b="2857"/>
            <a:stretch/>
          </p:blipFill>
          <p:spPr bwMode="auto">
            <a:xfrm>
              <a:off x="0" y="0"/>
              <a:ext cx="5181600" cy="673100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 uri="{FAA26D3D-D897-4be2-8F04-BA451C77F1D7}"/>
            </a:extLst>
          </p:spPr>
        </p:pic>
        <p:sp>
          <p:nvSpPr>
            <p:cNvPr id="7" name="Rounded Rectangle 6"/>
            <p:cNvSpPr/>
            <p:nvPr/>
          </p:nvSpPr>
          <p:spPr>
            <a:xfrm>
              <a:off x="881974" y="133196"/>
              <a:ext cx="3413057" cy="1586872"/>
            </a:xfrm>
            <a:prstGeom prst="roundRect">
              <a:avLst/>
            </a:prstGeom>
            <a:solidFill>
              <a:srgbClr val="1B480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marL="60325">
                <a:spcBef>
                  <a:spcPts val="0"/>
                </a:spcBef>
                <a:spcAft>
                  <a:spcPts val="0"/>
                </a:spcAft>
                <a:defRPr/>
              </a:pPr>
              <a:r>
                <a:rPr lang="en-US" sz="2000" b="1" dirty="0">
                  <a:solidFill>
                    <a:schemeClr val="accent1">
                      <a:lumMod val="20000"/>
                      <a:lumOff val="80000"/>
                    </a:schemeClr>
                  </a:solidFill>
                  <a:latin typeface="Tahoma" pitchFamily="34" charset="0"/>
                  <a:ea typeface="Tahoma" pitchFamily="34" charset="0"/>
                  <a:cs typeface="Tahoma" pitchFamily="34" charset="0"/>
                </a:rPr>
                <a:t>IN THE</a:t>
              </a:r>
              <a:endParaRPr lang="en-US" sz="2000" dirty="0">
                <a:solidFill>
                  <a:schemeClr val="accent1">
                    <a:lumMod val="20000"/>
                    <a:lumOff val="80000"/>
                  </a:schemeClr>
                </a:solidFill>
                <a:latin typeface="Tahoma" pitchFamily="34" charset="0"/>
                <a:ea typeface="Tahoma" pitchFamily="34" charset="0"/>
                <a:cs typeface="Tahoma" pitchFamily="34" charset="0"/>
              </a:endParaRPr>
            </a:p>
            <a:p>
              <a:pPr marL="60325">
                <a:spcBef>
                  <a:spcPts val="0"/>
                </a:spcBef>
                <a:spcAft>
                  <a:spcPts val="0"/>
                </a:spcAft>
                <a:defRPr/>
              </a:pPr>
              <a:r>
                <a:rPr lang="en-US" sz="2000" b="1" dirty="0">
                  <a:solidFill>
                    <a:schemeClr val="accent1">
                      <a:lumMod val="20000"/>
                      <a:lumOff val="80000"/>
                    </a:schemeClr>
                  </a:solidFill>
                  <a:latin typeface="Tahoma" pitchFamily="34" charset="0"/>
                  <a:ea typeface="Tahoma" pitchFamily="34" charset="0"/>
                  <a:cs typeface="Tahoma" pitchFamily="34" charset="0"/>
                </a:rPr>
                <a:t>DRIVER’S SEAT</a:t>
              </a:r>
              <a:endParaRPr lang="en-US" sz="2000" dirty="0">
                <a:solidFill>
                  <a:schemeClr val="accent1">
                    <a:lumMod val="20000"/>
                    <a:lumOff val="80000"/>
                  </a:schemeClr>
                </a:solidFill>
                <a:latin typeface="Tahoma" pitchFamily="34" charset="0"/>
                <a:ea typeface="Tahoma" pitchFamily="34" charset="0"/>
                <a:cs typeface="Tahoma" pitchFamily="34" charset="0"/>
              </a:endParaRPr>
            </a:p>
          </p:txBody>
        </p:sp>
      </p:grpSp>
      <p:grpSp>
        <p:nvGrpSpPr>
          <p:cNvPr id="8" name="Group 7"/>
          <p:cNvGrpSpPr/>
          <p:nvPr/>
        </p:nvGrpSpPr>
        <p:grpSpPr>
          <a:xfrm>
            <a:off x="7322820" y="6096000"/>
            <a:ext cx="1440180" cy="478849"/>
            <a:chOff x="518160" y="1450160"/>
            <a:chExt cx="1440180" cy="478849"/>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10" name="TextBox 9"/>
            <p:cNvSpPr txBox="1"/>
            <p:nvPr/>
          </p:nvSpPr>
          <p:spPr>
            <a:xfrm>
              <a:off x="975379" y="1450160"/>
              <a:ext cx="982961" cy="478849"/>
            </a:xfrm>
            <a:prstGeom prst="rect">
              <a:avLst/>
            </a:prstGeom>
            <a:noFill/>
          </p:spPr>
          <p:txBody>
            <a:bodyPr wrap="none" rtlCol="0">
              <a:spAutoFit/>
            </a:bodyPr>
            <a:lstStyle/>
            <a:p>
              <a:pPr defTabSz="457200">
                <a:lnSpc>
                  <a:spcPts val="1000"/>
                </a:lnSpc>
              </a:pPr>
              <a:r>
                <a:rPr lang="en-US" sz="1000" cap="small" dirty="0">
                  <a:solidFill>
                    <a:prstClr val="white"/>
                  </a:solidFill>
                  <a:latin typeface="Corbel" panose="020B0503020204020204"/>
                </a:rPr>
                <a:t>American</a:t>
              </a:r>
            </a:p>
            <a:p>
              <a:pPr defTabSz="457200">
                <a:lnSpc>
                  <a:spcPts val="1000"/>
                </a:lnSpc>
              </a:pPr>
              <a:r>
                <a:rPr lang="en-US" sz="1000" cap="small" dirty="0">
                  <a:solidFill>
                    <a:prstClr val="white"/>
                  </a:solidFill>
                  <a:latin typeface="Corbel" panose="020B0503020204020204"/>
                </a:rPr>
                <a:t>Psychological</a:t>
              </a:r>
            </a:p>
            <a:p>
              <a:pPr defTabSz="457200">
                <a:lnSpc>
                  <a:spcPts val="1000"/>
                </a:lnSpc>
              </a:pPr>
              <a:r>
                <a:rPr lang="en-US" sz="100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250608120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924800" cy="609398"/>
          </a:xfrm>
        </p:spPr>
        <p:txBody>
          <a:bodyPr/>
          <a:lstStyle/>
          <a:p>
            <a:r>
              <a:rPr lang="en-US" altLang="en-US" sz="4400" dirty="0"/>
              <a:t>Person Centered Planning</a:t>
            </a:r>
            <a:endParaRPr lang="en-US" dirty="0"/>
          </a:p>
        </p:txBody>
      </p:sp>
      <p:sp>
        <p:nvSpPr>
          <p:cNvPr id="3" name="Text Placeholder 2"/>
          <p:cNvSpPr>
            <a:spLocks noGrp="1"/>
          </p:cNvSpPr>
          <p:nvPr>
            <p:ph type="body" sz="quarter" idx="10"/>
          </p:nvPr>
        </p:nvSpPr>
        <p:spPr>
          <a:xfrm>
            <a:off x="457200" y="1524369"/>
            <a:ext cx="8153400" cy="3428631"/>
          </a:xfrm>
        </p:spPr>
        <p:txBody>
          <a:bodyPr/>
          <a:lstStyle/>
          <a:p>
            <a:pPr marL="744538"/>
            <a:r>
              <a:rPr lang="en-US" sz="2800" dirty="0">
                <a:solidFill>
                  <a:srgbClr val="66CCFF"/>
                </a:solidFill>
              </a:rPr>
              <a:t>What Does Person Centered Planning Mean?</a:t>
            </a:r>
          </a:p>
          <a:p>
            <a:endParaRPr lang="en-US" sz="800" dirty="0">
              <a:solidFill>
                <a:srgbClr val="66CCFF"/>
              </a:solidFill>
            </a:endParaRPr>
          </a:p>
          <a:p>
            <a:pPr marL="1087438" lvl="1"/>
            <a:r>
              <a:rPr lang="en-US" sz="2400" dirty="0"/>
              <a:t>The right to make choices for oneself is a fundamental human right:</a:t>
            </a:r>
          </a:p>
          <a:p>
            <a:pPr lvl="1"/>
            <a:endParaRPr lang="en-US" sz="800" dirty="0"/>
          </a:p>
          <a:p>
            <a:pPr marL="1374775" lvl="2"/>
            <a:r>
              <a:rPr lang="en-US" sz="2200" dirty="0"/>
              <a:t>Not contingent on freedom from symptoms</a:t>
            </a:r>
          </a:p>
          <a:p>
            <a:pPr marL="1374775" lvl="2"/>
            <a:r>
              <a:rPr lang="en-US" sz="2200" dirty="0"/>
              <a:t>Every person has the right to be involved in, and make decisions about services received, how and where to live, with whom to associate, etc.  </a:t>
            </a:r>
          </a:p>
          <a:p>
            <a:pPr marL="1374775" lvl="2"/>
            <a:r>
              <a:rPr lang="en-US" sz="2200" dirty="0"/>
              <a:t>Person centered planning is the operationalization of respect for a person’s right to make these choices</a:t>
            </a:r>
          </a:p>
        </p:txBody>
      </p:sp>
    </p:spTree>
    <p:extLst>
      <p:ext uri="{BB962C8B-B14F-4D97-AF65-F5344CB8AC3E}">
        <p14:creationId xmlns:p14="http://schemas.microsoft.com/office/powerpoint/2010/main" val="1055111178"/>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609398"/>
          </a:xfrm>
        </p:spPr>
        <p:txBody>
          <a:bodyPr/>
          <a:lstStyle/>
          <a:p>
            <a:pPr marL="404813"/>
            <a:r>
              <a:rPr lang="en-US" altLang="en-US" sz="4400" dirty="0"/>
              <a:t>Person Centered Planning</a:t>
            </a:r>
            <a:endParaRPr lang="en-US" dirty="0"/>
          </a:p>
        </p:txBody>
      </p:sp>
      <p:sp>
        <p:nvSpPr>
          <p:cNvPr id="3" name="Text Placeholder 2"/>
          <p:cNvSpPr>
            <a:spLocks noGrp="1"/>
          </p:cNvSpPr>
          <p:nvPr>
            <p:ph type="body" sz="quarter" idx="10"/>
          </p:nvPr>
        </p:nvSpPr>
        <p:spPr>
          <a:xfrm>
            <a:off x="838200" y="1411552"/>
            <a:ext cx="7924800" cy="5121402"/>
          </a:xfrm>
        </p:spPr>
        <p:txBody>
          <a:bodyPr/>
          <a:lstStyle/>
          <a:p>
            <a:r>
              <a:rPr lang="en-US" sz="2800" dirty="0">
                <a:solidFill>
                  <a:srgbClr val="66CCFF"/>
                </a:solidFill>
              </a:rPr>
              <a:t>Importance of Culture</a:t>
            </a:r>
          </a:p>
          <a:p>
            <a:endParaRPr lang="en-US" sz="800" dirty="0"/>
          </a:p>
          <a:p>
            <a:pPr lvl="1"/>
            <a:r>
              <a:rPr lang="en-US" sz="2400" dirty="0"/>
              <a:t>Culture impacts substantially on the planning process, decisions about services, and recovery process:</a:t>
            </a:r>
          </a:p>
          <a:p>
            <a:pPr lvl="1"/>
            <a:endParaRPr lang="en-US" sz="800" dirty="0"/>
          </a:p>
          <a:p>
            <a:pPr lvl="2"/>
            <a:r>
              <a:rPr lang="en-US" sz="2200" dirty="0"/>
              <a:t>Religious views</a:t>
            </a:r>
          </a:p>
          <a:p>
            <a:pPr lvl="2"/>
            <a:r>
              <a:rPr lang="en-US" sz="2200" dirty="0"/>
              <a:t>Beliefs about mental illness - its etiology and its acceptability</a:t>
            </a:r>
          </a:p>
          <a:p>
            <a:pPr lvl="2"/>
            <a:r>
              <a:rPr lang="en-US" sz="2200" dirty="0"/>
              <a:t>Views regarding a person’s right to make choices as opposed to having those choices made for him or herself</a:t>
            </a:r>
          </a:p>
          <a:p>
            <a:pPr lvl="2"/>
            <a:r>
              <a:rPr lang="en-US" sz="2200" dirty="0"/>
              <a:t>Language barriers affect ability to communicate the many important facets of a person’s life and background</a:t>
            </a:r>
          </a:p>
          <a:p>
            <a:pPr lvl="2"/>
            <a:endParaRPr lang="en-US" sz="800" dirty="0"/>
          </a:p>
          <a:p>
            <a:pPr lvl="1"/>
            <a:r>
              <a:rPr lang="en-US" sz="2400" dirty="0"/>
              <a:t>All impact the planning process and recovery outcome</a:t>
            </a:r>
          </a:p>
          <a:p>
            <a:endParaRPr lang="en-US" dirty="0"/>
          </a:p>
          <a:p>
            <a:endParaRPr lang="en-US" dirty="0"/>
          </a:p>
        </p:txBody>
      </p:sp>
    </p:spTree>
    <p:extLst>
      <p:ext uri="{BB962C8B-B14F-4D97-AF65-F5344CB8AC3E}">
        <p14:creationId xmlns:p14="http://schemas.microsoft.com/office/powerpoint/2010/main" val="407845192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05000"/>
            <a:ext cx="5378450" cy="450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939" name="Rectangle 2"/>
          <p:cNvSpPr>
            <a:spLocks noGrp="1" noChangeArrowheads="1"/>
          </p:cNvSpPr>
          <p:nvPr>
            <p:ph type="title"/>
          </p:nvPr>
        </p:nvSpPr>
        <p:spPr>
          <a:xfrm>
            <a:off x="838200" y="304800"/>
            <a:ext cx="7467600" cy="448841"/>
          </a:xfrm>
        </p:spPr>
        <p:txBody>
          <a:bodyPr/>
          <a:lstStyle/>
          <a:p>
            <a:pPr>
              <a:lnSpc>
                <a:spcPts val="3500"/>
              </a:lnSpc>
            </a:pPr>
            <a:r>
              <a:rPr lang="en-US" altLang="en-US" sz="4400" dirty="0"/>
              <a:t>Person Centered Planning</a:t>
            </a:r>
            <a:endParaRPr lang="en-US" altLang="en-US" sz="2800" dirty="0">
              <a:solidFill>
                <a:schemeClr val="bg1"/>
              </a:solidFill>
            </a:endParaRPr>
          </a:p>
        </p:txBody>
      </p:sp>
      <p:sp>
        <p:nvSpPr>
          <p:cNvPr id="39940" name="Rectangle 3"/>
          <p:cNvSpPr>
            <a:spLocks noGrp="1" noChangeArrowheads="1"/>
          </p:cNvSpPr>
          <p:nvPr>
            <p:ph type="body" idx="1"/>
          </p:nvPr>
        </p:nvSpPr>
        <p:spPr>
          <a:xfrm>
            <a:off x="838200" y="1136202"/>
            <a:ext cx="8229600" cy="387798"/>
          </a:xfrm>
        </p:spPr>
        <p:txBody>
          <a:bodyPr/>
          <a:lstStyle/>
          <a:p>
            <a:pPr lvl="0"/>
            <a:r>
              <a:rPr lang="en-US" altLang="en-US" sz="2800" dirty="0">
                <a:solidFill>
                  <a:srgbClr val="66CCFF"/>
                </a:solidFill>
              </a:rPr>
              <a:t>Concept of Person Centered Planning</a:t>
            </a:r>
          </a:p>
        </p:txBody>
      </p:sp>
    </p:spTree>
    <p:extLst>
      <p:ext uri="{BB962C8B-B14F-4D97-AF65-F5344CB8AC3E}">
        <p14:creationId xmlns:p14="http://schemas.microsoft.com/office/powerpoint/2010/main" val="1086757913"/>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Placeholder 1"/>
          <p:cNvSpPr txBox="1">
            <a:spLocks/>
          </p:cNvSpPr>
          <p:nvPr/>
        </p:nvSpPr>
        <p:spPr bwMode="auto">
          <a:xfrm>
            <a:off x="457200" y="1828800"/>
            <a:ext cx="4040188"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20000"/>
              </a:spcBef>
            </a:pPr>
            <a:endParaRPr lang="en-US" altLang="en-US" sz="2400" b="1" u="sng"/>
          </a:p>
        </p:txBody>
      </p:sp>
      <p:sp>
        <p:nvSpPr>
          <p:cNvPr id="7172" name="Content Placeholder 2"/>
          <p:cNvSpPr txBox="1">
            <a:spLocks/>
          </p:cNvSpPr>
          <p:nvPr/>
        </p:nvSpPr>
        <p:spPr bwMode="auto">
          <a:xfrm>
            <a:off x="606425" y="2057400"/>
            <a:ext cx="381317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15888" indent="-115888">
              <a:spcBef>
                <a:spcPct val="20000"/>
              </a:spcBef>
              <a:defRPr/>
            </a:pPr>
            <a:r>
              <a:rPr lang="en-US" sz="2400" b="1" dirty="0">
                <a:latin typeface="+mn-lt"/>
              </a:rPr>
              <a:t>  </a:t>
            </a:r>
            <a:r>
              <a:rPr lang="en-US" sz="2200" u="sng" dirty="0">
                <a:latin typeface="+mn-lt"/>
              </a:rPr>
              <a:t>Mental Health System</a:t>
            </a:r>
          </a:p>
          <a:p>
            <a:pPr marL="0" indent="0">
              <a:spcBef>
                <a:spcPct val="20000"/>
              </a:spcBef>
              <a:defRPr/>
            </a:pPr>
            <a:endParaRPr lang="en-US" sz="800" dirty="0">
              <a:latin typeface="+mn-lt"/>
            </a:endParaRPr>
          </a:p>
          <a:p>
            <a:pPr indent="-282575">
              <a:spcBef>
                <a:spcPct val="20000"/>
              </a:spcBef>
              <a:spcAft>
                <a:spcPts val="600"/>
              </a:spcAft>
              <a:buClr>
                <a:srgbClr val="008080"/>
              </a:buClr>
              <a:buFontTx/>
              <a:buChar char="•"/>
              <a:defRPr/>
            </a:pPr>
            <a:r>
              <a:rPr lang="en-US" sz="2000" dirty="0">
                <a:latin typeface="+mn-lt"/>
              </a:rPr>
              <a:t>Providers tend to resist change and find reasons (excuses) for maintaining the status quo</a:t>
            </a:r>
          </a:p>
          <a:p>
            <a:pPr indent="-282575">
              <a:spcBef>
                <a:spcPct val="20000"/>
              </a:spcBef>
              <a:spcAft>
                <a:spcPts val="600"/>
              </a:spcAft>
              <a:buClr>
                <a:srgbClr val="008080"/>
              </a:buClr>
              <a:buFontTx/>
              <a:buChar char="•"/>
              <a:defRPr/>
            </a:pPr>
            <a:r>
              <a:rPr lang="en-US" sz="2000" dirty="0">
                <a:latin typeface="+mn-lt"/>
              </a:rPr>
              <a:t>Lack of willingness to change attitudes, biases and beliefs about individuals with serious mental illness</a:t>
            </a:r>
          </a:p>
          <a:p>
            <a:pPr indent="-282575">
              <a:spcBef>
                <a:spcPct val="20000"/>
              </a:spcBef>
              <a:spcAft>
                <a:spcPts val="600"/>
              </a:spcAft>
              <a:buClr>
                <a:srgbClr val="008080"/>
              </a:buClr>
              <a:buFontTx/>
              <a:buChar char="•"/>
              <a:defRPr/>
            </a:pPr>
            <a:r>
              <a:rPr lang="en-US" sz="2000" dirty="0">
                <a:latin typeface="+mn-lt"/>
              </a:rPr>
              <a:t>Inability to adapt to new way of providing services</a:t>
            </a:r>
          </a:p>
          <a:p>
            <a:pPr>
              <a:spcBef>
                <a:spcPct val="20000"/>
              </a:spcBef>
              <a:buFontTx/>
              <a:buChar char="•"/>
              <a:defRPr/>
            </a:pPr>
            <a:endParaRPr lang="en-US" sz="2400" dirty="0">
              <a:latin typeface="+mn-lt"/>
            </a:endParaRPr>
          </a:p>
          <a:p>
            <a:pPr>
              <a:spcBef>
                <a:spcPct val="20000"/>
              </a:spcBef>
              <a:buFontTx/>
              <a:buChar char="•"/>
              <a:defRPr/>
            </a:pPr>
            <a:endParaRPr lang="en-US" sz="2400" dirty="0">
              <a:latin typeface="+mn-lt"/>
            </a:endParaRPr>
          </a:p>
        </p:txBody>
      </p:sp>
      <p:sp>
        <p:nvSpPr>
          <p:cNvPr id="44036" name="Text Placeholder 3"/>
          <p:cNvSpPr txBox="1">
            <a:spLocks/>
          </p:cNvSpPr>
          <p:nvPr/>
        </p:nvSpPr>
        <p:spPr bwMode="auto">
          <a:xfrm>
            <a:off x="4645025" y="1828800"/>
            <a:ext cx="40417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20000"/>
              </a:spcBef>
            </a:pPr>
            <a:endParaRPr lang="en-US" altLang="en-US" sz="2400" b="1" u="sng"/>
          </a:p>
        </p:txBody>
      </p:sp>
      <p:sp>
        <p:nvSpPr>
          <p:cNvPr id="7174" name="Content Placeholder 4"/>
          <p:cNvSpPr txBox="1">
            <a:spLocks/>
          </p:cNvSpPr>
          <p:nvPr/>
        </p:nvSpPr>
        <p:spPr bwMode="auto">
          <a:xfrm>
            <a:off x="4419600" y="2057400"/>
            <a:ext cx="4343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73038" indent="0">
              <a:spcBef>
                <a:spcPct val="20000"/>
              </a:spcBef>
              <a:defRPr/>
            </a:pPr>
            <a:r>
              <a:rPr lang="en-US" sz="2200" u="sng" dirty="0">
                <a:latin typeface="+mn-lt"/>
              </a:rPr>
              <a:t>Person with Serious Mental Illness</a:t>
            </a:r>
          </a:p>
          <a:p>
            <a:pPr marL="0" indent="0">
              <a:spcBef>
                <a:spcPct val="20000"/>
              </a:spcBef>
              <a:defRPr/>
            </a:pPr>
            <a:endParaRPr lang="en-US" sz="800" dirty="0">
              <a:latin typeface="+mn-lt"/>
            </a:endParaRPr>
          </a:p>
          <a:p>
            <a:pPr indent="-231775">
              <a:spcBef>
                <a:spcPct val="20000"/>
              </a:spcBef>
              <a:spcAft>
                <a:spcPts val="600"/>
              </a:spcAft>
              <a:buClr>
                <a:srgbClr val="008080"/>
              </a:buClr>
              <a:buFontTx/>
              <a:buChar char="•"/>
              <a:defRPr/>
            </a:pPr>
            <a:r>
              <a:rPr lang="en-US" sz="2000" dirty="0">
                <a:latin typeface="+mn-lt"/>
              </a:rPr>
              <a:t>Individuals are reluctant to ask for, or are not ready to participate in services</a:t>
            </a:r>
          </a:p>
          <a:p>
            <a:pPr indent="-231775">
              <a:spcBef>
                <a:spcPct val="20000"/>
              </a:spcBef>
              <a:spcAft>
                <a:spcPts val="600"/>
              </a:spcAft>
              <a:buClr>
                <a:srgbClr val="008080"/>
              </a:buClr>
              <a:buFontTx/>
              <a:buChar char="•"/>
              <a:defRPr/>
            </a:pPr>
            <a:r>
              <a:rPr lang="en-US" sz="2000" dirty="0">
                <a:latin typeface="+mn-lt"/>
              </a:rPr>
              <a:t>May not be able to identify desired goals</a:t>
            </a:r>
          </a:p>
          <a:p>
            <a:pPr indent="-231775">
              <a:spcBef>
                <a:spcPct val="20000"/>
              </a:spcBef>
              <a:spcAft>
                <a:spcPts val="600"/>
              </a:spcAft>
              <a:buClr>
                <a:srgbClr val="008080"/>
              </a:buClr>
              <a:buFontTx/>
              <a:buChar char="•"/>
              <a:defRPr/>
            </a:pPr>
            <a:r>
              <a:rPr lang="en-US" sz="2000" dirty="0">
                <a:latin typeface="+mn-lt"/>
              </a:rPr>
              <a:t>Uncomfortable with making choices and translating needs and wants into supporting services</a:t>
            </a:r>
          </a:p>
          <a:p>
            <a:pPr>
              <a:spcBef>
                <a:spcPct val="20000"/>
              </a:spcBef>
              <a:buFontTx/>
              <a:buChar char="•"/>
              <a:defRPr/>
            </a:pPr>
            <a:endParaRPr lang="en-US" sz="2400" dirty="0">
              <a:latin typeface="+mn-lt"/>
            </a:endParaRPr>
          </a:p>
        </p:txBody>
      </p:sp>
      <p:sp>
        <p:nvSpPr>
          <p:cNvPr id="7175" name="TextBox 1"/>
          <p:cNvSpPr txBox="1">
            <a:spLocks noChangeArrowheads="1"/>
          </p:cNvSpPr>
          <p:nvPr/>
        </p:nvSpPr>
        <p:spPr bwMode="auto">
          <a:xfrm>
            <a:off x="762000" y="1143000"/>
            <a:ext cx="49530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96875" indent="-396875" defTabSz="914363" eaLnBrk="1" hangingPunct="1">
              <a:lnSpc>
                <a:spcPct val="90000"/>
              </a:lnSpc>
              <a:spcBef>
                <a:spcPct val="20000"/>
              </a:spcBef>
              <a:buBlip>
                <a:blip r:embed="rId3"/>
              </a:buBlip>
              <a:defRPr/>
            </a:pPr>
            <a:r>
              <a:rPr lang="en-US" sz="2800" dirty="0">
                <a:solidFill>
                  <a:srgbClr val="66CCFF"/>
                </a:solidFill>
                <a:latin typeface="+mn-lt"/>
              </a:rPr>
              <a:t>Challenges</a:t>
            </a:r>
          </a:p>
        </p:txBody>
      </p:sp>
      <p:sp>
        <p:nvSpPr>
          <p:cNvPr id="44039" name="Rectangle 2"/>
          <p:cNvSpPr>
            <a:spLocks noGrp="1" noChangeArrowheads="1"/>
          </p:cNvSpPr>
          <p:nvPr>
            <p:ph type="title"/>
          </p:nvPr>
        </p:nvSpPr>
        <p:spPr>
          <a:xfrm>
            <a:off x="838200" y="304800"/>
            <a:ext cx="7315200" cy="485582"/>
          </a:xfrm>
        </p:spPr>
        <p:txBody>
          <a:bodyPr/>
          <a:lstStyle/>
          <a:p>
            <a:pPr>
              <a:lnSpc>
                <a:spcPts val="3500"/>
              </a:lnSpc>
            </a:pPr>
            <a:r>
              <a:rPr lang="en-US" altLang="en-US" sz="4400" dirty="0"/>
              <a:t>Person Centered Planning</a:t>
            </a:r>
          </a:p>
        </p:txBody>
      </p:sp>
    </p:spTree>
    <p:extLst>
      <p:ext uri="{BB962C8B-B14F-4D97-AF65-F5344CB8AC3E}">
        <p14:creationId xmlns:p14="http://schemas.microsoft.com/office/powerpoint/2010/main" val="258155114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 y="1066800"/>
            <a:ext cx="8626475" cy="484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7" name="Rectangle 2"/>
          <p:cNvSpPr>
            <a:spLocks noGrp="1" noChangeArrowheads="1"/>
          </p:cNvSpPr>
          <p:nvPr>
            <p:ph type="title"/>
          </p:nvPr>
        </p:nvSpPr>
        <p:spPr>
          <a:xfrm>
            <a:off x="838200" y="304800"/>
            <a:ext cx="7879112" cy="448841"/>
          </a:xfrm>
        </p:spPr>
        <p:txBody>
          <a:bodyPr/>
          <a:lstStyle/>
          <a:p>
            <a:pPr>
              <a:lnSpc>
                <a:spcPts val="3500"/>
              </a:lnSpc>
            </a:pPr>
            <a:r>
              <a:rPr lang="en-US" altLang="en-US" sz="4400" dirty="0"/>
              <a:t>Person Centered Planning Process</a:t>
            </a:r>
          </a:p>
        </p:txBody>
      </p:sp>
      <p:sp>
        <p:nvSpPr>
          <p:cNvPr id="64" name="Right Arrow 4"/>
          <p:cNvSpPr/>
          <p:nvPr/>
        </p:nvSpPr>
        <p:spPr>
          <a:xfrm>
            <a:off x="4038600" y="1371600"/>
            <a:ext cx="4602512" cy="659243"/>
          </a:xfrm>
          <a:prstGeom prst="rect">
            <a:avLst/>
          </a:prstGeom>
          <a:scene3d>
            <a:camera prst="orthographicFront"/>
            <a:lightRig rig="threePt" dir="t">
              <a:rot lat="0" lon="0" rev="7500000"/>
            </a:lightRig>
          </a:scene3d>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lIns="8890" tIns="8890" rIns="8890" bIns="8890" spcCol="1270" anchor="ctr"/>
          <a:lstStyle/>
          <a:p>
            <a:pPr marL="228600" lvl="1" indent="-228600" defTabSz="622300">
              <a:lnSpc>
                <a:spcPts val="1600"/>
              </a:lnSpc>
              <a:spcAft>
                <a:spcPts val="0"/>
              </a:spcAft>
              <a:buClr>
                <a:srgbClr val="008080"/>
              </a:buClr>
              <a:buFontTx/>
              <a:buChar char="••"/>
              <a:defRPr/>
            </a:pPr>
            <a:r>
              <a:rPr lang="en-US" sz="1300" b="1" dirty="0"/>
              <a:t>Get to know the individual</a:t>
            </a:r>
          </a:p>
          <a:p>
            <a:pPr marL="228600" lvl="1" indent="-228600" defTabSz="622300">
              <a:lnSpc>
                <a:spcPts val="1600"/>
              </a:lnSpc>
              <a:spcAft>
                <a:spcPts val="0"/>
              </a:spcAft>
              <a:buClr>
                <a:srgbClr val="008080"/>
              </a:buClr>
              <a:buFontTx/>
              <a:buChar char="••"/>
              <a:defRPr/>
            </a:pPr>
            <a:r>
              <a:rPr lang="en-US" sz="1300" b="1" dirty="0"/>
              <a:t>Start to build a relationship</a:t>
            </a:r>
          </a:p>
          <a:p>
            <a:pPr marL="228600" lvl="1" indent="-228600" defTabSz="622300">
              <a:lnSpc>
                <a:spcPts val="1600"/>
              </a:lnSpc>
              <a:spcAft>
                <a:spcPts val="0"/>
              </a:spcAft>
              <a:buClr>
                <a:srgbClr val="008080"/>
              </a:buClr>
              <a:buFontTx/>
              <a:buChar char="••"/>
              <a:defRPr/>
            </a:pPr>
            <a:r>
              <a:rPr lang="en-US" sz="1300" b="1" dirty="0"/>
              <a:t>Ask: Who would you like involved in this process?</a:t>
            </a:r>
          </a:p>
        </p:txBody>
      </p:sp>
      <p:sp>
        <p:nvSpPr>
          <p:cNvPr id="62" name="Rounded Rectangle 6"/>
          <p:cNvSpPr/>
          <p:nvPr/>
        </p:nvSpPr>
        <p:spPr>
          <a:xfrm>
            <a:off x="361934" y="1295400"/>
            <a:ext cx="3663722" cy="793173"/>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spcCol="1270" anchor="ctr"/>
          <a:lstStyle/>
          <a:p>
            <a:pPr defTabSz="1066800">
              <a:lnSpc>
                <a:spcPct val="90000"/>
              </a:lnSpc>
              <a:spcAft>
                <a:spcPct val="35000"/>
              </a:spcAft>
              <a:defRPr/>
            </a:pPr>
            <a:r>
              <a:rPr lang="en-US" sz="2400" b="1" dirty="0">
                <a:solidFill>
                  <a:schemeClr val="tx1">
                    <a:lumMod val="85000"/>
                    <a:lumOff val="15000"/>
                  </a:schemeClr>
                </a:solidFill>
              </a:rPr>
              <a:t>INITIAL MEETING</a:t>
            </a:r>
          </a:p>
        </p:txBody>
      </p:sp>
      <p:sp>
        <p:nvSpPr>
          <p:cNvPr id="60" name="Right Arrow 8"/>
          <p:cNvSpPr/>
          <p:nvPr/>
        </p:nvSpPr>
        <p:spPr>
          <a:xfrm>
            <a:off x="4038600" y="2362200"/>
            <a:ext cx="4602512" cy="659243"/>
          </a:xfrm>
          <a:prstGeom prst="rect">
            <a:avLst/>
          </a:prstGeom>
          <a:scene3d>
            <a:camera prst="orthographicFront"/>
            <a:lightRig rig="threePt" dir="t">
              <a:rot lat="0" lon="0" rev="7500000"/>
            </a:lightRig>
          </a:scene3d>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lIns="8255" tIns="8255" rIns="8255" bIns="8255" spcCol="1270" anchor="ctr"/>
          <a:lstStyle/>
          <a:p>
            <a:pPr marL="228600" lvl="1" indent="-228600" defTabSz="577850">
              <a:lnSpc>
                <a:spcPts val="1600"/>
              </a:lnSpc>
              <a:spcAft>
                <a:spcPts val="0"/>
              </a:spcAft>
              <a:buClr>
                <a:srgbClr val="008080"/>
              </a:buClr>
              <a:buFontTx/>
              <a:buChar char="••"/>
              <a:defRPr/>
            </a:pPr>
            <a:r>
              <a:rPr lang="en-US" sz="1300" b="1" dirty="0"/>
              <a:t>Strengths &amp; Challenges</a:t>
            </a:r>
          </a:p>
          <a:p>
            <a:pPr marL="228600" lvl="1" indent="-228600" defTabSz="577850">
              <a:lnSpc>
                <a:spcPts val="1600"/>
              </a:lnSpc>
              <a:spcAft>
                <a:spcPts val="0"/>
              </a:spcAft>
              <a:buClr>
                <a:srgbClr val="008080"/>
              </a:buClr>
              <a:buFontTx/>
              <a:buChar char="••"/>
              <a:defRPr/>
            </a:pPr>
            <a:r>
              <a:rPr lang="en-US" sz="1300" b="1" dirty="0"/>
              <a:t>Community / Environmental Resources</a:t>
            </a:r>
          </a:p>
          <a:p>
            <a:pPr marL="228600" lvl="1" indent="-228600" defTabSz="577850">
              <a:lnSpc>
                <a:spcPts val="1600"/>
              </a:lnSpc>
              <a:spcAft>
                <a:spcPts val="0"/>
              </a:spcAft>
              <a:buClr>
                <a:srgbClr val="008080"/>
              </a:buClr>
              <a:buFontTx/>
              <a:buChar char="••"/>
              <a:defRPr/>
            </a:pPr>
            <a:r>
              <a:rPr lang="en-US" sz="1300" b="1" dirty="0"/>
              <a:t>Current Living Situation / Current Mental Health Status</a:t>
            </a:r>
          </a:p>
        </p:txBody>
      </p:sp>
      <p:sp>
        <p:nvSpPr>
          <p:cNvPr id="58" name="Rounded Rectangle 10"/>
          <p:cNvSpPr/>
          <p:nvPr/>
        </p:nvSpPr>
        <p:spPr>
          <a:xfrm>
            <a:off x="361934" y="2286000"/>
            <a:ext cx="3663722" cy="793173"/>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spcCol="1270" anchor="ctr"/>
          <a:lstStyle/>
          <a:p>
            <a:pPr defTabSz="1066800">
              <a:lnSpc>
                <a:spcPct val="90000"/>
              </a:lnSpc>
              <a:spcAft>
                <a:spcPct val="35000"/>
              </a:spcAft>
              <a:defRPr/>
            </a:pPr>
            <a:r>
              <a:rPr lang="en-US" sz="2400" b="1" dirty="0">
                <a:solidFill>
                  <a:schemeClr val="tx1">
                    <a:lumMod val="85000"/>
                    <a:lumOff val="15000"/>
                  </a:schemeClr>
                </a:solidFill>
              </a:rPr>
              <a:t>ASSESSMENT</a:t>
            </a:r>
            <a:endParaRPr lang="en-US" sz="1300" b="1" dirty="0">
              <a:solidFill>
                <a:schemeClr val="tx1">
                  <a:lumMod val="85000"/>
                  <a:lumOff val="15000"/>
                </a:schemeClr>
              </a:solidFill>
            </a:endParaRPr>
          </a:p>
        </p:txBody>
      </p:sp>
      <p:sp>
        <p:nvSpPr>
          <p:cNvPr id="56" name="Right Arrow 12"/>
          <p:cNvSpPr/>
          <p:nvPr/>
        </p:nvSpPr>
        <p:spPr>
          <a:xfrm>
            <a:off x="4038600" y="3352800"/>
            <a:ext cx="4602512" cy="659243"/>
          </a:xfrm>
          <a:prstGeom prst="rect">
            <a:avLst/>
          </a:prstGeom>
          <a:scene3d>
            <a:camera prst="orthographicFront"/>
            <a:lightRig rig="threePt" dir="t">
              <a:rot lat="0" lon="0" rev="7500000"/>
            </a:lightRig>
          </a:scene3d>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lIns="8890" tIns="8890" rIns="8890" bIns="8890" spcCol="1270" anchor="ctr"/>
          <a:lstStyle/>
          <a:p>
            <a:pPr marL="228600" lvl="1" indent="-228600" defTabSz="622300">
              <a:lnSpc>
                <a:spcPts val="1600"/>
              </a:lnSpc>
              <a:spcAft>
                <a:spcPts val="0"/>
              </a:spcAft>
              <a:buClr>
                <a:srgbClr val="008080"/>
              </a:buClr>
              <a:buFontTx/>
              <a:buChar char="••"/>
              <a:defRPr/>
            </a:pPr>
            <a:r>
              <a:rPr lang="en-US" sz="1300" b="1" dirty="0"/>
              <a:t>Initiated by the individual with lived experience</a:t>
            </a:r>
          </a:p>
          <a:p>
            <a:pPr marL="228600" lvl="1" indent="-228600" defTabSz="622300">
              <a:lnSpc>
                <a:spcPts val="1600"/>
              </a:lnSpc>
              <a:spcAft>
                <a:spcPts val="0"/>
              </a:spcAft>
              <a:buClr>
                <a:srgbClr val="008080"/>
              </a:buClr>
              <a:buFontTx/>
              <a:buChar char="••"/>
              <a:defRPr/>
            </a:pPr>
            <a:r>
              <a:rPr lang="en-US" sz="1300" b="1" dirty="0"/>
              <a:t>Goals / Objectives</a:t>
            </a:r>
          </a:p>
          <a:p>
            <a:pPr marL="228600" lvl="1" indent="-228600" defTabSz="622300">
              <a:lnSpc>
                <a:spcPts val="1600"/>
              </a:lnSpc>
              <a:spcAft>
                <a:spcPts val="0"/>
              </a:spcAft>
              <a:buClr>
                <a:srgbClr val="008080"/>
              </a:buClr>
              <a:buFontTx/>
              <a:buChar char="••"/>
              <a:defRPr/>
            </a:pPr>
            <a:r>
              <a:rPr lang="en-US" sz="1300" b="1" dirty="0"/>
              <a:t>Interventions</a:t>
            </a:r>
          </a:p>
        </p:txBody>
      </p:sp>
      <p:sp>
        <p:nvSpPr>
          <p:cNvPr id="54" name="Rounded Rectangle 14"/>
          <p:cNvSpPr/>
          <p:nvPr/>
        </p:nvSpPr>
        <p:spPr>
          <a:xfrm>
            <a:off x="361934" y="3276600"/>
            <a:ext cx="3663722" cy="793173"/>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spcCol="1270" anchor="ctr"/>
          <a:lstStyle/>
          <a:p>
            <a:pPr defTabSz="1066800">
              <a:lnSpc>
                <a:spcPct val="90000"/>
              </a:lnSpc>
              <a:spcAft>
                <a:spcPct val="35000"/>
              </a:spcAft>
              <a:defRPr/>
            </a:pPr>
            <a:r>
              <a:rPr lang="en-US" sz="2400" b="1" dirty="0">
                <a:solidFill>
                  <a:schemeClr val="tx1">
                    <a:lumMod val="85000"/>
                    <a:lumOff val="15000"/>
                  </a:schemeClr>
                </a:solidFill>
              </a:rPr>
              <a:t>CREATING THE PLAN</a:t>
            </a:r>
          </a:p>
        </p:txBody>
      </p:sp>
      <p:sp>
        <p:nvSpPr>
          <p:cNvPr id="52" name="Right Arrow 16"/>
          <p:cNvSpPr/>
          <p:nvPr/>
        </p:nvSpPr>
        <p:spPr>
          <a:xfrm>
            <a:off x="4038600" y="4343400"/>
            <a:ext cx="4390933" cy="659243"/>
          </a:xfrm>
          <a:prstGeom prst="rect">
            <a:avLst/>
          </a:prstGeom>
          <a:scene3d>
            <a:camera prst="orthographicFront"/>
            <a:lightRig rig="threePt" dir="t">
              <a:rot lat="0" lon="0" rev="7500000"/>
            </a:lightRig>
          </a:scene3d>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lIns="8890" tIns="8890" rIns="8890" bIns="8890" spcCol="1270" anchor="ctr"/>
          <a:lstStyle/>
          <a:p>
            <a:pPr marL="228600" lvl="1" indent="-228600" defTabSz="622300">
              <a:lnSpc>
                <a:spcPts val="1600"/>
              </a:lnSpc>
              <a:spcAft>
                <a:spcPts val="0"/>
              </a:spcAft>
              <a:buClr>
                <a:srgbClr val="008080"/>
              </a:buClr>
              <a:buFontTx/>
              <a:buChar char="••"/>
              <a:defRPr/>
            </a:pPr>
            <a:r>
              <a:rPr lang="en-US" sz="1300" b="1" dirty="0"/>
              <a:t>Led by the Person Served</a:t>
            </a:r>
          </a:p>
          <a:p>
            <a:pPr marL="228600" lvl="1" indent="-228600" defTabSz="622300">
              <a:lnSpc>
                <a:spcPts val="1600"/>
              </a:lnSpc>
              <a:spcAft>
                <a:spcPts val="0"/>
              </a:spcAft>
              <a:buClr>
                <a:srgbClr val="008080"/>
              </a:buClr>
              <a:buFontTx/>
              <a:buChar char="••"/>
              <a:defRPr/>
            </a:pPr>
            <a:r>
              <a:rPr lang="en-US" sz="1300" b="1" dirty="0"/>
              <a:t>Reviewing Progress / Updating Plans</a:t>
            </a:r>
          </a:p>
          <a:p>
            <a:pPr marL="228600" lvl="1" indent="-228600" defTabSz="622300">
              <a:lnSpc>
                <a:spcPts val="1600"/>
              </a:lnSpc>
              <a:spcAft>
                <a:spcPts val="0"/>
              </a:spcAft>
              <a:buClr>
                <a:srgbClr val="008080"/>
              </a:buClr>
              <a:buFontTx/>
              <a:buChar char="••"/>
              <a:defRPr/>
            </a:pPr>
            <a:r>
              <a:rPr lang="en-US" sz="1300" b="1" dirty="0"/>
              <a:t>Alterations as needed</a:t>
            </a:r>
          </a:p>
        </p:txBody>
      </p:sp>
      <p:sp>
        <p:nvSpPr>
          <p:cNvPr id="50" name="Rounded Rectangle 18"/>
          <p:cNvSpPr/>
          <p:nvPr/>
        </p:nvSpPr>
        <p:spPr>
          <a:xfrm>
            <a:off x="361934" y="4267200"/>
            <a:ext cx="3663722" cy="793173"/>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spcCol="1270" anchor="ctr"/>
          <a:lstStyle/>
          <a:p>
            <a:pPr defTabSz="1066800">
              <a:lnSpc>
                <a:spcPct val="90000"/>
              </a:lnSpc>
              <a:spcAft>
                <a:spcPct val="35000"/>
              </a:spcAft>
              <a:defRPr/>
            </a:pPr>
            <a:r>
              <a:rPr lang="en-US" sz="2400" b="1" dirty="0">
                <a:solidFill>
                  <a:schemeClr val="tx1">
                    <a:lumMod val="85000"/>
                    <a:lumOff val="15000"/>
                  </a:schemeClr>
                </a:solidFill>
              </a:rPr>
              <a:t>EVALUATING PROGRESS</a:t>
            </a:r>
          </a:p>
        </p:txBody>
      </p:sp>
      <p:sp>
        <p:nvSpPr>
          <p:cNvPr id="48" name="Right Arrow 20"/>
          <p:cNvSpPr/>
          <p:nvPr/>
        </p:nvSpPr>
        <p:spPr>
          <a:xfrm>
            <a:off x="4038600" y="5284357"/>
            <a:ext cx="4602512" cy="659243"/>
          </a:xfrm>
          <a:prstGeom prst="rect">
            <a:avLst/>
          </a:prstGeom>
          <a:scene3d>
            <a:camera prst="orthographicFront"/>
            <a:lightRig rig="threePt" dir="t">
              <a:rot lat="0" lon="0" rev="7500000"/>
            </a:lightRig>
          </a:scene3d>
          <a:sp3d z="-152400"/>
        </p:spPr>
        <p:style>
          <a:lnRef idx="0">
            <a:scrgbClr r="0" g="0" b="0"/>
          </a:lnRef>
          <a:fillRef idx="0">
            <a:scrgbClr r="0" g="0" b="0"/>
          </a:fillRef>
          <a:effectRef idx="0">
            <a:scrgbClr r="0" g="0" b="0"/>
          </a:effectRef>
          <a:fontRef idx="minor">
            <a:schemeClr val="dk1">
              <a:hueOff val="0"/>
              <a:satOff val="0"/>
              <a:lumOff val="0"/>
              <a:alphaOff val="0"/>
            </a:schemeClr>
          </a:fontRef>
        </p:style>
        <p:txBody>
          <a:bodyPr lIns="9525" tIns="9525" rIns="9525" bIns="9525" spcCol="1270" anchor="ctr"/>
          <a:lstStyle/>
          <a:p>
            <a:pPr marL="231775" lvl="1" indent="-231775" defTabSz="666750">
              <a:lnSpc>
                <a:spcPts val="1600"/>
              </a:lnSpc>
              <a:spcAft>
                <a:spcPts val="0"/>
              </a:spcAft>
              <a:buClr>
                <a:srgbClr val="008080"/>
              </a:buClr>
              <a:buFontTx/>
              <a:buChar char="••"/>
              <a:defRPr/>
            </a:pPr>
            <a:r>
              <a:rPr lang="en-US" sz="1300" b="1" dirty="0"/>
              <a:t>Individual indicates a readiness to move</a:t>
            </a:r>
          </a:p>
          <a:p>
            <a:pPr marL="231775" lvl="1" indent="-231775" defTabSz="666750">
              <a:lnSpc>
                <a:spcPts val="1600"/>
              </a:lnSpc>
              <a:spcAft>
                <a:spcPts val="0"/>
              </a:spcAft>
              <a:buClr>
                <a:srgbClr val="008080"/>
              </a:buClr>
              <a:buFontTx/>
              <a:buChar char="••"/>
              <a:defRPr/>
            </a:pPr>
            <a:r>
              <a:rPr lang="en-US" sz="1300" b="1" dirty="0"/>
              <a:t>Planning occurs as needed / wanted by individual</a:t>
            </a:r>
          </a:p>
        </p:txBody>
      </p:sp>
      <p:sp>
        <p:nvSpPr>
          <p:cNvPr id="46" name="Rounded Rectangle 22"/>
          <p:cNvSpPr/>
          <p:nvPr/>
        </p:nvSpPr>
        <p:spPr>
          <a:xfrm>
            <a:off x="361934" y="5257800"/>
            <a:ext cx="3663722" cy="793173"/>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spcCol="1270" anchor="ctr"/>
          <a:lstStyle/>
          <a:p>
            <a:pPr defTabSz="1066800">
              <a:lnSpc>
                <a:spcPct val="90000"/>
              </a:lnSpc>
              <a:spcAft>
                <a:spcPct val="35000"/>
              </a:spcAft>
              <a:defRPr/>
            </a:pPr>
            <a:r>
              <a:rPr lang="en-US" sz="2400" b="1" dirty="0">
                <a:solidFill>
                  <a:schemeClr val="tx1">
                    <a:lumMod val="85000"/>
                    <a:lumOff val="15000"/>
                  </a:schemeClr>
                </a:solidFill>
              </a:rPr>
              <a:t>MAKING TRANSITIONS</a:t>
            </a:r>
          </a:p>
        </p:txBody>
      </p:sp>
    </p:spTree>
    <p:extLst>
      <p:ext uri="{BB962C8B-B14F-4D97-AF65-F5344CB8AC3E}">
        <p14:creationId xmlns:p14="http://schemas.microsoft.com/office/powerpoint/2010/main" val="834721293"/>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838200" y="304800"/>
            <a:ext cx="7467600" cy="448841"/>
          </a:xfrm>
        </p:spPr>
        <p:txBody>
          <a:bodyPr/>
          <a:lstStyle/>
          <a:p>
            <a:pPr>
              <a:lnSpc>
                <a:spcPts val="3500"/>
              </a:lnSpc>
            </a:pPr>
            <a:r>
              <a:rPr lang="en-US" altLang="en-US" sz="4400" dirty="0"/>
              <a:t>Person Centered Planning</a:t>
            </a:r>
          </a:p>
        </p:txBody>
      </p:sp>
      <p:sp>
        <p:nvSpPr>
          <p:cNvPr id="5" name="TextBox 1"/>
          <p:cNvSpPr txBox="1">
            <a:spLocks noChangeArrowheads="1"/>
          </p:cNvSpPr>
          <p:nvPr/>
        </p:nvSpPr>
        <p:spPr bwMode="auto">
          <a:xfrm>
            <a:off x="762000" y="1158216"/>
            <a:ext cx="7696200" cy="430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96875" indent="-396875" defTabSz="914363" eaLnBrk="1" hangingPunct="1">
              <a:lnSpc>
                <a:spcPct val="90000"/>
              </a:lnSpc>
              <a:spcBef>
                <a:spcPct val="20000"/>
              </a:spcBef>
              <a:buBlip>
                <a:blip r:embed="rId3"/>
              </a:buBlip>
              <a:defRPr/>
            </a:pPr>
            <a:r>
              <a:rPr lang="en-US" sz="2800" dirty="0">
                <a:solidFill>
                  <a:srgbClr val="66CCFF"/>
                </a:solidFill>
                <a:latin typeface="+mn-lt"/>
              </a:rPr>
              <a:t>Keys to Person </a:t>
            </a:r>
            <a:r>
              <a:rPr lang="en-US" sz="2800">
                <a:solidFill>
                  <a:srgbClr val="66CCFF"/>
                </a:solidFill>
                <a:latin typeface="+mn-lt"/>
              </a:rPr>
              <a:t>Centered Planning</a:t>
            </a:r>
            <a:endParaRPr lang="en-US" sz="2800" dirty="0">
              <a:solidFill>
                <a:srgbClr val="66CCFF"/>
              </a:solidFill>
              <a:latin typeface="+mn-lt"/>
            </a:endParaRPr>
          </a:p>
          <a:p>
            <a:pPr marL="396875" indent="-396875" defTabSz="914363" eaLnBrk="1" hangingPunct="1">
              <a:lnSpc>
                <a:spcPct val="90000"/>
              </a:lnSpc>
              <a:spcBef>
                <a:spcPct val="20000"/>
              </a:spcBef>
              <a:buBlip>
                <a:blip r:embed="rId3"/>
              </a:buBlip>
              <a:defRPr/>
            </a:pPr>
            <a:endParaRPr lang="en-US" sz="1200" dirty="0">
              <a:solidFill>
                <a:srgbClr val="66CCFF"/>
              </a:solidFill>
              <a:latin typeface="+mn-lt"/>
            </a:endParaRPr>
          </a:p>
          <a:p>
            <a:pPr marL="914400" lvl="1" indent="-396875" defTabSz="914363" eaLnBrk="1" hangingPunct="1">
              <a:lnSpc>
                <a:spcPct val="90000"/>
              </a:lnSpc>
              <a:spcBef>
                <a:spcPct val="20000"/>
              </a:spcBef>
              <a:buBlip>
                <a:blip r:embed="rId4"/>
              </a:buBlip>
              <a:defRPr/>
            </a:pPr>
            <a:r>
              <a:rPr lang="en-US" altLang="en-US" sz="2400" dirty="0">
                <a:latin typeface="+mn-lt"/>
              </a:rPr>
              <a:t>The individual with lived experience and the person’s key supporters are the most important decision makers in the process</a:t>
            </a:r>
          </a:p>
          <a:p>
            <a:pPr marL="914400" lvl="1" indent="-396875" defTabSz="914363" eaLnBrk="1" hangingPunct="1">
              <a:lnSpc>
                <a:spcPct val="90000"/>
              </a:lnSpc>
              <a:spcBef>
                <a:spcPct val="20000"/>
              </a:spcBef>
              <a:buBlip>
                <a:blip r:embed="rId4"/>
              </a:buBlip>
              <a:defRPr/>
            </a:pPr>
            <a:r>
              <a:rPr lang="en-US" altLang="en-US" sz="2400" dirty="0">
                <a:latin typeface="+mn-lt"/>
              </a:rPr>
              <a:t>Cultural factors must be addressed in the planning process</a:t>
            </a:r>
          </a:p>
          <a:p>
            <a:pPr marL="914400" lvl="1" indent="-396875" defTabSz="914363" eaLnBrk="1" hangingPunct="1">
              <a:lnSpc>
                <a:spcPct val="90000"/>
              </a:lnSpc>
              <a:spcBef>
                <a:spcPct val="20000"/>
              </a:spcBef>
              <a:buBlip>
                <a:blip r:embed="rId4"/>
              </a:buBlip>
              <a:defRPr/>
            </a:pPr>
            <a:r>
              <a:rPr lang="en-US" altLang="en-US" sz="2400" dirty="0">
                <a:latin typeface="+mn-lt"/>
              </a:rPr>
              <a:t>Collaborative and interdisciplinary teams are necessary</a:t>
            </a:r>
          </a:p>
          <a:p>
            <a:pPr marL="914400" lvl="1" indent="-396875" defTabSz="914363" eaLnBrk="1" hangingPunct="1">
              <a:lnSpc>
                <a:spcPct val="90000"/>
              </a:lnSpc>
              <a:spcBef>
                <a:spcPct val="20000"/>
              </a:spcBef>
              <a:buBlip>
                <a:blip r:embed="rId4"/>
              </a:buBlip>
              <a:defRPr/>
            </a:pPr>
            <a:r>
              <a:rPr lang="en-US" altLang="en-US" sz="2400" dirty="0">
                <a:latin typeface="+mn-lt"/>
              </a:rPr>
              <a:t>Organizations must shift the way individuals with serious mental illnesses are viewed at every level of the system - no more “Us versus them” philosophy!</a:t>
            </a:r>
          </a:p>
        </p:txBody>
      </p:sp>
    </p:spTree>
    <p:extLst>
      <p:ext uri="{BB962C8B-B14F-4D97-AF65-F5344CB8AC3E}">
        <p14:creationId xmlns:p14="http://schemas.microsoft.com/office/powerpoint/2010/main" val="2607509194"/>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6309420"/>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Person Centered Planning.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2400" b="1" dirty="0">
              <a:solidFill>
                <a:srgbClr val="FFFFFF"/>
              </a:solidFill>
            </a:endParaRPr>
          </a:p>
          <a:p>
            <a:endParaRPr lang="en-US" sz="2400" b="1" dirty="0">
              <a:solidFill>
                <a:srgbClr val="FFFFFF"/>
              </a:solidFill>
            </a:endParaRPr>
          </a:p>
          <a:p>
            <a:r>
              <a:rPr lang="en-US" sz="1600" dirty="0">
                <a:solidFill>
                  <a:srgbClr val="FFFFFF"/>
                </a:solidFill>
              </a:rPr>
              <a:t>August, 2014</a:t>
            </a:r>
          </a:p>
          <a:p>
            <a:endParaRPr lang="en-US" sz="2000" b="1"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237808307"/>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30249" y="4344988"/>
            <a:ext cx="7681913" cy="1293812"/>
          </a:xfrm>
        </p:spPr>
        <p:txBody>
          <a:bodyPr>
            <a:normAutofit/>
          </a:bodyPr>
          <a:lstStyle/>
          <a:p>
            <a:r>
              <a:rPr lang="en-US"/>
              <a:t>6. Health </a:t>
            </a:r>
            <a:r>
              <a:rPr lang="en-US" dirty="0"/>
              <a:t>Disparities</a:t>
            </a:r>
          </a:p>
        </p:txBody>
      </p:sp>
    </p:spTree>
    <p:extLst>
      <p:ext uri="{BB962C8B-B14F-4D97-AF65-F5344CB8AC3E}">
        <p14:creationId xmlns:p14="http://schemas.microsoft.com/office/powerpoint/2010/main" val="3473205285"/>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838200" y="304800"/>
            <a:ext cx="8001000" cy="609398"/>
          </a:xfrm>
        </p:spPr>
        <p:txBody>
          <a:bodyPr/>
          <a:lstStyle/>
          <a:p>
            <a:r>
              <a:rPr lang="en-US" altLang="en-US" sz="4400" dirty="0"/>
              <a:t>Health Disparities</a:t>
            </a:r>
          </a:p>
        </p:txBody>
      </p:sp>
      <p:sp>
        <p:nvSpPr>
          <p:cNvPr id="3075" name="Rectangle 3"/>
          <p:cNvSpPr>
            <a:spLocks noGrp="1" noChangeArrowheads="1"/>
          </p:cNvSpPr>
          <p:nvPr>
            <p:ph type="body" idx="1"/>
          </p:nvPr>
        </p:nvSpPr>
        <p:spPr>
          <a:xfrm>
            <a:off x="838200" y="1447800"/>
            <a:ext cx="7696200" cy="4259628"/>
          </a:xfrm>
        </p:spPr>
        <p:txBody>
          <a:bodyPr/>
          <a:lstStyle/>
          <a:p>
            <a:pPr eaLnBrk="1" hangingPunct="1">
              <a:spcBef>
                <a:spcPts val="0"/>
              </a:spcBef>
              <a:defRPr/>
            </a:pPr>
            <a:r>
              <a:rPr lang="en-US" sz="2800" dirty="0">
                <a:solidFill>
                  <a:srgbClr val="66CCFF"/>
                </a:solidFill>
              </a:rPr>
              <a:t>Important Facts</a:t>
            </a:r>
            <a:endParaRPr lang="en-US" sz="2000" dirty="0">
              <a:solidFill>
                <a:srgbClr val="66CCFF"/>
              </a:solidFill>
            </a:endParaRPr>
          </a:p>
          <a:p>
            <a:pPr eaLnBrk="1" hangingPunct="1">
              <a:spcBef>
                <a:spcPts val="0"/>
              </a:spcBef>
              <a:defRPr/>
            </a:pPr>
            <a:endParaRPr lang="en-US" sz="1200" dirty="0"/>
          </a:p>
          <a:p>
            <a:pPr lvl="1">
              <a:spcBef>
                <a:spcPts val="0"/>
              </a:spcBef>
              <a:defRPr/>
            </a:pPr>
            <a:r>
              <a:rPr lang="en-US" sz="2400" dirty="0"/>
              <a:t>On average, people with serious mental illnesses die 25 years earlier than do people without these disorders</a:t>
            </a:r>
          </a:p>
          <a:p>
            <a:pPr marL="0" indent="0" eaLnBrk="1" hangingPunct="1">
              <a:spcBef>
                <a:spcPts val="0"/>
              </a:spcBef>
              <a:buNone/>
              <a:defRPr/>
            </a:pPr>
            <a:endParaRPr lang="en-US" sz="800" dirty="0"/>
          </a:p>
          <a:p>
            <a:pPr lvl="1">
              <a:spcBef>
                <a:spcPts val="0"/>
              </a:spcBef>
              <a:defRPr/>
            </a:pPr>
            <a:r>
              <a:rPr lang="en-US" sz="2400" dirty="0"/>
              <a:t>Higher rate of unnatural deaths attributed to: </a:t>
            </a:r>
          </a:p>
          <a:p>
            <a:pPr lvl="1">
              <a:spcBef>
                <a:spcPts val="0"/>
              </a:spcBef>
              <a:defRPr/>
            </a:pPr>
            <a:endParaRPr lang="en-US" sz="800" dirty="0"/>
          </a:p>
          <a:p>
            <a:pPr lvl="2">
              <a:defRPr/>
            </a:pPr>
            <a:r>
              <a:rPr lang="en-US" sz="2000" dirty="0"/>
              <a:t>Suicide</a:t>
            </a:r>
          </a:p>
          <a:p>
            <a:pPr lvl="2">
              <a:defRPr/>
            </a:pPr>
            <a:r>
              <a:rPr lang="en-US" sz="2000" dirty="0"/>
              <a:t>Accidents or injuries from violence</a:t>
            </a:r>
          </a:p>
          <a:p>
            <a:pPr lvl="2">
              <a:defRPr/>
            </a:pPr>
            <a:r>
              <a:rPr lang="en-US" sz="2000" dirty="0"/>
              <a:t>Traumatic events</a:t>
            </a:r>
          </a:p>
          <a:p>
            <a:pPr lvl="2">
              <a:defRPr/>
            </a:pPr>
            <a:r>
              <a:rPr lang="en-US" sz="2000" dirty="0"/>
              <a:t>Poorer health care</a:t>
            </a:r>
          </a:p>
          <a:p>
            <a:pPr lvl="2">
              <a:defRPr/>
            </a:pPr>
            <a:endParaRPr lang="en-US" sz="800" dirty="0"/>
          </a:p>
          <a:p>
            <a:pPr lvl="1">
              <a:spcBef>
                <a:spcPts val="0"/>
              </a:spcBef>
              <a:defRPr/>
            </a:pPr>
            <a:r>
              <a:rPr lang="en-US" sz="2400" dirty="0"/>
              <a:t>Excess rate of death from natural causes is primarily attributed to smoking and obesity</a:t>
            </a:r>
          </a:p>
        </p:txBody>
      </p:sp>
    </p:spTree>
    <p:extLst>
      <p:ext uri="{BB962C8B-B14F-4D97-AF65-F5344CB8AC3E}">
        <p14:creationId xmlns:p14="http://schemas.microsoft.com/office/powerpoint/2010/main" val="2807589162"/>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838200" y="304800"/>
            <a:ext cx="8382000" cy="609398"/>
          </a:xfrm>
        </p:spPr>
        <p:txBody>
          <a:bodyPr/>
          <a:lstStyle/>
          <a:p>
            <a:r>
              <a:rPr lang="en-US" altLang="en-US" sz="4400" dirty="0"/>
              <a:t>Health Disparities</a:t>
            </a:r>
          </a:p>
        </p:txBody>
      </p:sp>
      <p:pic>
        <p:nvPicPr>
          <p:cNvPr id="61443"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7044681" y="2091681"/>
            <a:ext cx="1565919" cy="1565919"/>
          </a:xfrm>
        </p:spPr>
      </p:pic>
      <p:sp>
        <p:nvSpPr>
          <p:cNvPr id="4" name="Content Placeholder 3"/>
          <p:cNvSpPr>
            <a:spLocks noGrp="1"/>
          </p:cNvSpPr>
          <p:nvPr>
            <p:ph sz="half" idx="2"/>
          </p:nvPr>
        </p:nvSpPr>
        <p:spPr>
          <a:xfrm>
            <a:off x="838200" y="1143000"/>
            <a:ext cx="6705600" cy="5302990"/>
          </a:xfrm>
        </p:spPr>
        <p:txBody>
          <a:bodyPr/>
          <a:lstStyle/>
          <a:p>
            <a:pPr marL="0" indent="0">
              <a:buFontTx/>
              <a:buNone/>
              <a:defRPr/>
            </a:pPr>
            <a:r>
              <a:rPr lang="en-US" dirty="0">
                <a:solidFill>
                  <a:srgbClr val="66CCFF"/>
                </a:solidFill>
              </a:rPr>
              <a:t>Smoking</a:t>
            </a:r>
          </a:p>
          <a:p>
            <a:pPr marL="0" indent="0">
              <a:buFontTx/>
              <a:buNone/>
              <a:defRPr/>
            </a:pPr>
            <a:endParaRPr lang="en-US" sz="800" dirty="0">
              <a:solidFill>
                <a:srgbClr val="66CCFF"/>
              </a:solidFill>
              <a:latin typeface="Century Gothic" pitchFamily="34" charset="0"/>
            </a:endParaRPr>
          </a:p>
          <a:p>
            <a:pPr>
              <a:spcBef>
                <a:spcPts val="0"/>
              </a:spcBef>
              <a:defRPr/>
            </a:pPr>
            <a:r>
              <a:rPr lang="en-US" sz="2400" dirty="0"/>
              <a:t>More severe the mental illness, the higher the prevalence of smoking</a:t>
            </a:r>
          </a:p>
          <a:p>
            <a:pPr>
              <a:spcBef>
                <a:spcPts val="0"/>
              </a:spcBef>
              <a:defRPr/>
            </a:pPr>
            <a:endParaRPr lang="en-US" sz="800" dirty="0">
              <a:latin typeface="Century Gothic" pitchFamily="34" charset="0"/>
            </a:endParaRPr>
          </a:p>
          <a:p>
            <a:pPr lvl="1">
              <a:spcBef>
                <a:spcPts val="0"/>
              </a:spcBef>
              <a:defRPr/>
            </a:pPr>
            <a:r>
              <a:rPr lang="en-US" sz="2000" dirty="0"/>
              <a:t>Therapeutic effects of smoking</a:t>
            </a:r>
          </a:p>
          <a:p>
            <a:pPr lvl="1">
              <a:defRPr/>
            </a:pPr>
            <a:r>
              <a:rPr lang="en-US" sz="2000" dirty="0"/>
              <a:t>Normalize deficits in sensory processing</a:t>
            </a:r>
          </a:p>
          <a:p>
            <a:pPr lvl="1">
              <a:defRPr/>
            </a:pPr>
            <a:r>
              <a:rPr lang="en-US" sz="2000" dirty="0"/>
              <a:t>Relieve side effects of psychotropic medications</a:t>
            </a:r>
          </a:p>
          <a:p>
            <a:pPr lvl="1">
              <a:defRPr/>
            </a:pPr>
            <a:r>
              <a:rPr lang="en-US" sz="2000" dirty="0"/>
              <a:t>Reduction in stress and anxiety</a:t>
            </a:r>
          </a:p>
          <a:p>
            <a:pPr marL="0" indent="0">
              <a:buFontTx/>
              <a:buNone/>
              <a:defRPr/>
            </a:pPr>
            <a:r>
              <a:rPr lang="en-US" dirty="0">
                <a:solidFill>
                  <a:srgbClr val="66CCFF"/>
                </a:solidFill>
              </a:rPr>
              <a:t>Obesity</a:t>
            </a:r>
          </a:p>
          <a:p>
            <a:pPr marL="0" indent="0">
              <a:buFontTx/>
              <a:buNone/>
              <a:defRPr/>
            </a:pPr>
            <a:endParaRPr lang="en-US" sz="800" dirty="0">
              <a:solidFill>
                <a:srgbClr val="66CCFF"/>
              </a:solidFill>
              <a:latin typeface="Century Gothic" pitchFamily="34" charset="0"/>
            </a:endParaRPr>
          </a:p>
          <a:p>
            <a:pPr>
              <a:spcBef>
                <a:spcPts val="0"/>
              </a:spcBef>
              <a:defRPr/>
            </a:pPr>
            <a:r>
              <a:rPr lang="en-US" sz="2400" dirty="0"/>
              <a:t>Prevalence of obesity far higher than the general population</a:t>
            </a:r>
          </a:p>
          <a:p>
            <a:pPr>
              <a:spcBef>
                <a:spcPts val="0"/>
              </a:spcBef>
              <a:defRPr/>
            </a:pPr>
            <a:endParaRPr lang="en-US" sz="800" dirty="0">
              <a:latin typeface="Century Gothic" pitchFamily="34" charset="0"/>
            </a:endParaRPr>
          </a:p>
          <a:p>
            <a:pPr lvl="1">
              <a:spcBef>
                <a:spcPts val="0"/>
              </a:spcBef>
              <a:defRPr/>
            </a:pPr>
            <a:r>
              <a:rPr lang="en-US" sz="2000" dirty="0"/>
              <a:t>Poor nutrition</a:t>
            </a:r>
          </a:p>
          <a:p>
            <a:pPr lvl="1">
              <a:defRPr/>
            </a:pPr>
            <a:r>
              <a:rPr lang="en-US" sz="2000" dirty="0"/>
              <a:t>Cognitive deficits</a:t>
            </a:r>
          </a:p>
          <a:p>
            <a:pPr lvl="1">
              <a:defRPr/>
            </a:pPr>
            <a:r>
              <a:rPr lang="en-US" sz="2000" dirty="0"/>
              <a:t>Poverty</a:t>
            </a:r>
          </a:p>
          <a:p>
            <a:pPr lvl="1">
              <a:defRPr/>
            </a:pPr>
            <a:r>
              <a:rPr lang="en-US" sz="2000" dirty="0"/>
              <a:t>Iatrogenic effects of medication</a:t>
            </a:r>
          </a:p>
        </p:txBody>
      </p:sp>
      <p:grpSp>
        <p:nvGrpSpPr>
          <p:cNvPr id="9" name="Group 8"/>
          <p:cNvGrpSpPr/>
          <p:nvPr/>
        </p:nvGrpSpPr>
        <p:grpSpPr>
          <a:xfrm>
            <a:off x="7322820" y="6096000"/>
            <a:ext cx="1440180" cy="478849"/>
            <a:chOff x="518160" y="1450160"/>
            <a:chExt cx="1440180" cy="478849"/>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11" name="TextBox 10"/>
            <p:cNvSpPr txBox="1"/>
            <p:nvPr/>
          </p:nvSpPr>
          <p:spPr>
            <a:xfrm>
              <a:off x="975379" y="1450160"/>
              <a:ext cx="982961" cy="478849"/>
            </a:xfrm>
            <a:prstGeom prst="rect">
              <a:avLst/>
            </a:prstGeom>
            <a:noFill/>
          </p:spPr>
          <p:txBody>
            <a:bodyPr wrap="none" rtlCol="0">
              <a:spAutoFit/>
            </a:bodyPr>
            <a:lstStyle/>
            <a:p>
              <a:pPr>
                <a:lnSpc>
                  <a:spcPts val="1000"/>
                </a:lnSpc>
              </a:pPr>
              <a:r>
                <a:rPr lang="en-US" sz="1000" kern="0" cap="small" dirty="0">
                  <a:solidFill>
                    <a:prstClr val="white"/>
                  </a:solidFill>
                  <a:latin typeface="Corbel" panose="020B0503020204020204"/>
                </a:rPr>
                <a:t>American</a:t>
              </a:r>
            </a:p>
            <a:p>
              <a:pPr>
                <a:lnSpc>
                  <a:spcPts val="1000"/>
                </a:lnSpc>
              </a:pPr>
              <a:r>
                <a:rPr lang="en-US" sz="1000" kern="0" cap="small" dirty="0">
                  <a:solidFill>
                    <a:prstClr val="white"/>
                  </a:solidFill>
                  <a:latin typeface="Corbel" panose="020B0503020204020204"/>
                </a:rPr>
                <a:t>Psychological</a:t>
              </a:r>
            </a:p>
            <a:p>
              <a:pPr>
                <a:lnSpc>
                  <a:spcPts val="1000"/>
                </a:lnSpc>
              </a:pPr>
              <a:r>
                <a:rPr lang="en-US" sz="1000" kern="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1246648317"/>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838200" y="305002"/>
            <a:ext cx="7585719" cy="609398"/>
          </a:xfrm>
        </p:spPr>
        <p:txBody>
          <a:bodyPr/>
          <a:lstStyle/>
          <a:p>
            <a:r>
              <a:rPr lang="en-US" altLang="en-US" sz="4400" dirty="0"/>
              <a:t>Health Disparities</a:t>
            </a:r>
          </a:p>
        </p:txBody>
      </p:sp>
      <p:sp>
        <p:nvSpPr>
          <p:cNvPr id="4" name="Content Placeholder 3"/>
          <p:cNvSpPr>
            <a:spLocks noGrp="1"/>
          </p:cNvSpPr>
          <p:nvPr>
            <p:ph sz="half" idx="2"/>
          </p:nvPr>
        </p:nvSpPr>
        <p:spPr>
          <a:xfrm>
            <a:off x="2895600" y="1981200"/>
            <a:ext cx="5638800" cy="3990836"/>
          </a:xfrm>
        </p:spPr>
        <p:txBody>
          <a:bodyPr/>
          <a:lstStyle/>
          <a:p>
            <a:pPr marL="0" indent="0">
              <a:spcAft>
                <a:spcPts val="600"/>
              </a:spcAft>
              <a:buFontTx/>
              <a:buNone/>
              <a:defRPr/>
            </a:pPr>
            <a:r>
              <a:rPr lang="en-US" sz="2400" dirty="0"/>
              <a:t>Suicide</a:t>
            </a:r>
          </a:p>
          <a:p>
            <a:pPr>
              <a:lnSpc>
                <a:spcPts val="2000"/>
              </a:lnSpc>
              <a:spcBef>
                <a:spcPts val="0"/>
              </a:spcBef>
              <a:spcAft>
                <a:spcPts val="800"/>
              </a:spcAft>
              <a:buFont typeface="Arial" pitchFamily="34" charset="0"/>
              <a:buChar char="•"/>
              <a:defRPr/>
            </a:pPr>
            <a:r>
              <a:rPr lang="en-US" sz="2000" dirty="0"/>
              <a:t>9-10 times more at risk for suicide than the general population</a:t>
            </a:r>
          </a:p>
          <a:p>
            <a:pPr>
              <a:lnSpc>
                <a:spcPts val="2000"/>
              </a:lnSpc>
              <a:spcBef>
                <a:spcPts val="0"/>
              </a:spcBef>
              <a:spcAft>
                <a:spcPts val="800"/>
              </a:spcAft>
              <a:buFont typeface="Arial" pitchFamily="34" charset="0"/>
              <a:buChar char="•"/>
              <a:defRPr/>
            </a:pPr>
            <a:r>
              <a:rPr lang="en-US" sz="2000" dirty="0"/>
              <a:t>Most at risk within 90 days after discharge from a hospital, especially for a first time discharge</a:t>
            </a:r>
          </a:p>
          <a:p>
            <a:pPr>
              <a:lnSpc>
                <a:spcPts val="2000"/>
              </a:lnSpc>
              <a:spcBef>
                <a:spcPts val="0"/>
              </a:spcBef>
              <a:spcAft>
                <a:spcPts val="800"/>
              </a:spcAft>
              <a:buFont typeface="Arial" pitchFamily="34" charset="0"/>
              <a:buChar char="•"/>
              <a:defRPr/>
            </a:pPr>
            <a:r>
              <a:rPr lang="en-US" sz="2000" dirty="0"/>
              <a:t>The risk of suicide is greater after the first episode of psychosis</a:t>
            </a:r>
          </a:p>
          <a:p>
            <a:pPr marL="0" indent="0">
              <a:spcAft>
                <a:spcPts val="600"/>
              </a:spcAft>
              <a:buNone/>
              <a:defRPr/>
            </a:pPr>
            <a:r>
              <a:rPr lang="en-US" sz="2400" dirty="0"/>
              <a:t>Violence</a:t>
            </a:r>
          </a:p>
          <a:p>
            <a:pPr>
              <a:lnSpc>
                <a:spcPts val="2000"/>
              </a:lnSpc>
              <a:spcBef>
                <a:spcPts val="0"/>
              </a:spcBef>
              <a:spcAft>
                <a:spcPts val="800"/>
              </a:spcAft>
              <a:buFont typeface="Arial" pitchFamily="34" charset="0"/>
              <a:buChar char="•"/>
              <a:defRPr/>
            </a:pPr>
            <a:r>
              <a:rPr lang="en-US" sz="2000" dirty="0"/>
              <a:t>Persons with serious mental illnesses are at increased risk of being victims of violence</a:t>
            </a:r>
          </a:p>
          <a:p>
            <a:pPr>
              <a:lnSpc>
                <a:spcPts val="2000"/>
              </a:lnSpc>
              <a:spcBef>
                <a:spcPts val="0"/>
              </a:spcBef>
              <a:spcAft>
                <a:spcPts val="800"/>
              </a:spcAft>
              <a:buFont typeface="Arial" pitchFamily="34" charset="0"/>
              <a:buChar char="•"/>
              <a:defRPr/>
            </a:pPr>
            <a:r>
              <a:rPr lang="en-US" sz="2000" dirty="0"/>
              <a:t>Greater for individuals experiencing their first episode of psychosis</a:t>
            </a:r>
          </a:p>
        </p:txBody>
      </p:sp>
      <p:sp>
        <p:nvSpPr>
          <p:cNvPr id="62468" name="Rectangle 5"/>
          <p:cNvSpPr>
            <a:spLocks noChangeArrowheads="1"/>
          </p:cNvSpPr>
          <p:nvPr/>
        </p:nvSpPr>
        <p:spPr bwMode="auto">
          <a:xfrm>
            <a:off x="762000" y="1066800"/>
            <a:ext cx="8001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47914" indent="-347914" defTabSz="914363" eaLnBrk="1" hangingPunct="1">
              <a:lnSpc>
                <a:spcPct val="90000"/>
              </a:lnSpc>
              <a:buBlip>
                <a:blip r:embed="rId3"/>
              </a:buBlip>
              <a:defRPr/>
            </a:pPr>
            <a:r>
              <a:rPr lang="en-US" altLang="en-US" sz="2800" dirty="0">
                <a:solidFill>
                  <a:srgbClr val="66CCFF"/>
                </a:solidFill>
                <a:latin typeface="+mn-lt"/>
              </a:rPr>
              <a:t>Increased Mortality for Persons with Serious Mental Illnesses: Unnatural Factors</a:t>
            </a:r>
          </a:p>
        </p:txBody>
      </p:sp>
      <p:pic>
        <p:nvPicPr>
          <p:cNvPr id="62469" name="Picture 2"/>
          <p:cNvPicPr>
            <a:picLocks noChangeAspect="1"/>
          </p:cNvPicPr>
          <p:nvPr/>
        </p:nvPicPr>
        <p:blipFill>
          <a:blip r:embed="rId4">
            <a:extLst>
              <a:ext uri="{28A0092B-C50C-407E-A947-70E740481C1C}">
                <a14:useLocalDpi xmlns:a14="http://schemas.microsoft.com/office/drawing/2010/main" val="0"/>
              </a:ext>
            </a:extLst>
          </a:blip>
          <a:srcRect l="56827" r="5128"/>
          <a:stretch>
            <a:fillRect/>
          </a:stretch>
        </p:blipFill>
        <p:spPr bwMode="auto">
          <a:xfrm>
            <a:off x="0" y="2079136"/>
            <a:ext cx="2614613" cy="409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p:nvPr/>
        </p:nvGrpSpPr>
        <p:grpSpPr>
          <a:xfrm>
            <a:off x="7322820" y="6115826"/>
            <a:ext cx="1440180" cy="478849"/>
            <a:chOff x="518160" y="1450160"/>
            <a:chExt cx="1440180" cy="478849"/>
          </a:xfrm>
        </p:grpSpPr>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11" name="TextBox 10"/>
            <p:cNvSpPr txBox="1"/>
            <p:nvPr/>
          </p:nvSpPr>
          <p:spPr>
            <a:xfrm>
              <a:off x="975379" y="1450160"/>
              <a:ext cx="982961" cy="478849"/>
            </a:xfrm>
            <a:prstGeom prst="rect">
              <a:avLst/>
            </a:prstGeom>
            <a:noFill/>
          </p:spPr>
          <p:txBody>
            <a:bodyPr wrap="none" rtlCol="0">
              <a:spAutoFit/>
            </a:bodyPr>
            <a:lstStyle/>
            <a:p>
              <a:pPr>
                <a:lnSpc>
                  <a:spcPts val="1000"/>
                </a:lnSpc>
              </a:pPr>
              <a:r>
                <a:rPr lang="en-US" sz="1000" kern="0" cap="small" dirty="0">
                  <a:solidFill>
                    <a:prstClr val="white"/>
                  </a:solidFill>
                  <a:latin typeface="Corbel" panose="020B0503020204020204"/>
                </a:rPr>
                <a:t>American</a:t>
              </a:r>
            </a:p>
            <a:p>
              <a:pPr>
                <a:lnSpc>
                  <a:spcPts val="1000"/>
                </a:lnSpc>
              </a:pPr>
              <a:r>
                <a:rPr lang="en-US" sz="1000" kern="0" cap="small" dirty="0">
                  <a:solidFill>
                    <a:prstClr val="white"/>
                  </a:solidFill>
                  <a:latin typeface="Corbel" panose="020B0503020204020204"/>
                </a:rPr>
                <a:t>Psychological</a:t>
              </a:r>
            </a:p>
            <a:p>
              <a:pPr>
                <a:lnSpc>
                  <a:spcPts val="1000"/>
                </a:lnSpc>
              </a:pPr>
              <a:r>
                <a:rPr lang="en-US" sz="1000" kern="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3898050917"/>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www.hse.gov.uk/workplacetransport/images/prohibition-unauth-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743200"/>
            <a:ext cx="2257425"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itle 1"/>
          <p:cNvSpPr>
            <a:spLocks noGrp="1"/>
          </p:cNvSpPr>
          <p:nvPr>
            <p:ph type="title"/>
          </p:nvPr>
        </p:nvSpPr>
        <p:spPr>
          <a:xfrm>
            <a:off x="838200" y="305002"/>
            <a:ext cx="7924800" cy="609398"/>
          </a:xfrm>
        </p:spPr>
        <p:txBody>
          <a:bodyPr/>
          <a:lstStyle/>
          <a:p>
            <a:r>
              <a:rPr lang="en-US" altLang="en-US" sz="4400" dirty="0"/>
              <a:t>Health Disparities</a:t>
            </a:r>
          </a:p>
        </p:txBody>
      </p:sp>
      <p:sp>
        <p:nvSpPr>
          <p:cNvPr id="63492" name="Content Placeholder 3"/>
          <p:cNvSpPr>
            <a:spLocks noGrp="1"/>
          </p:cNvSpPr>
          <p:nvPr>
            <p:ph sz="half" idx="2"/>
          </p:nvPr>
        </p:nvSpPr>
        <p:spPr>
          <a:xfrm>
            <a:off x="2514600" y="2473910"/>
            <a:ext cx="5943600" cy="3130088"/>
          </a:xfrm>
        </p:spPr>
        <p:txBody>
          <a:bodyPr/>
          <a:lstStyle/>
          <a:p>
            <a:pPr lvl="1">
              <a:spcBef>
                <a:spcPts val="0"/>
              </a:spcBef>
              <a:spcAft>
                <a:spcPts val="1800"/>
              </a:spcAft>
              <a:defRPr/>
            </a:pPr>
            <a:r>
              <a:rPr lang="en-US" altLang="en-US" sz="2200" dirty="0"/>
              <a:t>Less access to mental health services than non-minorities</a:t>
            </a:r>
          </a:p>
          <a:p>
            <a:pPr lvl="1">
              <a:spcBef>
                <a:spcPts val="0"/>
              </a:spcBef>
              <a:spcAft>
                <a:spcPts val="1800"/>
              </a:spcAft>
              <a:defRPr/>
            </a:pPr>
            <a:r>
              <a:rPr lang="en-US" altLang="en-US" sz="2200" dirty="0"/>
              <a:t>Often receive care that is poor in quality</a:t>
            </a:r>
          </a:p>
          <a:p>
            <a:pPr lvl="1">
              <a:spcBef>
                <a:spcPts val="0"/>
              </a:spcBef>
              <a:spcAft>
                <a:spcPts val="1800"/>
              </a:spcAft>
              <a:defRPr/>
            </a:pPr>
            <a:r>
              <a:rPr lang="en-US" altLang="en-US" sz="2200" dirty="0"/>
              <a:t>Physicians’ attitudes can be different from those held about people from majority culture</a:t>
            </a:r>
          </a:p>
          <a:p>
            <a:pPr lvl="1">
              <a:spcBef>
                <a:spcPts val="0"/>
              </a:spcBef>
              <a:spcAft>
                <a:spcPts val="1800"/>
              </a:spcAft>
              <a:defRPr/>
            </a:pPr>
            <a:r>
              <a:rPr lang="en-US" altLang="en-US" sz="2200" dirty="0"/>
              <a:t>Those with serious mental illnesses may have less willingness or ability to seek treatment and/or fill prescriptions </a:t>
            </a:r>
          </a:p>
        </p:txBody>
      </p:sp>
      <p:sp>
        <p:nvSpPr>
          <p:cNvPr id="63493" name="Rectangle 5"/>
          <p:cNvSpPr>
            <a:spLocks noChangeArrowheads="1"/>
          </p:cNvSpPr>
          <p:nvPr/>
        </p:nvSpPr>
        <p:spPr bwMode="auto">
          <a:xfrm>
            <a:off x="762000" y="1455732"/>
            <a:ext cx="815340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47914" indent="-347914" defTabSz="914363" eaLnBrk="1" hangingPunct="1">
              <a:lnSpc>
                <a:spcPct val="90000"/>
              </a:lnSpc>
              <a:buBlip>
                <a:blip r:embed="rId4"/>
              </a:buBlip>
              <a:defRPr/>
            </a:pPr>
            <a:r>
              <a:rPr lang="en-US" altLang="en-US" sz="2800" dirty="0">
                <a:solidFill>
                  <a:srgbClr val="66CCFF"/>
                </a:solidFill>
                <a:latin typeface="+mn-lt"/>
              </a:rPr>
              <a:t>Treatment Disparities for Communities of Color</a:t>
            </a:r>
          </a:p>
        </p:txBody>
      </p:sp>
      <p:grpSp>
        <p:nvGrpSpPr>
          <p:cNvPr id="6" name="Group 5"/>
          <p:cNvGrpSpPr/>
          <p:nvPr/>
        </p:nvGrpSpPr>
        <p:grpSpPr>
          <a:xfrm>
            <a:off x="7322820" y="6115826"/>
            <a:ext cx="1440180" cy="478849"/>
            <a:chOff x="518160" y="1450160"/>
            <a:chExt cx="1440180" cy="478849"/>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 y="1484798"/>
              <a:ext cx="514350" cy="409575"/>
            </a:xfrm>
            <a:prstGeom prst="rect">
              <a:avLst/>
            </a:prstGeom>
          </p:spPr>
        </p:pic>
        <p:sp>
          <p:nvSpPr>
            <p:cNvPr id="8" name="TextBox 7"/>
            <p:cNvSpPr txBox="1"/>
            <p:nvPr/>
          </p:nvSpPr>
          <p:spPr>
            <a:xfrm>
              <a:off x="975379" y="1450160"/>
              <a:ext cx="982961" cy="478849"/>
            </a:xfrm>
            <a:prstGeom prst="rect">
              <a:avLst/>
            </a:prstGeom>
            <a:noFill/>
          </p:spPr>
          <p:txBody>
            <a:bodyPr wrap="none" rtlCol="0">
              <a:spAutoFit/>
            </a:bodyPr>
            <a:lstStyle/>
            <a:p>
              <a:pPr>
                <a:lnSpc>
                  <a:spcPts val="1000"/>
                </a:lnSpc>
              </a:pPr>
              <a:r>
                <a:rPr lang="en-US" sz="1000" kern="0" cap="small" dirty="0">
                  <a:solidFill>
                    <a:prstClr val="white"/>
                  </a:solidFill>
                  <a:latin typeface="Corbel" panose="020B0503020204020204"/>
                </a:rPr>
                <a:t>American</a:t>
              </a:r>
            </a:p>
            <a:p>
              <a:pPr>
                <a:lnSpc>
                  <a:spcPts val="1000"/>
                </a:lnSpc>
              </a:pPr>
              <a:r>
                <a:rPr lang="en-US" sz="1000" kern="0" cap="small" dirty="0">
                  <a:solidFill>
                    <a:prstClr val="white"/>
                  </a:solidFill>
                  <a:latin typeface="Corbel" panose="020B0503020204020204"/>
                </a:rPr>
                <a:t>Psychological</a:t>
              </a:r>
            </a:p>
            <a:p>
              <a:pPr>
                <a:lnSpc>
                  <a:spcPts val="1000"/>
                </a:lnSpc>
              </a:pPr>
              <a:r>
                <a:rPr lang="en-US" sz="1000" kern="0" cap="small" dirty="0">
                  <a:solidFill>
                    <a:prstClr val="white"/>
                  </a:solidFill>
                  <a:latin typeface="Corbel" panose="020B0503020204020204"/>
                </a:rPr>
                <a:t>Association</a:t>
              </a:r>
            </a:p>
          </p:txBody>
        </p:sp>
      </p:grpSp>
    </p:spTree>
    <p:extLst>
      <p:ext uri="{BB962C8B-B14F-4D97-AF65-F5344CB8AC3E}">
        <p14:creationId xmlns:p14="http://schemas.microsoft.com/office/powerpoint/2010/main" val="300939419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838200" y="305002"/>
            <a:ext cx="8382000" cy="609398"/>
          </a:xfrm>
        </p:spPr>
        <p:txBody>
          <a:bodyPr/>
          <a:lstStyle/>
          <a:p>
            <a:r>
              <a:rPr lang="en-US" altLang="en-US" sz="4400" dirty="0"/>
              <a:t>Health Disparities</a:t>
            </a:r>
          </a:p>
        </p:txBody>
      </p:sp>
      <p:sp>
        <p:nvSpPr>
          <p:cNvPr id="3" name="Content Placeholder 2"/>
          <p:cNvSpPr>
            <a:spLocks noGrp="1"/>
          </p:cNvSpPr>
          <p:nvPr>
            <p:ph idx="1"/>
          </p:nvPr>
        </p:nvSpPr>
        <p:spPr>
          <a:xfrm>
            <a:off x="838200" y="1211586"/>
            <a:ext cx="7620000" cy="5493812"/>
          </a:xfrm>
        </p:spPr>
        <p:txBody>
          <a:bodyPr/>
          <a:lstStyle/>
          <a:p>
            <a:pPr marL="347914" indent="-347914">
              <a:defRPr/>
            </a:pPr>
            <a:r>
              <a:rPr lang="en-US" sz="2800">
                <a:solidFill>
                  <a:srgbClr val="66CCFF"/>
                </a:solidFill>
              </a:rPr>
              <a:t>Psychologists </a:t>
            </a:r>
            <a:r>
              <a:rPr lang="en-US" sz="2800" dirty="0">
                <a:solidFill>
                  <a:srgbClr val="66CCFF"/>
                </a:solidFill>
              </a:rPr>
              <a:t>Must Be Aware:</a:t>
            </a:r>
          </a:p>
          <a:p>
            <a:pPr marL="0" indent="0">
              <a:buNone/>
              <a:defRPr/>
            </a:pPr>
            <a:endParaRPr lang="en-US" sz="1200" dirty="0">
              <a:latin typeface="Century Gothic" pitchFamily="34" charset="0"/>
            </a:endParaRPr>
          </a:p>
          <a:p>
            <a:pPr marL="673338" lvl="1" indent="-339976">
              <a:spcBef>
                <a:spcPts val="0"/>
              </a:spcBef>
              <a:spcAft>
                <a:spcPts val="600"/>
              </a:spcAft>
              <a:defRPr/>
            </a:pPr>
            <a:r>
              <a:rPr lang="en-US" sz="2400" dirty="0"/>
              <a:t>Considerable health disparities for persons with serious mental illnesses</a:t>
            </a:r>
          </a:p>
          <a:p>
            <a:pPr marL="673338" lvl="1" indent="-339976">
              <a:spcBef>
                <a:spcPts val="0"/>
              </a:spcBef>
              <a:spcAft>
                <a:spcPts val="600"/>
              </a:spcAft>
              <a:defRPr/>
            </a:pPr>
            <a:r>
              <a:rPr lang="en-US" sz="2400" dirty="0"/>
              <a:t>Smoking and obesity are key factors in producing health disparities for persons with serious mental illnesses</a:t>
            </a:r>
          </a:p>
          <a:p>
            <a:pPr lvl="2">
              <a:buFont typeface="Arial" pitchFamily="34" charset="0"/>
              <a:buChar char="–"/>
              <a:defRPr/>
            </a:pPr>
            <a:r>
              <a:rPr lang="en-US" sz="2000" dirty="0"/>
              <a:t>Psychologists should encourage people with these conditions to remain in smoking cessation and weight loss intervention programs</a:t>
            </a:r>
          </a:p>
          <a:p>
            <a:pPr lvl="2">
              <a:buFont typeface="Arial" pitchFamily="34" charset="0"/>
              <a:buChar char="–"/>
              <a:defRPr/>
            </a:pPr>
            <a:endParaRPr lang="en-US" sz="1000" dirty="0">
              <a:latin typeface="Century Gothic" pitchFamily="34" charset="0"/>
            </a:endParaRPr>
          </a:p>
          <a:p>
            <a:pPr marL="673338" lvl="1" indent="-339976">
              <a:spcBef>
                <a:spcPts val="0"/>
              </a:spcBef>
              <a:spcAft>
                <a:spcPts val="600"/>
              </a:spcAft>
              <a:defRPr/>
            </a:pPr>
            <a:r>
              <a:rPr lang="en-US" sz="2400" dirty="0"/>
              <a:t>Health disparities for persons with serious mental illnesses are entwined disparities for persons of color</a:t>
            </a:r>
          </a:p>
          <a:p>
            <a:pPr marL="673338" lvl="1" indent="-339976">
              <a:spcBef>
                <a:spcPts val="0"/>
              </a:spcBef>
              <a:spcAft>
                <a:spcPts val="600"/>
              </a:spcAft>
              <a:defRPr/>
            </a:pPr>
            <a:r>
              <a:rPr lang="en-US" sz="2400" dirty="0"/>
              <a:t>There are systematic reasons within the United States and mental health systems that produce health disparities (lack of insurance, practitioner bias, etc.)</a:t>
            </a:r>
          </a:p>
          <a:p>
            <a:pPr>
              <a:defRPr/>
            </a:pPr>
            <a:endParaRPr lang="en-US" dirty="0"/>
          </a:p>
        </p:txBody>
      </p:sp>
    </p:spTree>
    <p:extLst>
      <p:ext uri="{BB962C8B-B14F-4D97-AF65-F5344CB8AC3E}">
        <p14:creationId xmlns:p14="http://schemas.microsoft.com/office/powerpoint/2010/main" val="4238514073"/>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6401753"/>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Health Disparities.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3200" b="1" dirty="0">
              <a:solidFill>
                <a:srgbClr val="FFFFFF"/>
              </a:solidFill>
            </a:endParaRPr>
          </a:p>
          <a:p>
            <a:r>
              <a:rPr lang="en-US" sz="1600" dirty="0">
                <a:solidFill>
                  <a:srgbClr val="FFFFFF"/>
                </a:solidFill>
              </a:rPr>
              <a:t>August, 2014</a:t>
            </a:r>
          </a:p>
          <a:p>
            <a:endParaRPr lang="en-US" sz="2000" b="1"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816936886"/>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a:t>7. Interventions </a:t>
            </a:r>
            <a:r>
              <a:rPr lang="en-US" dirty="0"/>
              <a:t>I</a:t>
            </a:r>
          </a:p>
        </p:txBody>
      </p:sp>
    </p:spTree>
    <p:extLst>
      <p:ext uri="{BB962C8B-B14F-4D97-AF65-F5344CB8AC3E}">
        <p14:creationId xmlns:p14="http://schemas.microsoft.com/office/powerpoint/2010/main" val="2057220507"/>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762000" y="228600"/>
            <a:ext cx="8153400" cy="1218795"/>
          </a:xfrm>
        </p:spPr>
        <p:txBody>
          <a:bodyPr/>
          <a:lstStyle/>
          <a:p>
            <a:pPr eaLnBrk="1" hangingPunct="1"/>
            <a:r>
              <a:rPr lang="en-US" altLang="en-US" sz="4400" dirty="0"/>
              <a:t>Interventions I: Guiding Principles and Integrated Framework</a:t>
            </a:r>
          </a:p>
        </p:txBody>
      </p:sp>
      <p:sp>
        <p:nvSpPr>
          <p:cNvPr id="75779" name="Rectangle 3"/>
          <p:cNvSpPr>
            <a:spLocks noGrp="1" noChangeArrowheads="1"/>
          </p:cNvSpPr>
          <p:nvPr>
            <p:ph type="body" idx="1"/>
          </p:nvPr>
        </p:nvSpPr>
        <p:spPr>
          <a:xfrm>
            <a:off x="762000" y="1726216"/>
            <a:ext cx="7848600" cy="3988784"/>
          </a:xfrm>
        </p:spPr>
        <p:txBody>
          <a:bodyPr/>
          <a:lstStyle/>
          <a:p>
            <a:pPr eaLnBrk="1" hangingPunct="1"/>
            <a:r>
              <a:rPr lang="en-US" altLang="en-US" sz="2800" dirty="0">
                <a:solidFill>
                  <a:srgbClr val="66CCFF"/>
                </a:solidFill>
              </a:rPr>
              <a:t>Underlying Principles</a:t>
            </a:r>
          </a:p>
          <a:p>
            <a:pPr lvl="1" eaLnBrk="1" hangingPunct="1"/>
            <a:endParaRPr lang="en-US" altLang="en-US" sz="800" dirty="0">
              <a:solidFill>
                <a:srgbClr val="36777E"/>
              </a:solidFill>
            </a:endParaRPr>
          </a:p>
          <a:p>
            <a:pPr lvl="1" eaLnBrk="1" hangingPunct="1"/>
            <a:r>
              <a:rPr lang="en-US" altLang="en-US" sz="2400" dirty="0"/>
              <a:t>Successful provision of services depends on:</a:t>
            </a:r>
          </a:p>
          <a:p>
            <a:pPr lvl="2" eaLnBrk="1" hangingPunct="1"/>
            <a:endParaRPr lang="en-US" altLang="en-US" sz="800" dirty="0"/>
          </a:p>
          <a:p>
            <a:pPr lvl="2" eaLnBrk="1" hangingPunct="1"/>
            <a:r>
              <a:rPr lang="en-US" altLang="en-US" sz="2000" dirty="0"/>
              <a:t>Belief that recovery will occur</a:t>
            </a:r>
          </a:p>
          <a:p>
            <a:pPr lvl="2" eaLnBrk="1" hangingPunct="1"/>
            <a:r>
              <a:rPr lang="en-US" altLang="en-US" sz="2000" dirty="0"/>
              <a:t>Empathic genuine, trusting relationship</a:t>
            </a:r>
          </a:p>
          <a:p>
            <a:pPr lvl="2" eaLnBrk="1" hangingPunct="1"/>
            <a:r>
              <a:rPr lang="en-US" altLang="en-US" sz="2000" dirty="0"/>
              <a:t>Involvement of, and partnership with, people with serious mental illnesses in decisions about their health care</a:t>
            </a:r>
          </a:p>
          <a:p>
            <a:pPr lvl="2" eaLnBrk="1" hangingPunct="1"/>
            <a:r>
              <a:rPr lang="en-US" altLang="en-US" sz="2000" dirty="0"/>
              <a:t>Culturally relevant services</a:t>
            </a:r>
          </a:p>
          <a:p>
            <a:pPr lvl="2" eaLnBrk="1" hangingPunct="1"/>
            <a:r>
              <a:rPr lang="en-US" altLang="en-US" sz="2000" dirty="0"/>
              <a:t>Gender specific services for trauma</a:t>
            </a:r>
          </a:p>
          <a:p>
            <a:pPr lvl="2" eaLnBrk="1" hangingPunct="1"/>
            <a:r>
              <a:rPr lang="en-US" altLang="en-US" sz="2000" dirty="0"/>
              <a:t>Recognition of need to provide services to meet goals identified by person</a:t>
            </a:r>
          </a:p>
          <a:p>
            <a:pPr lvl="2" eaLnBrk="1" hangingPunct="1"/>
            <a:r>
              <a:rPr lang="en-US" altLang="en-US" sz="2000" dirty="0"/>
              <a:t>Identification of skills and resources needed for successful living</a:t>
            </a:r>
          </a:p>
        </p:txBody>
      </p:sp>
    </p:spTree>
    <p:extLst>
      <p:ext uri="{BB962C8B-B14F-4D97-AF65-F5344CB8AC3E}">
        <p14:creationId xmlns:p14="http://schemas.microsoft.com/office/powerpoint/2010/main" val="4217173719"/>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762000" y="229005"/>
            <a:ext cx="8382000" cy="1218795"/>
          </a:xfrm>
        </p:spPr>
        <p:txBody>
          <a:bodyPr/>
          <a:lstStyle/>
          <a:p>
            <a:r>
              <a:rPr lang="en-US" altLang="en-US" sz="4400" dirty="0"/>
              <a:t>Interventions I: Guiding Principles and Integrated Framework</a:t>
            </a:r>
          </a:p>
        </p:txBody>
      </p:sp>
      <p:sp>
        <p:nvSpPr>
          <p:cNvPr id="76803" name="Rectangle 3"/>
          <p:cNvSpPr>
            <a:spLocks noGrp="1" noChangeArrowheads="1"/>
          </p:cNvSpPr>
          <p:nvPr>
            <p:ph type="body" idx="1"/>
          </p:nvPr>
        </p:nvSpPr>
        <p:spPr>
          <a:xfrm>
            <a:off x="762000" y="1600200"/>
            <a:ext cx="7848600" cy="5192191"/>
          </a:xfrm>
        </p:spPr>
        <p:txBody>
          <a:bodyPr/>
          <a:lstStyle/>
          <a:p>
            <a:r>
              <a:rPr lang="en-US" altLang="en-US" sz="2200" dirty="0">
                <a:solidFill>
                  <a:srgbClr val="66CCFF"/>
                </a:solidFill>
              </a:rPr>
              <a:t>Principles identified by SAMHSA’s National Consensus Conference:</a:t>
            </a:r>
          </a:p>
          <a:p>
            <a:pPr eaLnBrk="1" hangingPunct="1"/>
            <a:endParaRPr lang="en-US" altLang="en-US" sz="600" dirty="0"/>
          </a:p>
          <a:p>
            <a:pPr lvl="1" eaLnBrk="1" hangingPunct="1"/>
            <a:r>
              <a:rPr lang="en-US" altLang="en-US" sz="1800" dirty="0"/>
              <a:t>Recovery emerges from hope</a:t>
            </a:r>
          </a:p>
          <a:p>
            <a:pPr lvl="1" eaLnBrk="1" hangingPunct="1"/>
            <a:r>
              <a:rPr lang="en-US" altLang="en-US" sz="1800" dirty="0"/>
              <a:t>Recovery is person-driven  </a:t>
            </a:r>
          </a:p>
          <a:p>
            <a:pPr lvl="1" eaLnBrk="1" hangingPunct="1"/>
            <a:r>
              <a:rPr lang="en-US" altLang="en-US" sz="1800" dirty="0"/>
              <a:t>Recovery occurs via many pathways </a:t>
            </a:r>
          </a:p>
          <a:p>
            <a:pPr lvl="1" eaLnBrk="1" hangingPunct="1"/>
            <a:r>
              <a:rPr lang="en-US" altLang="en-US" sz="1800" dirty="0"/>
              <a:t>Recovery pathways are highly personalized  </a:t>
            </a:r>
          </a:p>
          <a:p>
            <a:pPr lvl="1" eaLnBrk="1" hangingPunct="1"/>
            <a:r>
              <a:rPr lang="en-US" altLang="en-US" sz="1800" dirty="0"/>
              <a:t>Recovery is non-linear  </a:t>
            </a:r>
          </a:p>
          <a:p>
            <a:pPr lvl="1" eaLnBrk="1" hangingPunct="1"/>
            <a:r>
              <a:rPr lang="en-US" altLang="en-US" sz="1800" dirty="0"/>
              <a:t>Recovery is holistic  </a:t>
            </a:r>
          </a:p>
          <a:p>
            <a:pPr lvl="1" eaLnBrk="1" hangingPunct="1"/>
            <a:r>
              <a:rPr lang="en-US" altLang="en-US" sz="1800" dirty="0"/>
              <a:t>Recovery is supported by peers and allies  </a:t>
            </a:r>
          </a:p>
          <a:p>
            <a:pPr lvl="1" eaLnBrk="1" hangingPunct="1"/>
            <a:r>
              <a:rPr lang="en-US" altLang="en-US" sz="1800" dirty="0"/>
              <a:t>Recovery is supported through relationship and social networks  </a:t>
            </a:r>
          </a:p>
          <a:p>
            <a:pPr lvl="1" eaLnBrk="1" hangingPunct="1"/>
            <a:r>
              <a:rPr lang="en-US" altLang="en-US" sz="1800" dirty="0"/>
              <a:t>Recovery is culturally-based and influenced</a:t>
            </a:r>
          </a:p>
          <a:p>
            <a:pPr lvl="1" eaLnBrk="1" hangingPunct="1"/>
            <a:r>
              <a:rPr lang="en-US" altLang="en-US" sz="1800" dirty="0"/>
              <a:t>Recovery is supported by addressing trauma  </a:t>
            </a:r>
          </a:p>
          <a:p>
            <a:pPr lvl="1" eaLnBrk="1" hangingPunct="1"/>
            <a:r>
              <a:rPr lang="en-US" altLang="en-US" sz="1800" dirty="0"/>
              <a:t>Recovery involves individual, family, and community strengths and responsibility</a:t>
            </a:r>
          </a:p>
          <a:p>
            <a:pPr lvl="1" eaLnBrk="1" hangingPunct="1"/>
            <a:r>
              <a:rPr lang="en-US" altLang="en-US" sz="1800" dirty="0"/>
              <a:t>Recovery is based on respect</a:t>
            </a:r>
          </a:p>
          <a:p>
            <a:pPr lvl="1" eaLnBrk="1" hangingPunct="1">
              <a:buFontTx/>
              <a:buNone/>
            </a:pPr>
            <a:endParaRPr lang="en-US" altLang="en-US" sz="600" dirty="0"/>
          </a:p>
          <a:p>
            <a:pPr marL="115888" lvl="1" indent="0" eaLnBrk="1" hangingPunct="1">
              <a:buFontTx/>
              <a:buNone/>
            </a:pPr>
            <a:r>
              <a:rPr lang="en-US" altLang="en-US" sz="1200" i="1" dirty="0"/>
              <a:t>Substance Abuse and Mental Health Services Administration. (2006). National Consensus Conference</a:t>
            </a:r>
          </a:p>
          <a:p>
            <a:pPr lvl="1" eaLnBrk="1" hangingPunct="1">
              <a:buFontTx/>
              <a:buNone/>
            </a:pPr>
            <a:endParaRPr lang="en-US" altLang="en-US" sz="1000" i="1" dirty="0"/>
          </a:p>
          <a:p>
            <a:pPr eaLnBrk="1" hangingPunct="1">
              <a:buFontTx/>
              <a:buNone/>
            </a:pPr>
            <a:endParaRPr lang="en-US" altLang="en-US" sz="800" b="0" i="1" dirty="0"/>
          </a:p>
        </p:txBody>
      </p:sp>
    </p:spTree>
    <p:extLst>
      <p:ext uri="{BB962C8B-B14F-4D97-AF65-F5344CB8AC3E}">
        <p14:creationId xmlns:p14="http://schemas.microsoft.com/office/powerpoint/2010/main" val="1087338898"/>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762000" y="230188"/>
            <a:ext cx="8001000" cy="1218795"/>
          </a:xfrm>
        </p:spPr>
        <p:txBody>
          <a:bodyPr/>
          <a:lstStyle/>
          <a:p>
            <a:r>
              <a:rPr lang="en-US" altLang="en-US" sz="4400" dirty="0"/>
              <a:t>Interventions I: Guiding Principles and Integrated Framework</a:t>
            </a:r>
          </a:p>
        </p:txBody>
      </p:sp>
      <p:sp>
        <p:nvSpPr>
          <p:cNvPr id="77827" name="Rectangle 3"/>
          <p:cNvSpPr>
            <a:spLocks noGrp="1" noChangeArrowheads="1"/>
          </p:cNvSpPr>
          <p:nvPr>
            <p:ph type="body" idx="1"/>
          </p:nvPr>
        </p:nvSpPr>
        <p:spPr>
          <a:xfrm>
            <a:off x="762000" y="1700004"/>
            <a:ext cx="7848600" cy="3917996"/>
          </a:xfrm>
        </p:spPr>
        <p:txBody>
          <a:bodyPr/>
          <a:lstStyle/>
          <a:p>
            <a:pPr marL="396875" lvl="1">
              <a:buBlip>
                <a:blip r:embed="rId2"/>
              </a:buBlip>
              <a:defRPr/>
            </a:pPr>
            <a:r>
              <a:rPr lang="en-US" dirty="0">
                <a:solidFill>
                  <a:srgbClr val="66CCFF"/>
                </a:solidFill>
              </a:rPr>
              <a:t>Culture</a:t>
            </a:r>
          </a:p>
          <a:p>
            <a:pPr marL="342900" lvl="1" indent="-342900" eaLnBrk="1" hangingPunct="1">
              <a:buFontTx/>
              <a:buChar char="•"/>
              <a:defRPr/>
            </a:pPr>
            <a:endParaRPr lang="en-US" sz="800" dirty="0">
              <a:solidFill>
                <a:srgbClr val="36777E"/>
              </a:solidFill>
              <a:ea typeface="+mn-ea"/>
              <a:cs typeface="+mn-cs"/>
            </a:endParaRPr>
          </a:p>
          <a:p>
            <a:pPr lvl="1" eaLnBrk="1" hangingPunct="1">
              <a:defRPr/>
            </a:pPr>
            <a:r>
              <a:rPr lang="en-US" sz="2000" dirty="0"/>
              <a:t>Mental health problems among non-white, minority cultural groups can be great</a:t>
            </a:r>
          </a:p>
          <a:p>
            <a:pPr lvl="1" eaLnBrk="1" hangingPunct="1">
              <a:defRPr/>
            </a:pPr>
            <a:endParaRPr lang="en-US" sz="200" dirty="0"/>
          </a:p>
          <a:p>
            <a:pPr lvl="1" eaLnBrk="1" hangingPunct="1">
              <a:defRPr/>
            </a:pPr>
            <a:r>
              <a:rPr lang="en-US" sz="2000" dirty="0"/>
              <a:t>Cultural discontinuity and oppression have been linked to high rates of depression, alcoholism, suicide, and violence in many communities</a:t>
            </a:r>
          </a:p>
          <a:p>
            <a:pPr lvl="1" eaLnBrk="1" hangingPunct="1">
              <a:defRPr/>
            </a:pPr>
            <a:endParaRPr lang="en-US" sz="200" dirty="0"/>
          </a:p>
          <a:p>
            <a:pPr lvl="1" eaLnBrk="1" hangingPunct="1">
              <a:defRPr/>
            </a:pPr>
            <a:r>
              <a:rPr lang="en-US" sz="2000" dirty="0"/>
              <a:t>Lack of culturally and linguistically appropriate services has been reported as a reason for the failure to access services by non-majority groups</a:t>
            </a:r>
          </a:p>
          <a:p>
            <a:pPr lvl="1" eaLnBrk="1" hangingPunct="1">
              <a:defRPr/>
            </a:pPr>
            <a:endParaRPr lang="en-US" sz="200" dirty="0"/>
          </a:p>
          <a:p>
            <a:pPr lvl="1" eaLnBrk="1" hangingPunct="1">
              <a:defRPr/>
            </a:pPr>
            <a:r>
              <a:rPr lang="en-US" sz="2000" dirty="0"/>
              <a:t>Many culturally distinct groups do not speak frankly about problems and may speak in metaphors or use less descriptive words to describe their life situation or problem</a:t>
            </a:r>
          </a:p>
        </p:txBody>
      </p:sp>
    </p:spTree>
    <p:extLst>
      <p:ext uri="{BB962C8B-B14F-4D97-AF65-F5344CB8AC3E}">
        <p14:creationId xmlns:p14="http://schemas.microsoft.com/office/powerpoint/2010/main" val="2540570165"/>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762000" y="230188"/>
            <a:ext cx="8077200" cy="1218795"/>
          </a:xfrm>
        </p:spPr>
        <p:txBody>
          <a:bodyPr/>
          <a:lstStyle/>
          <a:p>
            <a:r>
              <a:rPr lang="en-US" altLang="en-US" sz="4400" dirty="0"/>
              <a:t>Interventions I: Guiding Principles and Integrated Framework</a:t>
            </a:r>
          </a:p>
        </p:txBody>
      </p:sp>
      <p:sp>
        <p:nvSpPr>
          <p:cNvPr id="78851" name="Rectangle 3"/>
          <p:cNvSpPr>
            <a:spLocks noGrp="1" noChangeArrowheads="1"/>
          </p:cNvSpPr>
          <p:nvPr>
            <p:ph type="body" idx="1"/>
          </p:nvPr>
        </p:nvSpPr>
        <p:spPr>
          <a:xfrm>
            <a:off x="762000" y="1716881"/>
            <a:ext cx="7848600" cy="4025717"/>
          </a:xfrm>
        </p:spPr>
        <p:txBody>
          <a:bodyPr/>
          <a:lstStyle/>
          <a:p>
            <a:pPr marL="396875" lvl="1">
              <a:buBlip>
                <a:blip r:embed="rId2"/>
              </a:buBlip>
              <a:defRPr/>
            </a:pPr>
            <a:r>
              <a:rPr lang="en-US" altLang="en-US">
                <a:solidFill>
                  <a:srgbClr val="66CCFF"/>
                </a:solidFill>
              </a:rPr>
              <a:t>Women</a:t>
            </a:r>
            <a:endParaRPr lang="en-US" altLang="en-US" dirty="0">
              <a:solidFill>
                <a:srgbClr val="66CCFF"/>
              </a:solidFill>
            </a:endParaRPr>
          </a:p>
          <a:p>
            <a:pPr eaLnBrk="1" hangingPunct="1"/>
            <a:endParaRPr lang="en-US" altLang="en-US" sz="800" dirty="0">
              <a:solidFill>
                <a:srgbClr val="36777E"/>
              </a:solidFill>
            </a:endParaRPr>
          </a:p>
          <a:p>
            <a:pPr lvl="1" eaLnBrk="1" hangingPunct="1"/>
            <a:r>
              <a:rPr lang="en-US" altLang="en-US" sz="2400" dirty="0"/>
              <a:t>Service needs of women are often very different than those of men</a:t>
            </a:r>
          </a:p>
          <a:p>
            <a:pPr lvl="1" eaLnBrk="1" hangingPunct="1"/>
            <a:r>
              <a:rPr lang="en-US" altLang="en-US" sz="2400" dirty="0"/>
              <a:t>Most women with serious mental illness have experienced severe abuse and trauma</a:t>
            </a:r>
          </a:p>
          <a:p>
            <a:pPr lvl="2" eaLnBrk="1" hangingPunct="1"/>
            <a:r>
              <a:rPr lang="en-US" altLang="en-US" sz="2000" dirty="0"/>
              <a:t>Specially trained professionals are required</a:t>
            </a:r>
          </a:p>
          <a:p>
            <a:pPr lvl="2" eaLnBrk="1" hangingPunct="1"/>
            <a:r>
              <a:rPr lang="en-US" altLang="en-US" sz="2000" dirty="0"/>
              <a:t>Trauma services must be provided in a safe environment and in women only groups</a:t>
            </a:r>
          </a:p>
          <a:p>
            <a:pPr lvl="1" eaLnBrk="1" hangingPunct="1"/>
            <a:r>
              <a:rPr lang="en-US" altLang="en-US" sz="2400" dirty="0"/>
              <a:t>Homeless women are more vulnerable than homeless men and often have children to care for and worry about</a:t>
            </a:r>
          </a:p>
        </p:txBody>
      </p:sp>
    </p:spTree>
    <p:extLst>
      <p:ext uri="{BB962C8B-B14F-4D97-AF65-F5344CB8AC3E}">
        <p14:creationId xmlns:p14="http://schemas.microsoft.com/office/powerpoint/2010/main" val="3719066793"/>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5816977"/>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a:t>
            </a:r>
            <a:r>
              <a:rPr lang="en-US" dirty="0"/>
              <a:t>Interventions I: Guiding Principles and Integrated Framework. </a:t>
            </a:r>
            <a:r>
              <a:rPr lang="en-US" dirty="0">
                <a:solidFill>
                  <a:srgbClr val="FFFFFF"/>
                </a:solidFill>
              </a:rPr>
              <a:t>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3200" b="1" dirty="0">
              <a:solidFill>
                <a:srgbClr val="FFFFFF"/>
              </a:solidFill>
            </a:endParaRPr>
          </a:p>
          <a:p>
            <a:r>
              <a:rPr lang="en-US" sz="1600" dirty="0">
                <a:solidFill>
                  <a:srgbClr val="FFFFFF"/>
                </a:solidFill>
              </a:rPr>
              <a:t>August, 2014</a:t>
            </a:r>
          </a:p>
        </p:txBody>
      </p:sp>
    </p:spTree>
    <p:extLst>
      <p:ext uri="{BB962C8B-B14F-4D97-AF65-F5344CB8AC3E}">
        <p14:creationId xmlns:p14="http://schemas.microsoft.com/office/powerpoint/2010/main" val="4081910072"/>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dirty="0"/>
              <a:t>8. Interventions II</a:t>
            </a:r>
          </a:p>
        </p:txBody>
      </p:sp>
    </p:spTree>
    <p:extLst>
      <p:ext uri="{BB962C8B-B14F-4D97-AF65-F5344CB8AC3E}">
        <p14:creationId xmlns:p14="http://schemas.microsoft.com/office/powerpoint/2010/main" val="53197679"/>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762000" y="152805"/>
            <a:ext cx="7696200" cy="1218795"/>
          </a:xfrm>
        </p:spPr>
        <p:txBody>
          <a:bodyPr/>
          <a:lstStyle/>
          <a:p>
            <a:r>
              <a:rPr lang="en-US" altLang="en-US" sz="4400" dirty="0"/>
              <a:t>Interventions II: </a:t>
            </a:r>
            <a:br>
              <a:rPr lang="en-US" altLang="en-US" sz="4400" dirty="0"/>
            </a:br>
            <a:r>
              <a:rPr lang="en-US" altLang="en-US" sz="4400" dirty="0"/>
              <a:t>Evidence Based Practices</a:t>
            </a:r>
          </a:p>
        </p:txBody>
      </p:sp>
      <p:sp>
        <p:nvSpPr>
          <p:cNvPr id="80899" name="Rectangle 3"/>
          <p:cNvSpPr>
            <a:spLocks noGrp="1" noChangeArrowheads="1"/>
          </p:cNvSpPr>
          <p:nvPr>
            <p:ph type="body" idx="1"/>
          </p:nvPr>
        </p:nvSpPr>
        <p:spPr>
          <a:xfrm>
            <a:off x="762000" y="1600200"/>
            <a:ext cx="7848600" cy="4084195"/>
          </a:xfrm>
        </p:spPr>
        <p:txBody>
          <a:bodyPr/>
          <a:lstStyle/>
          <a:p>
            <a:pPr eaLnBrk="1" hangingPunct="1"/>
            <a:r>
              <a:rPr lang="en-US" altLang="en-US" sz="2800" dirty="0">
                <a:solidFill>
                  <a:srgbClr val="66CCFF"/>
                </a:solidFill>
              </a:rPr>
              <a:t>Psychosocial Rehabilitation (PSR) Services: What are they?</a:t>
            </a:r>
          </a:p>
          <a:p>
            <a:pPr lvl="1"/>
            <a:r>
              <a:rPr lang="en-US" altLang="en-US" sz="2400" dirty="0"/>
              <a:t>From a scientific viewpoint (what works), there are three categories of PSR services:</a:t>
            </a:r>
          </a:p>
          <a:p>
            <a:pPr eaLnBrk="1" hangingPunct="1"/>
            <a:endParaRPr lang="en-US" altLang="en-US" sz="600" dirty="0"/>
          </a:p>
          <a:p>
            <a:pPr lvl="2"/>
            <a:r>
              <a:rPr lang="en-US" altLang="en-US" sz="2200" dirty="0"/>
              <a:t>Evidence Based Practices (EBP)</a:t>
            </a:r>
          </a:p>
          <a:p>
            <a:pPr lvl="2"/>
            <a:r>
              <a:rPr lang="en-US" altLang="en-US" sz="2200" dirty="0"/>
              <a:t>Promising Practices</a:t>
            </a:r>
          </a:p>
          <a:p>
            <a:pPr lvl="2"/>
            <a:r>
              <a:rPr lang="en-US" altLang="en-US" sz="2200" dirty="0"/>
              <a:t>Supporting Services</a:t>
            </a:r>
          </a:p>
          <a:p>
            <a:pPr lvl="1" eaLnBrk="1" hangingPunct="1"/>
            <a:endParaRPr lang="en-US" altLang="en-US" sz="600" dirty="0"/>
          </a:p>
          <a:p>
            <a:pPr eaLnBrk="1" hangingPunct="1"/>
            <a:r>
              <a:rPr lang="en-US" altLang="en-US" sz="2800" dirty="0">
                <a:latin typeface="+mj-lt"/>
              </a:rPr>
              <a:t>While distinct as far as the evidence that supports them, components of the practices and services are sometimes present across the categories</a:t>
            </a:r>
          </a:p>
        </p:txBody>
      </p:sp>
      <p:pic>
        <p:nvPicPr>
          <p:cNvPr id="80900" name="Picture 11" descr="C:\Program Files (x86)\Microsoft Office\MEDIA\CAGCAT10\j029323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3113087"/>
            <a:ext cx="1565275"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8947036"/>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762000" y="152805"/>
            <a:ext cx="8001000" cy="1218795"/>
          </a:xfrm>
        </p:spPr>
        <p:txBody>
          <a:bodyPr/>
          <a:lstStyle/>
          <a:p>
            <a:r>
              <a:rPr lang="en-US" altLang="en-US" sz="4400" dirty="0"/>
              <a:t>Interventions II:</a:t>
            </a:r>
            <a:br>
              <a:rPr lang="en-US" altLang="en-US" sz="4400" dirty="0"/>
            </a:br>
            <a:r>
              <a:rPr lang="en-US" altLang="en-US" sz="4400" dirty="0"/>
              <a:t>Evidence Based Practices</a:t>
            </a:r>
          </a:p>
        </p:txBody>
      </p:sp>
      <p:sp>
        <p:nvSpPr>
          <p:cNvPr id="81923" name="Rectangle 3"/>
          <p:cNvSpPr>
            <a:spLocks noGrp="1" noChangeArrowheads="1"/>
          </p:cNvSpPr>
          <p:nvPr>
            <p:ph type="body" idx="1"/>
          </p:nvPr>
        </p:nvSpPr>
        <p:spPr>
          <a:xfrm>
            <a:off x="762000" y="1524000"/>
            <a:ext cx="7772400" cy="4748992"/>
          </a:xfrm>
        </p:spPr>
        <p:txBody>
          <a:bodyPr/>
          <a:lstStyle/>
          <a:p>
            <a:pPr eaLnBrk="1" hangingPunct="1"/>
            <a:r>
              <a:rPr lang="en-US" altLang="en-US" sz="2400" dirty="0">
                <a:solidFill>
                  <a:srgbClr val="66CCFF"/>
                </a:solidFill>
              </a:rPr>
              <a:t>Before We Begin</a:t>
            </a:r>
          </a:p>
          <a:p>
            <a:pPr lvl="1"/>
            <a:r>
              <a:rPr lang="en-US" altLang="en-US" sz="2200" dirty="0"/>
              <a:t>People with serious mental illnesses want the same as you and I want:</a:t>
            </a:r>
          </a:p>
          <a:p>
            <a:pPr eaLnBrk="1" hangingPunct="1"/>
            <a:endParaRPr lang="en-US" altLang="en-US" sz="200" dirty="0"/>
          </a:p>
          <a:p>
            <a:pPr lvl="2"/>
            <a:r>
              <a:rPr lang="en-US" altLang="en-US" sz="2000" dirty="0"/>
              <a:t>Work, friends, home, family, leisure activities, to be accepted</a:t>
            </a:r>
          </a:p>
          <a:p>
            <a:pPr eaLnBrk="1" hangingPunct="1"/>
            <a:endParaRPr lang="en-US" altLang="en-US" sz="600" dirty="0"/>
          </a:p>
          <a:p>
            <a:pPr lvl="1"/>
            <a:r>
              <a:rPr lang="en-US" altLang="en-US" sz="2200" dirty="0"/>
              <a:t>Research has determined that certain interventions work, i.e., help people achieve the things they want for themselves – substantial body of research evidence</a:t>
            </a:r>
          </a:p>
          <a:p>
            <a:pPr eaLnBrk="1" hangingPunct="1">
              <a:buFontTx/>
              <a:buNone/>
            </a:pPr>
            <a:endParaRPr lang="en-US" altLang="en-US" sz="600" dirty="0"/>
          </a:p>
          <a:p>
            <a:pPr lvl="1"/>
            <a:r>
              <a:rPr lang="en-US" altLang="en-US" sz="2200" dirty="0"/>
              <a:t>When delivered as designed and researched – fidelity is extremely important!</a:t>
            </a:r>
          </a:p>
          <a:p>
            <a:pPr eaLnBrk="1" hangingPunct="1">
              <a:buFontTx/>
              <a:buNone/>
            </a:pPr>
            <a:endParaRPr lang="en-US" altLang="en-US" sz="600" dirty="0"/>
          </a:p>
          <a:p>
            <a:pPr eaLnBrk="1" hangingPunct="1"/>
            <a:r>
              <a:rPr lang="en-US" altLang="en-US" sz="2400" dirty="0">
                <a:latin typeface="+mj-lt"/>
              </a:rPr>
              <a:t>These interventions are now the gold standard for helping people with serious mental illnesses to recover from the effects of their illness and regain their maximum functional capability</a:t>
            </a:r>
          </a:p>
        </p:txBody>
      </p:sp>
    </p:spTree>
    <p:extLst>
      <p:ext uri="{BB962C8B-B14F-4D97-AF65-F5344CB8AC3E}">
        <p14:creationId xmlns:p14="http://schemas.microsoft.com/office/powerpoint/2010/main" val="73377042"/>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762000" y="152400"/>
            <a:ext cx="8229600" cy="1218795"/>
          </a:xfrm>
        </p:spPr>
        <p:txBody>
          <a:bodyPr/>
          <a:lstStyle/>
          <a:p>
            <a:r>
              <a:rPr lang="en-US" altLang="en-US" sz="4400" dirty="0"/>
              <a:t>Interventions II:</a:t>
            </a:r>
            <a:br>
              <a:rPr lang="en-US" altLang="en-US" sz="4400" dirty="0"/>
            </a:br>
            <a:r>
              <a:rPr lang="en-US" altLang="en-US" sz="4400" dirty="0"/>
              <a:t>Evidence Based Practices</a:t>
            </a:r>
          </a:p>
        </p:txBody>
      </p:sp>
      <p:sp>
        <p:nvSpPr>
          <p:cNvPr id="82947" name="Rectangle 3"/>
          <p:cNvSpPr>
            <a:spLocks noGrp="1" noChangeArrowheads="1"/>
          </p:cNvSpPr>
          <p:nvPr>
            <p:ph type="body" idx="1"/>
          </p:nvPr>
        </p:nvSpPr>
        <p:spPr>
          <a:xfrm>
            <a:off x="762000" y="1523184"/>
            <a:ext cx="8229600" cy="4690515"/>
          </a:xfrm>
        </p:spPr>
        <p:txBody>
          <a:bodyPr/>
          <a:lstStyle/>
          <a:p>
            <a:pPr lvl="1" eaLnBrk="1" hangingPunct="1"/>
            <a:endParaRPr lang="en-US" altLang="en-US" sz="200" dirty="0"/>
          </a:p>
          <a:p>
            <a:pPr eaLnBrk="1" hangingPunct="1"/>
            <a:r>
              <a:rPr lang="en-US" altLang="en-US" sz="2400" dirty="0">
                <a:solidFill>
                  <a:srgbClr val="66CCFF"/>
                </a:solidFill>
              </a:rPr>
              <a:t>EBPs Build Skills &amp; Resources to Achieve Goals</a:t>
            </a:r>
          </a:p>
          <a:p>
            <a:pPr eaLnBrk="1" hangingPunct="1"/>
            <a:endParaRPr lang="en-US" altLang="en-US" sz="200" dirty="0">
              <a:solidFill>
                <a:srgbClr val="36777E"/>
              </a:solidFill>
            </a:endParaRPr>
          </a:p>
          <a:p>
            <a:pPr eaLnBrk="1" hangingPunct="1"/>
            <a:endParaRPr lang="en-US" altLang="en-US" sz="200" dirty="0"/>
          </a:p>
          <a:p>
            <a:pPr lvl="1" eaLnBrk="1" hangingPunct="1"/>
            <a:r>
              <a:rPr lang="en-US" altLang="en-US" sz="2000" dirty="0"/>
              <a:t>Assertive community treatment</a:t>
            </a:r>
          </a:p>
          <a:p>
            <a:pPr lvl="1" eaLnBrk="1" hangingPunct="1"/>
            <a:r>
              <a:rPr lang="en-US" altLang="en-US" sz="2000" dirty="0"/>
              <a:t>Supported employment</a:t>
            </a:r>
          </a:p>
          <a:p>
            <a:pPr lvl="1" eaLnBrk="1" hangingPunct="1"/>
            <a:r>
              <a:rPr lang="en-US" altLang="en-US" sz="2000" dirty="0"/>
              <a:t>Cognitive behavioral therapy</a:t>
            </a:r>
          </a:p>
          <a:p>
            <a:pPr lvl="1" eaLnBrk="1" hangingPunct="1"/>
            <a:r>
              <a:rPr lang="en-US" altLang="en-US" sz="2000" dirty="0"/>
              <a:t>Family-based services</a:t>
            </a:r>
          </a:p>
          <a:p>
            <a:pPr lvl="1" eaLnBrk="1" hangingPunct="1"/>
            <a:r>
              <a:rPr lang="en-US" altLang="en-US" sz="2000" dirty="0"/>
              <a:t>Token economy</a:t>
            </a:r>
          </a:p>
          <a:p>
            <a:pPr lvl="1" eaLnBrk="1" hangingPunct="1"/>
            <a:r>
              <a:rPr lang="en-US" altLang="en-US" sz="2000" dirty="0"/>
              <a:t>Skills training</a:t>
            </a:r>
          </a:p>
          <a:p>
            <a:pPr lvl="1" eaLnBrk="1" hangingPunct="1"/>
            <a:r>
              <a:rPr lang="en-US" altLang="en-US" sz="2000" dirty="0"/>
              <a:t>Concurrent disorders interventions</a:t>
            </a:r>
          </a:p>
          <a:p>
            <a:pPr lvl="1" eaLnBrk="1" hangingPunct="1"/>
            <a:r>
              <a:rPr lang="en-US" altLang="en-US" sz="2000" dirty="0"/>
              <a:t>Psychosocial interventions for weight management</a:t>
            </a:r>
          </a:p>
          <a:p>
            <a:pPr lvl="1" eaLnBrk="1" hangingPunct="1"/>
            <a:endParaRPr lang="en-US" altLang="en-US" sz="400" dirty="0"/>
          </a:p>
          <a:p>
            <a:r>
              <a:rPr lang="en-US" altLang="en-US" sz="2400" dirty="0"/>
              <a:t>EBPs must be implemented with fidelity to the researched practice!</a:t>
            </a:r>
          </a:p>
          <a:p>
            <a:pPr lvl="1" eaLnBrk="1" hangingPunct="1"/>
            <a:endParaRPr lang="en-US" altLang="en-US" sz="800" dirty="0"/>
          </a:p>
          <a:p>
            <a:pPr marL="115888" indent="0" eaLnBrk="1" hangingPunct="1">
              <a:buFontTx/>
              <a:buNone/>
            </a:pPr>
            <a:r>
              <a:rPr lang="en-US" altLang="en-US" sz="1200" i="1" dirty="0"/>
              <a:t>(Dixon, L. et al. (2010). The 2009 Schizophrenia PORT Psychosocial Treatment Recommendations and Summary Statements. Schizophrenia Bulletin, 36, 1, 48-70) </a:t>
            </a:r>
          </a:p>
          <a:p>
            <a:pPr eaLnBrk="1" hangingPunct="1"/>
            <a:endParaRPr lang="en-US" altLang="en-US" sz="1000" i="1" dirty="0"/>
          </a:p>
        </p:txBody>
      </p:sp>
    </p:spTree>
    <p:extLst>
      <p:ext uri="{BB962C8B-B14F-4D97-AF65-F5344CB8AC3E}">
        <p14:creationId xmlns:p14="http://schemas.microsoft.com/office/powerpoint/2010/main" val="1378421744"/>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762000" y="152400"/>
            <a:ext cx="8001000" cy="1218795"/>
          </a:xfrm>
        </p:spPr>
        <p:txBody>
          <a:bodyPr/>
          <a:lstStyle/>
          <a:p>
            <a:r>
              <a:rPr lang="en-US" altLang="en-US" sz="4400" dirty="0"/>
              <a:t>Interventions II – EBPs:</a:t>
            </a:r>
            <a:br>
              <a:rPr lang="en-US" altLang="en-US" sz="4400" dirty="0"/>
            </a:br>
            <a:r>
              <a:rPr lang="en-US" altLang="en-US" sz="4400" dirty="0"/>
              <a:t>Assertive Community Treatment</a:t>
            </a:r>
          </a:p>
        </p:txBody>
      </p:sp>
      <p:sp>
        <p:nvSpPr>
          <p:cNvPr id="83971" name="Rectangle 3"/>
          <p:cNvSpPr>
            <a:spLocks noGrp="1" noChangeArrowheads="1"/>
          </p:cNvSpPr>
          <p:nvPr>
            <p:ph type="body" idx="1"/>
          </p:nvPr>
        </p:nvSpPr>
        <p:spPr>
          <a:xfrm>
            <a:off x="762000" y="1671661"/>
            <a:ext cx="8001000" cy="4659737"/>
          </a:xfrm>
        </p:spPr>
        <p:txBody>
          <a:bodyPr/>
          <a:lstStyle/>
          <a:p>
            <a:r>
              <a:rPr lang="en-CA" altLang="en-US" sz="2400" dirty="0">
                <a:solidFill>
                  <a:srgbClr val="66CCFF"/>
                </a:solidFill>
              </a:rPr>
              <a:t>Assertive Community Treatment (ACT)</a:t>
            </a:r>
          </a:p>
          <a:p>
            <a:pPr lvl="1" eaLnBrk="1" hangingPunct="1"/>
            <a:r>
              <a:rPr lang="en-CA" altLang="en-US" sz="1900" dirty="0"/>
              <a:t>The most well known and researched EBP</a:t>
            </a:r>
          </a:p>
          <a:p>
            <a:pPr lvl="1" eaLnBrk="1" hangingPunct="1"/>
            <a:r>
              <a:rPr lang="en-CA" altLang="en-US" sz="1900" dirty="0"/>
              <a:t>The model has been tested in countries all over the world  and found to be effective</a:t>
            </a:r>
          </a:p>
          <a:p>
            <a:pPr lvl="1" eaLnBrk="1" hangingPunct="1"/>
            <a:r>
              <a:rPr lang="en-CA" altLang="en-US" sz="1900" dirty="0"/>
              <a:t>ACT is the most intensive case management service for those with serious mental illness</a:t>
            </a:r>
          </a:p>
          <a:p>
            <a:pPr lvl="1" eaLnBrk="1" hangingPunct="1"/>
            <a:r>
              <a:rPr lang="en-US" altLang="en-US" sz="1900" dirty="0"/>
              <a:t>Cornerstone of effective community services for people who need support to remain out of hospital</a:t>
            </a:r>
          </a:p>
          <a:p>
            <a:pPr lvl="1" eaLnBrk="1" hangingPunct="1"/>
            <a:r>
              <a:rPr lang="en-US" altLang="en-US" sz="1900" dirty="0"/>
              <a:t>Requires multidisciplinary team: 10 – 12 staff for 100 clients</a:t>
            </a:r>
          </a:p>
          <a:p>
            <a:pPr lvl="1" eaLnBrk="1" hangingPunct="1"/>
            <a:r>
              <a:rPr lang="en-US" altLang="en-US" sz="1900" dirty="0"/>
              <a:t>Team members pool knowledge - no professional hierarchy</a:t>
            </a:r>
          </a:p>
          <a:p>
            <a:pPr lvl="1" eaLnBrk="1" hangingPunct="1"/>
            <a:r>
              <a:rPr lang="en-US" altLang="en-US" sz="1900" dirty="0"/>
              <a:t>Staff respond in community 24/7 and adjust services as needed</a:t>
            </a:r>
          </a:p>
          <a:p>
            <a:pPr lvl="1" eaLnBrk="1" hangingPunct="1"/>
            <a:r>
              <a:rPr lang="en-US" altLang="en-US" sz="1900" dirty="0"/>
              <a:t>Team meets daily to discuss each person &amp; responds accordingly</a:t>
            </a:r>
          </a:p>
          <a:p>
            <a:pPr lvl="1" eaLnBrk="1" hangingPunct="1"/>
            <a:r>
              <a:rPr lang="en-US" altLang="en-US" sz="1900" dirty="0"/>
              <a:t>Services adjusted quickly when necessary</a:t>
            </a:r>
          </a:p>
          <a:p>
            <a:pPr lvl="1" eaLnBrk="1" hangingPunct="1"/>
            <a:r>
              <a:rPr lang="en-US" altLang="en-US" sz="1900" dirty="0"/>
              <a:t>Types and length of service depend on needs of client</a:t>
            </a:r>
          </a:p>
          <a:p>
            <a:pPr lvl="1" eaLnBrk="1" hangingPunct="1"/>
            <a:r>
              <a:rPr lang="en-US" altLang="en-US" sz="1900" dirty="0"/>
              <a:t>Reduced recidivism is the outcome</a:t>
            </a:r>
          </a:p>
        </p:txBody>
      </p:sp>
    </p:spTree>
    <p:extLst>
      <p:ext uri="{BB962C8B-B14F-4D97-AF65-F5344CB8AC3E}">
        <p14:creationId xmlns:p14="http://schemas.microsoft.com/office/powerpoint/2010/main" val="4072713365"/>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762000" y="152805"/>
            <a:ext cx="8001000" cy="1218795"/>
          </a:xfrm>
        </p:spPr>
        <p:txBody>
          <a:bodyPr/>
          <a:lstStyle/>
          <a:p>
            <a:r>
              <a:rPr lang="en-US" altLang="en-US" sz="4400" dirty="0"/>
              <a:t>Interventions II – EBPs:</a:t>
            </a:r>
            <a:br>
              <a:rPr lang="en-US" altLang="en-US" sz="4400" dirty="0"/>
            </a:br>
            <a:r>
              <a:rPr lang="en-US" altLang="en-US" sz="4400" dirty="0"/>
              <a:t>Supported Employment</a:t>
            </a:r>
          </a:p>
        </p:txBody>
      </p:sp>
      <p:sp>
        <p:nvSpPr>
          <p:cNvPr id="84995" name="Rectangle 3"/>
          <p:cNvSpPr>
            <a:spLocks noGrp="1" noChangeArrowheads="1"/>
          </p:cNvSpPr>
          <p:nvPr>
            <p:ph type="body" idx="1"/>
          </p:nvPr>
        </p:nvSpPr>
        <p:spPr>
          <a:xfrm>
            <a:off x="762000" y="1544035"/>
            <a:ext cx="7848600" cy="4704365"/>
          </a:xfrm>
        </p:spPr>
        <p:txBody>
          <a:bodyPr/>
          <a:lstStyle/>
          <a:p>
            <a:pPr eaLnBrk="1" hangingPunct="1"/>
            <a:r>
              <a:rPr lang="en-CA" altLang="en-US" sz="2800" dirty="0">
                <a:solidFill>
                  <a:srgbClr val="66CCFF"/>
                </a:solidFill>
              </a:rPr>
              <a:t>Supported Employment (SE)</a:t>
            </a:r>
          </a:p>
          <a:p>
            <a:pPr eaLnBrk="1" hangingPunct="1"/>
            <a:endParaRPr lang="en-CA" altLang="en-US" sz="300" dirty="0"/>
          </a:p>
          <a:p>
            <a:pPr lvl="2" eaLnBrk="1" hangingPunct="1"/>
            <a:r>
              <a:rPr lang="en-CA" altLang="en-US" sz="2200" dirty="0"/>
              <a:t>One of the most researched EBPs</a:t>
            </a:r>
          </a:p>
          <a:p>
            <a:pPr lvl="2" eaLnBrk="1" hangingPunct="1"/>
            <a:r>
              <a:rPr lang="en-US" altLang="en-US" sz="2200" dirty="0"/>
              <a:t>Focus on competitive employment</a:t>
            </a:r>
          </a:p>
          <a:p>
            <a:pPr lvl="2" eaLnBrk="1" hangingPunct="1"/>
            <a:r>
              <a:rPr lang="en-US" altLang="en-US" sz="2200" dirty="0"/>
              <a:t>Rapid job searches</a:t>
            </a:r>
          </a:p>
          <a:p>
            <a:pPr lvl="2" eaLnBrk="1" hangingPunct="1"/>
            <a:r>
              <a:rPr lang="en-US" altLang="en-US" sz="2200" dirty="0"/>
              <a:t>Jobs tailored to individuals</a:t>
            </a:r>
          </a:p>
          <a:p>
            <a:pPr lvl="2" eaLnBrk="1" hangingPunct="1"/>
            <a:r>
              <a:rPr lang="en-US" altLang="en-US" sz="2200" dirty="0"/>
              <a:t>Case load 1 vocational specialist / 25 persons</a:t>
            </a:r>
          </a:p>
          <a:p>
            <a:pPr lvl="2" eaLnBrk="1" hangingPunct="1"/>
            <a:r>
              <a:rPr lang="en-US" altLang="en-US" sz="2200" dirty="0"/>
              <a:t>On-going support</a:t>
            </a:r>
          </a:p>
          <a:p>
            <a:pPr lvl="2" eaLnBrk="1" hangingPunct="1"/>
            <a:r>
              <a:rPr lang="en-US" altLang="en-US" sz="2200" dirty="0"/>
              <a:t>Time-unlimited follow-along supports</a:t>
            </a:r>
          </a:p>
          <a:p>
            <a:pPr lvl="2" eaLnBrk="1" hangingPunct="1"/>
            <a:r>
              <a:rPr lang="en-US" altLang="en-US" sz="2200" dirty="0"/>
              <a:t>Integration of vocational and mental health services</a:t>
            </a:r>
          </a:p>
          <a:p>
            <a:pPr lvl="2" eaLnBrk="1" hangingPunct="1"/>
            <a:r>
              <a:rPr lang="en-US" altLang="en-US" sz="2200" dirty="0"/>
              <a:t>Real world jobs</a:t>
            </a:r>
          </a:p>
          <a:p>
            <a:pPr lvl="2" eaLnBrk="1" hangingPunct="1"/>
            <a:r>
              <a:rPr lang="en-US" altLang="en-US" sz="2200" dirty="0"/>
              <a:t>Zero exclusion criteria (that is, no one is screened out because they are not thought to be ready)</a:t>
            </a:r>
          </a:p>
          <a:p>
            <a:pPr eaLnBrk="1" hangingPunct="1"/>
            <a:endParaRPr lang="en-US" altLang="en-US" sz="1400" dirty="0">
              <a:cs typeface="Times" charset="0"/>
            </a:endParaRPr>
          </a:p>
        </p:txBody>
      </p:sp>
    </p:spTree>
    <p:extLst>
      <p:ext uri="{BB962C8B-B14F-4D97-AF65-F5344CB8AC3E}">
        <p14:creationId xmlns:p14="http://schemas.microsoft.com/office/powerpoint/2010/main" val="59748476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762000" y="152805"/>
            <a:ext cx="8001000" cy="1218795"/>
          </a:xfrm>
        </p:spPr>
        <p:txBody>
          <a:bodyPr/>
          <a:lstStyle/>
          <a:p>
            <a:r>
              <a:rPr lang="en-US" altLang="en-US" sz="4400" dirty="0"/>
              <a:t>Interventions II – EBPs:</a:t>
            </a:r>
            <a:br>
              <a:rPr lang="en-US" altLang="en-US" sz="4400" dirty="0"/>
            </a:br>
            <a:r>
              <a:rPr lang="en-US" altLang="en-US" sz="4400" dirty="0"/>
              <a:t>Family Psychoeducation</a:t>
            </a:r>
          </a:p>
        </p:txBody>
      </p:sp>
      <p:sp>
        <p:nvSpPr>
          <p:cNvPr id="86019" name="Rectangle 3"/>
          <p:cNvSpPr>
            <a:spLocks noGrp="1" noChangeArrowheads="1"/>
          </p:cNvSpPr>
          <p:nvPr>
            <p:ph type="body" idx="1"/>
          </p:nvPr>
        </p:nvSpPr>
        <p:spPr>
          <a:xfrm>
            <a:off x="762000" y="1519464"/>
            <a:ext cx="7848600" cy="4881336"/>
          </a:xfrm>
        </p:spPr>
        <p:txBody>
          <a:bodyPr/>
          <a:lstStyle/>
          <a:p>
            <a:r>
              <a:rPr lang="en-US" altLang="en-US" sz="2400" dirty="0">
                <a:solidFill>
                  <a:srgbClr val="66CCFF"/>
                </a:solidFill>
              </a:rPr>
              <a:t>Family Psychoeducation</a:t>
            </a:r>
          </a:p>
          <a:p>
            <a:pPr eaLnBrk="1" hangingPunct="1"/>
            <a:endParaRPr lang="en-US" altLang="en-US" sz="400" dirty="0">
              <a:solidFill>
                <a:srgbClr val="36777E"/>
              </a:solidFill>
              <a:cs typeface="Times New Roman" pitchFamily="18" charset="0"/>
            </a:endParaRPr>
          </a:p>
          <a:p>
            <a:pPr lvl="1" eaLnBrk="1" hangingPunct="1"/>
            <a:r>
              <a:rPr lang="en-US" altLang="en-US" sz="2000" dirty="0">
                <a:cs typeface="Times New Roman" pitchFamily="18" charset="0"/>
              </a:rPr>
              <a:t>Family psychoeducation is one of the most researched EBPs</a:t>
            </a:r>
          </a:p>
          <a:p>
            <a:pPr eaLnBrk="1" hangingPunct="1"/>
            <a:endParaRPr lang="en-US" altLang="en-US" sz="200" dirty="0">
              <a:cs typeface="Times New Roman" pitchFamily="18" charset="0"/>
            </a:endParaRPr>
          </a:p>
          <a:p>
            <a:pPr eaLnBrk="1" hangingPunct="1"/>
            <a:endParaRPr lang="en-US" altLang="en-US" sz="200" dirty="0">
              <a:cs typeface="Times New Roman" pitchFamily="18" charset="0"/>
            </a:endParaRPr>
          </a:p>
          <a:p>
            <a:pPr lvl="2" eaLnBrk="1" hangingPunct="1"/>
            <a:endParaRPr lang="en-US" altLang="en-US" sz="200" dirty="0">
              <a:cs typeface="Times New Roman" pitchFamily="18" charset="0"/>
            </a:endParaRPr>
          </a:p>
          <a:p>
            <a:pPr lvl="1" eaLnBrk="1" hangingPunct="1"/>
            <a:r>
              <a:rPr lang="en-CA" altLang="en-US" sz="2000" dirty="0"/>
              <a:t>Essential elements:</a:t>
            </a:r>
          </a:p>
          <a:p>
            <a:pPr lvl="2" eaLnBrk="1" hangingPunct="1"/>
            <a:r>
              <a:rPr lang="en-US" altLang="en-US" sz="1800" dirty="0">
                <a:cs typeface="Times New Roman" pitchFamily="18" charset="0"/>
              </a:rPr>
              <a:t>Provide information about clinical treatment</a:t>
            </a:r>
          </a:p>
          <a:p>
            <a:pPr lvl="2" eaLnBrk="1" hangingPunct="1"/>
            <a:r>
              <a:rPr lang="en-US" altLang="en-US" sz="1800" dirty="0">
                <a:cs typeface="Times New Roman" pitchFamily="18" charset="0"/>
              </a:rPr>
              <a:t>Teach coping skills that family members can use as needed</a:t>
            </a:r>
          </a:p>
          <a:p>
            <a:pPr lvl="2" eaLnBrk="1" hangingPunct="1"/>
            <a:r>
              <a:rPr lang="en-US" altLang="en-US" sz="1800" dirty="0">
                <a:cs typeface="Times New Roman" pitchFamily="18" charset="0"/>
              </a:rPr>
              <a:t>Consumer and family are partners in provision of services</a:t>
            </a:r>
          </a:p>
          <a:p>
            <a:pPr lvl="2" eaLnBrk="1" hangingPunct="1"/>
            <a:r>
              <a:rPr lang="en-CA" altLang="en-US" sz="1800" dirty="0">
                <a:cs typeface="Times New Roman" pitchFamily="18" charset="0"/>
              </a:rPr>
              <a:t>Provide educational workshops</a:t>
            </a:r>
          </a:p>
          <a:p>
            <a:pPr lvl="2" eaLnBrk="1" hangingPunct="1"/>
            <a:r>
              <a:rPr lang="en-CA" altLang="en-US" sz="1800" dirty="0">
                <a:cs typeface="Times New Roman" pitchFamily="18" charset="0"/>
              </a:rPr>
              <a:t>Teach skills building for community re-entry</a:t>
            </a:r>
          </a:p>
          <a:p>
            <a:pPr lvl="2" eaLnBrk="1" hangingPunct="1"/>
            <a:r>
              <a:rPr lang="en-CA" altLang="en-US" sz="1800" dirty="0">
                <a:cs typeface="Times New Roman" pitchFamily="18" charset="0"/>
              </a:rPr>
              <a:t>Provide social and vocational skills training</a:t>
            </a:r>
          </a:p>
          <a:p>
            <a:pPr lvl="2" eaLnBrk="1" hangingPunct="1"/>
            <a:r>
              <a:rPr lang="en-CA" altLang="en-US" sz="1800" dirty="0">
                <a:cs typeface="Times New Roman" pitchFamily="18" charset="0"/>
              </a:rPr>
              <a:t>Should be at least 6 </a:t>
            </a:r>
            <a:r>
              <a:rPr lang="en-CA" altLang="en-US" sz="1800" dirty="0">
                <a:latin typeface="Tahoma" pitchFamily="34" charset="0"/>
                <a:cs typeface="Times New Roman" pitchFamily="18" charset="0"/>
              </a:rPr>
              <a:t>–</a:t>
            </a:r>
            <a:r>
              <a:rPr lang="en-CA" altLang="en-US" sz="1800" dirty="0">
                <a:cs typeface="Times New Roman" pitchFamily="18" charset="0"/>
              </a:rPr>
              <a:t> 9 months in duration</a:t>
            </a:r>
          </a:p>
          <a:p>
            <a:pPr lvl="2" eaLnBrk="1" hangingPunct="1"/>
            <a:endParaRPr lang="en-CA" altLang="en-US" sz="400" dirty="0">
              <a:cs typeface="Times New Roman" pitchFamily="18" charset="0"/>
            </a:endParaRPr>
          </a:p>
          <a:p>
            <a:pPr lvl="1" eaLnBrk="1" hangingPunct="1"/>
            <a:r>
              <a:rPr lang="en-US" altLang="en-US" sz="2000" dirty="0">
                <a:cs typeface="Times New Roman" pitchFamily="18" charset="0"/>
              </a:rPr>
              <a:t>Outcomes include:</a:t>
            </a:r>
          </a:p>
          <a:p>
            <a:pPr lvl="2" eaLnBrk="1" hangingPunct="1"/>
            <a:r>
              <a:rPr lang="en-US" altLang="en-US" sz="1800" dirty="0">
                <a:cs typeface="Times New Roman" pitchFamily="18" charset="0"/>
              </a:rPr>
              <a:t>Reduced hospitalization rates</a:t>
            </a:r>
          </a:p>
          <a:p>
            <a:pPr lvl="2" eaLnBrk="1" hangingPunct="1"/>
            <a:r>
              <a:rPr lang="en-US" altLang="en-US" sz="1800" dirty="0">
                <a:cs typeface="Times New Roman" pitchFamily="18" charset="0"/>
              </a:rPr>
              <a:t>Higher rates of employment among those who participated</a:t>
            </a:r>
          </a:p>
          <a:p>
            <a:pPr lvl="2" eaLnBrk="1" hangingPunct="1"/>
            <a:r>
              <a:rPr lang="en-US" altLang="en-US" sz="1800" dirty="0">
                <a:cs typeface="Times New Roman" pitchFamily="18" charset="0"/>
              </a:rPr>
              <a:t>Improved family member well-being, decreases in negative symptoms, and decreased costs of general medical care</a:t>
            </a:r>
          </a:p>
        </p:txBody>
      </p:sp>
    </p:spTree>
    <p:extLst>
      <p:ext uri="{BB962C8B-B14F-4D97-AF65-F5344CB8AC3E}">
        <p14:creationId xmlns:p14="http://schemas.microsoft.com/office/powerpoint/2010/main" val="2000297215"/>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762000" y="152805"/>
            <a:ext cx="7966075" cy="1218795"/>
          </a:xfrm>
        </p:spPr>
        <p:txBody>
          <a:bodyPr/>
          <a:lstStyle/>
          <a:p>
            <a:r>
              <a:rPr lang="en-US" altLang="en-US" sz="4400" dirty="0"/>
              <a:t>Interventions II – EBPs:</a:t>
            </a:r>
            <a:br>
              <a:rPr lang="en-US" altLang="en-US" sz="4400" dirty="0"/>
            </a:br>
            <a:r>
              <a:rPr lang="en-US" altLang="en-US" sz="4400" dirty="0"/>
              <a:t>Cognitive Behavioral Therapy</a:t>
            </a:r>
          </a:p>
        </p:txBody>
      </p:sp>
      <p:sp>
        <p:nvSpPr>
          <p:cNvPr id="87043" name="Rectangle 3"/>
          <p:cNvSpPr>
            <a:spLocks noGrp="1" noChangeArrowheads="1"/>
          </p:cNvSpPr>
          <p:nvPr>
            <p:ph type="body" idx="1"/>
          </p:nvPr>
        </p:nvSpPr>
        <p:spPr>
          <a:xfrm>
            <a:off x="838200" y="1413974"/>
            <a:ext cx="7848600" cy="4758226"/>
          </a:xfrm>
        </p:spPr>
        <p:txBody>
          <a:bodyPr/>
          <a:lstStyle/>
          <a:p>
            <a:r>
              <a:rPr lang="en-US" altLang="en-US" sz="2400" dirty="0">
                <a:solidFill>
                  <a:srgbClr val="66CCFF"/>
                </a:solidFill>
              </a:rPr>
              <a:t>Cognitive Behavioral Therapy (CBT)</a:t>
            </a:r>
          </a:p>
          <a:p>
            <a:pPr eaLnBrk="1" hangingPunct="1"/>
            <a:endParaRPr lang="en-US" altLang="en-US" sz="200" dirty="0">
              <a:solidFill>
                <a:srgbClr val="36777E"/>
              </a:solidFill>
            </a:endParaRPr>
          </a:p>
          <a:p>
            <a:pPr lvl="1" eaLnBrk="1" hangingPunct="1"/>
            <a:r>
              <a:rPr lang="en-US" altLang="en-US" sz="2000" dirty="0"/>
              <a:t>CBT is a combination of:</a:t>
            </a:r>
          </a:p>
          <a:p>
            <a:pPr lvl="2" eaLnBrk="1" hangingPunct="1"/>
            <a:r>
              <a:rPr lang="en-US" altLang="en-US" sz="1800" dirty="0"/>
              <a:t>Cognitive therapy (teaches rational thinking)</a:t>
            </a:r>
          </a:p>
          <a:p>
            <a:pPr lvl="2" eaLnBrk="1" hangingPunct="1"/>
            <a:r>
              <a:rPr lang="en-US" altLang="en-US" sz="1800" dirty="0"/>
              <a:t>Behavior therapy (teaches skills)</a:t>
            </a:r>
          </a:p>
          <a:p>
            <a:pPr lvl="1" eaLnBrk="1" hangingPunct="1"/>
            <a:r>
              <a:rPr lang="en-US" altLang="en-US" sz="2000" dirty="0"/>
              <a:t>Can be offered individually or in groups</a:t>
            </a:r>
          </a:p>
          <a:p>
            <a:pPr lvl="1" eaLnBrk="1" hangingPunct="1"/>
            <a:r>
              <a:rPr lang="en-US" altLang="en-US" sz="2000" dirty="0"/>
              <a:t>Goals:</a:t>
            </a:r>
          </a:p>
          <a:p>
            <a:pPr lvl="2" eaLnBrk="1" hangingPunct="1"/>
            <a:r>
              <a:rPr lang="en-US" altLang="en-US" sz="1800" dirty="0"/>
              <a:t>Help people think more rationally, and </a:t>
            </a:r>
          </a:p>
          <a:p>
            <a:pPr lvl="2" eaLnBrk="1" hangingPunct="1"/>
            <a:r>
              <a:rPr lang="en-US" altLang="en-US" sz="1800" dirty="0"/>
              <a:t>Act differently based on more rational thinking</a:t>
            </a:r>
          </a:p>
          <a:p>
            <a:pPr lvl="1" eaLnBrk="1" hangingPunct="1"/>
            <a:r>
              <a:rPr lang="en-US" altLang="en-US" sz="2000" dirty="0"/>
              <a:t>CBT is not aimed at eliminating symptoms</a:t>
            </a:r>
          </a:p>
          <a:p>
            <a:pPr lvl="2"/>
            <a:r>
              <a:rPr lang="en-US" altLang="en-US" sz="1800" dirty="0"/>
              <a:t>CBT helps people manage symptoms by learning to challenge their irrational thoughts and act differently. Rather than “making the demons go away”, it helps people  learn to “manage the demons”</a:t>
            </a:r>
          </a:p>
          <a:p>
            <a:pPr lvl="1" eaLnBrk="1" hangingPunct="1"/>
            <a:r>
              <a:rPr lang="en-US" altLang="en-US" sz="2000" dirty="0"/>
              <a:t>Should be 4 – 9 months in duration</a:t>
            </a:r>
          </a:p>
          <a:p>
            <a:pPr lvl="1" eaLnBrk="1" hangingPunct="1"/>
            <a:r>
              <a:rPr lang="en-US" altLang="en-US" sz="2000" dirty="0"/>
              <a:t>Like other EBPs, often improves symptomatology</a:t>
            </a:r>
          </a:p>
          <a:p>
            <a:pPr lvl="1" eaLnBrk="1" hangingPunct="1"/>
            <a:r>
              <a:rPr lang="en-US" altLang="en-US" sz="2000" dirty="0"/>
              <a:t>A form of psychotherapy, must be provided by trained clinicians</a:t>
            </a:r>
          </a:p>
        </p:txBody>
      </p:sp>
    </p:spTree>
    <p:extLst>
      <p:ext uri="{BB962C8B-B14F-4D97-AF65-F5344CB8AC3E}">
        <p14:creationId xmlns:p14="http://schemas.microsoft.com/office/powerpoint/2010/main" val="2843395284"/>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762000" y="152400"/>
            <a:ext cx="8001000" cy="1218795"/>
          </a:xfrm>
        </p:spPr>
        <p:txBody>
          <a:bodyPr/>
          <a:lstStyle/>
          <a:p>
            <a:r>
              <a:rPr lang="en-US" altLang="en-US" sz="4400" dirty="0"/>
              <a:t>Interventions II – EBPs: </a:t>
            </a:r>
            <a:br>
              <a:rPr lang="en-US" altLang="en-US" sz="4400" dirty="0"/>
            </a:br>
            <a:r>
              <a:rPr lang="en-US" altLang="en-US" sz="4400" dirty="0"/>
              <a:t>Skills Training</a:t>
            </a:r>
          </a:p>
        </p:txBody>
      </p:sp>
      <p:sp>
        <p:nvSpPr>
          <p:cNvPr id="88067" name="Rectangle 3"/>
          <p:cNvSpPr>
            <a:spLocks noGrp="1" noChangeArrowheads="1"/>
          </p:cNvSpPr>
          <p:nvPr>
            <p:ph type="body" idx="1"/>
          </p:nvPr>
        </p:nvSpPr>
        <p:spPr>
          <a:xfrm>
            <a:off x="838200" y="1363242"/>
            <a:ext cx="7848600" cy="4961358"/>
          </a:xfrm>
        </p:spPr>
        <p:txBody>
          <a:bodyPr/>
          <a:lstStyle/>
          <a:p>
            <a:r>
              <a:rPr lang="en-US" altLang="en-US" sz="2600" dirty="0">
                <a:solidFill>
                  <a:srgbClr val="66CCFF"/>
                </a:solidFill>
              </a:rPr>
              <a:t>Skills Training</a:t>
            </a:r>
          </a:p>
          <a:p>
            <a:pPr lvl="1" eaLnBrk="1" hangingPunct="1"/>
            <a:r>
              <a:rPr lang="en-US" altLang="en-US" sz="2000" dirty="0"/>
              <a:t>An application of behavior therapy</a:t>
            </a:r>
          </a:p>
          <a:p>
            <a:pPr lvl="1" eaLnBrk="1" hangingPunct="1"/>
            <a:r>
              <a:rPr lang="en-US" altLang="en-US" sz="2000" dirty="0"/>
              <a:t>Not aimed at reducing symptoms but at helping people live with their illness and its symptoms in a more functionally adaptive way</a:t>
            </a:r>
          </a:p>
          <a:p>
            <a:pPr lvl="1" eaLnBrk="1" hangingPunct="1"/>
            <a:r>
              <a:rPr lang="en-US" altLang="en-US" sz="2000" dirty="0"/>
              <a:t>Applicable to any area of life where better skill performance will help a person function more effectively</a:t>
            </a:r>
          </a:p>
          <a:p>
            <a:pPr lvl="1"/>
            <a:r>
              <a:rPr lang="en-US" altLang="en-US" sz="2000" dirty="0"/>
              <a:t>Can include any area where better skill performance is desired:</a:t>
            </a:r>
          </a:p>
          <a:p>
            <a:pPr lvl="2"/>
            <a:r>
              <a:rPr lang="en-US" altLang="en-US" sz="1800" dirty="0"/>
              <a:t>Social interactions</a:t>
            </a:r>
          </a:p>
          <a:p>
            <a:pPr lvl="2"/>
            <a:r>
              <a:rPr lang="en-US" altLang="en-US" sz="1800" dirty="0"/>
              <a:t>Educational settings, work settings</a:t>
            </a:r>
          </a:p>
          <a:p>
            <a:pPr lvl="2"/>
            <a:r>
              <a:rPr lang="en-US" altLang="en-US" sz="1800" dirty="0"/>
              <a:t>Communication and assertiveness</a:t>
            </a:r>
          </a:p>
          <a:p>
            <a:pPr lvl="2"/>
            <a:r>
              <a:rPr lang="en-US" altLang="en-US" sz="1800" dirty="0"/>
              <a:t>Skills for personal care, independent living, community integration </a:t>
            </a:r>
          </a:p>
          <a:p>
            <a:pPr lvl="1"/>
            <a:r>
              <a:rPr lang="en-US" altLang="en-US" sz="2000" dirty="0"/>
              <a:t>Behavior shaping involves:</a:t>
            </a:r>
          </a:p>
          <a:p>
            <a:pPr lvl="2"/>
            <a:r>
              <a:rPr lang="en-US" altLang="en-US" sz="1800" dirty="0"/>
              <a:t>Didactic instruction</a:t>
            </a:r>
          </a:p>
          <a:p>
            <a:pPr lvl="2"/>
            <a:r>
              <a:rPr lang="en-US" altLang="en-US" sz="1800" dirty="0"/>
              <a:t>Modeling of behavior</a:t>
            </a:r>
          </a:p>
          <a:p>
            <a:pPr lvl="2"/>
            <a:r>
              <a:rPr lang="en-US" altLang="en-US" sz="1800" dirty="0"/>
              <a:t>Systematic practice &amp; reinforcement of desired behavior until criteria is met</a:t>
            </a:r>
          </a:p>
        </p:txBody>
      </p:sp>
    </p:spTree>
    <p:extLst>
      <p:ext uri="{BB962C8B-B14F-4D97-AF65-F5344CB8AC3E}">
        <p14:creationId xmlns:p14="http://schemas.microsoft.com/office/powerpoint/2010/main" val="183826805"/>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762000" y="152400"/>
            <a:ext cx="7966075" cy="1218795"/>
          </a:xfrm>
        </p:spPr>
        <p:txBody>
          <a:bodyPr/>
          <a:lstStyle/>
          <a:p>
            <a:r>
              <a:rPr lang="en-US" altLang="en-US" sz="4400" dirty="0"/>
              <a:t>Interventions II – EBPs:</a:t>
            </a:r>
            <a:br>
              <a:rPr lang="en-US" altLang="en-US" sz="4400" dirty="0"/>
            </a:br>
            <a:r>
              <a:rPr lang="en-US" altLang="en-US" sz="4400" dirty="0"/>
              <a:t>Token Economy</a:t>
            </a:r>
          </a:p>
        </p:txBody>
      </p:sp>
      <p:sp>
        <p:nvSpPr>
          <p:cNvPr id="89091" name="Rectangle 3"/>
          <p:cNvSpPr>
            <a:spLocks noGrp="1" noChangeArrowheads="1"/>
          </p:cNvSpPr>
          <p:nvPr>
            <p:ph type="body" idx="1"/>
          </p:nvPr>
        </p:nvSpPr>
        <p:spPr>
          <a:xfrm>
            <a:off x="762000" y="1566967"/>
            <a:ext cx="7772400" cy="4405821"/>
          </a:xfrm>
        </p:spPr>
        <p:txBody>
          <a:bodyPr/>
          <a:lstStyle/>
          <a:p>
            <a:r>
              <a:rPr lang="en-US" altLang="en-US" sz="2600" dirty="0">
                <a:solidFill>
                  <a:srgbClr val="66CCFF"/>
                </a:solidFill>
              </a:rPr>
              <a:t>Token Economy</a:t>
            </a:r>
          </a:p>
          <a:p>
            <a:pPr eaLnBrk="1" hangingPunct="1"/>
            <a:endParaRPr lang="en-US" altLang="en-US" sz="400" dirty="0">
              <a:solidFill>
                <a:srgbClr val="36777E"/>
              </a:solidFill>
            </a:endParaRPr>
          </a:p>
          <a:p>
            <a:pPr lvl="1" eaLnBrk="1" hangingPunct="1"/>
            <a:r>
              <a:rPr lang="en-US" altLang="en-US" sz="2000" dirty="0"/>
              <a:t>Token economy interventions are </a:t>
            </a:r>
            <a:r>
              <a:rPr lang="en-US" altLang="en-US" sz="2000" u="sng" dirty="0"/>
              <a:t>only</a:t>
            </a:r>
            <a:r>
              <a:rPr lang="en-US" altLang="en-US" sz="2000" dirty="0"/>
              <a:t> appropriate for long term care or residential settings</a:t>
            </a:r>
          </a:p>
          <a:p>
            <a:pPr eaLnBrk="1" hangingPunct="1"/>
            <a:endParaRPr lang="en-US" altLang="en-US" sz="400" dirty="0"/>
          </a:p>
          <a:p>
            <a:pPr lvl="2"/>
            <a:r>
              <a:rPr lang="en-US" altLang="en-US" sz="1800" dirty="0"/>
              <a:t>Used when behavioral improvement in daily living skills is needed, i.e., for specific problem behaviors</a:t>
            </a:r>
          </a:p>
          <a:p>
            <a:pPr lvl="2"/>
            <a:endParaRPr lang="en-US" altLang="en-US" sz="400" dirty="0"/>
          </a:p>
          <a:p>
            <a:pPr lvl="2"/>
            <a:r>
              <a:rPr lang="en-US" altLang="en-US" sz="1800" dirty="0"/>
              <a:t>Based on social learning principles where an intermediate reinforcement (something that can be redeemed later for a desired object, such as a token) is provided contingent on performance of an identified behavior</a:t>
            </a:r>
          </a:p>
          <a:p>
            <a:pPr eaLnBrk="1" hangingPunct="1"/>
            <a:endParaRPr lang="en-US" altLang="en-US" sz="400" dirty="0"/>
          </a:p>
          <a:p>
            <a:pPr lvl="1" eaLnBrk="1" hangingPunct="1"/>
            <a:r>
              <a:rPr lang="en-US" altLang="en-US" sz="2000" dirty="0"/>
              <a:t>Behaviors that token economy interventions are often designed to improve include:</a:t>
            </a:r>
          </a:p>
          <a:p>
            <a:pPr eaLnBrk="1" hangingPunct="1"/>
            <a:endParaRPr lang="en-US" altLang="en-US" sz="300" dirty="0"/>
          </a:p>
          <a:p>
            <a:pPr lvl="2" eaLnBrk="1" hangingPunct="1"/>
            <a:r>
              <a:rPr lang="en-US" altLang="en-US" sz="1800" dirty="0"/>
              <a:t>Personal hygiene</a:t>
            </a:r>
          </a:p>
          <a:p>
            <a:pPr lvl="2" eaLnBrk="1" hangingPunct="1"/>
            <a:r>
              <a:rPr lang="en-US" altLang="en-US" sz="1800" dirty="0"/>
              <a:t>Social interaction</a:t>
            </a:r>
          </a:p>
          <a:p>
            <a:pPr lvl="2" eaLnBrk="1" hangingPunct="1"/>
            <a:r>
              <a:rPr lang="en-US" altLang="en-US" sz="1800" dirty="0"/>
              <a:t>Behaviors adaptive for living in a long term care / residential setting</a:t>
            </a:r>
          </a:p>
        </p:txBody>
      </p:sp>
    </p:spTree>
    <p:extLst>
      <p:ext uri="{BB962C8B-B14F-4D97-AF65-F5344CB8AC3E}">
        <p14:creationId xmlns:p14="http://schemas.microsoft.com/office/powerpoint/2010/main" val="2791049466"/>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762000" y="152400"/>
            <a:ext cx="7966075" cy="1218795"/>
          </a:xfrm>
        </p:spPr>
        <p:txBody>
          <a:bodyPr/>
          <a:lstStyle/>
          <a:p>
            <a:r>
              <a:rPr lang="en-US" altLang="en-US" sz="4400" dirty="0"/>
              <a:t>Interventions II – EBPs:</a:t>
            </a:r>
            <a:br>
              <a:rPr lang="en-US" altLang="en-US" sz="4400" dirty="0"/>
            </a:br>
            <a:r>
              <a:rPr lang="en-US" altLang="en-US" sz="4400" dirty="0"/>
              <a:t>Token Economy</a:t>
            </a:r>
          </a:p>
        </p:txBody>
      </p:sp>
      <p:sp>
        <p:nvSpPr>
          <p:cNvPr id="90115" name="Rectangle 3"/>
          <p:cNvSpPr>
            <a:spLocks noGrp="1" noChangeArrowheads="1"/>
          </p:cNvSpPr>
          <p:nvPr>
            <p:ph type="body" idx="1"/>
          </p:nvPr>
        </p:nvSpPr>
        <p:spPr>
          <a:xfrm>
            <a:off x="838200" y="1844710"/>
            <a:ext cx="8001000" cy="3870290"/>
          </a:xfrm>
        </p:spPr>
        <p:txBody>
          <a:bodyPr/>
          <a:lstStyle/>
          <a:p>
            <a:pPr eaLnBrk="1" hangingPunct="1"/>
            <a:r>
              <a:rPr lang="en-US" altLang="en-US" sz="2400" dirty="0"/>
              <a:t>Token economies have been used successfully in institutional settings for several decades and there are many studies that support the efficacy of this highly effective intervention</a:t>
            </a:r>
          </a:p>
          <a:p>
            <a:pPr eaLnBrk="1" hangingPunct="1"/>
            <a:endParaRPr lang="en-US" altLang="en-US" sz="400" dirty="0"/>
          </a:p>
          <a:p>
            <a:pPr eaLnBrk="1" hangingPunct="1"/>
            <a:r>
              <a:rPr lang="en-US" altLang="en-US" sz="2400" dirty="0"/>
              <a:t>Must be provided in a </a:t>
            </a:r>
            <a:r>
              <a:rPr lang="en-US" altLang="en-US" sz="2400" u="sng" dirty="0">
                <a:solidFill>
                  <a:srgbClr val="FF0066"/>
                </a:solidFill>
              </a:rPr>
              <a:t>safe</a:t>
            </a:r>
            <a:r>
              <a:rPr lang="en-US" altLang="en-US" sz="2400" dirty="0"/>
              <a:t> treatment environment</a:t>
            </a:r>
          </a:p>
          <a:p>
            <a:pPr eaLnBrk="1" hangingPunct="1"/>
            <a:endParaRPr lang="en-US" altLang="en-US" sz="400" dirty="0"/>
          </a:p>
          <a:p>
            <a:pPr eaLnBrk="1" hangingPunct="1"/>
            <a:r>
              <a:rPr lang="en-US" altLang="en-US" sz="2400" dirty="0"/>
              <a:t>Fidelity to the EBP is essential and includes:</a:t>
            </a:r>
          </a:p>
          <a:p>
            <a:pPr eaLnBrk="1" hangingPunct="1"/>
            <a:endParaRPr lang="en-US" altLang="en-US" sz="400" dirty="0"/>
          </a:p>
          <a:p>
            <a:pPr lvl="1" eaLnBrk="1" hangingPunct="1"/>
            <a:r>
              <a:rPr lang="en-US" altLang="en-US" sz="2000" dirty="0"/>
              <a:t>Substantial investment in staff training prior to initiation of the program</a:t>
            </a:r>
          </a:p>
          <a:p>
            <a:pPr lvl="1" eaLnBrk="1" hangingPunct="1"/>
            <a:r>
              <a:rPr lang="en-US" altLang="en-US" sz="2000" dirty="0"/>
              <a:t>Careful and sustained supervision of all staff throughout the full duration of the intervention</a:t>
            </a:r>
          </a:p>
          <a:p>
            <a:pPr eaLnBrk="1" hangingPunct="1"/>
            <a:endParaRPr lang="en-US" altLang="en-US" sz="500" dirty="0"/>
          </a:p>
          <a:p>
            <a:pPr eaLnBrk="1" hangingPunct="1"/>
            <a:r>
              <a:rPr lang="en-US" altLang="en-US" sz="2400" dirty="0"/>
              <a:t>Punishment is </a:t>
            </a:r>
            <a:r>
              <a:rPr lang="en-US" altLang="en-US" sz="2400" u="sng" dirty="0">
                <a:solidFill>
                  <a:srgbClr val="FF0066"/>
                </a:solidFill>
              </a:rPr>
              <a:t>NEVER</a:t>
            </a:r>
            <a:r>
              <a:rPr lang="en-US" altLang="en-US" sz="2400" dirty="0"/>
              <a:t> employed</a:t>
            </a:r>
          </a:p>
        </p:txBody>
      </p:sp>
    </p:spTree>
    <p:extLst>
      <p:ext uri="{BB962C8B-B14F-4D97-AF65-F5344CB8AC3E}">
        <p14:creationId xmlns:p14="http://schemas.microsoft.com/office/powerpoint/2010/main" val="40326270"/>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762000" y="222004"/>
            <a:ext cx="7848600" cy="1052596"/>
          </a:xfrm>
        </p:spPr>
        <p:txBody>
          <a:bodyPr/>
          <a:lstStyle/>
          <a:p>
            <a:r>
              <a:rPr lang="en-US" altLang="en-US" sz="3800" dirty="0"/>
              <a:t>Interventions II – EBPs: Integrated Dual Diagnosis/Concurrent Disorders Treatment</a:t>
            </a:r>
          </a:p>
        </p:txBody>
      </p:sp>
      <p:sp>
        <p:nvSpPr>
          <p:cNvPr id="91139" name="Rectangle 3"/>
          <p:cNvSpPr>
            <a:spLocks noGrp="1" noChangeArrowheads="1"/>
          </p:cNvSpPr>
          <p:nvPr>
            <p:ph type="body" idx="1"/>
          </p:nvPr>
        </p:nvSpPr>
        <p:spPr>
          <a:xfrm>
            <a:off x="762000" y="1447800"/>
            <a:ext cx="7924800" cy="4358116"/>
          </a:xfrm>
        </p:spPr>
        <p:txBody>
          <a:bodyPr/>
          <a:lstStyle/>
          <a:p>
            <a:r>
              <a:rPr lang="en-US" altLang="en-US" sz="2800" dirty="0">
                <a:solidFill>
                  <a:srgbClr val="66CCFF"/>
                </a:solidFill>
              </a:rPr>
              <a:t>Co-occurring Disorders</a:t>
            </a:r>
          </a:p>
          <a:p>
            <a:pPr eaLnBrk="1" hangingPunct="1"/>
            <a:endParaRPr lang="en-US" altLang="en-US" sz="800" dirty="0">
              <a:solidFill>
                <a:srgbClr val="36777E"/>
              </a:solidFill>
            </a:endParaRPr>
          </a:p>
          <a:p>
            <a:pPr lvl="1" eaLnBrk="1" hangingPunct="1"/>
            <a:r>
              <a:rPr lang="en-US" altLang="en-US" sz="2000" dirty="0"/>
              <a:t>Substance use disorders frequently co-occur with serious mental health disorders</a:t>
            </a:r>
          </a:p>
          <a:p>
            <a:pPr eaLnBrk="1" hangingPunct="1"/>
            <a:endParaRPr lang="en-US" altLang="en-US" sz="300" dirty="0"/>
          </a:p>
          <a:p>
            <a:pPr lvl="1" eaLnBrk="1" hangingPunct="1"/>
            <a:r>
              <a:rPr lang="en-US" altLang="en-US" sz="2000" dirty="0"/>
              <a:t>Range is from 27% to more than 60% (much higher in forensic populations)</a:t>
            </a:r>
          </a:p>
          <a:p>
            <a:pPr lvl="1" eaLnBrk="1" hangingPunct="1">
              <a:buFontTx/>
              <a:buNone/>
            </a:pPr>
            <a:endParaRPr lang="en-US" altLang="en-US" sz="300" dirty="0"/>
          </a:p>
          <a:p>
            <a:pPr lvl="1" eaLnBrk="1" hangingPunct="1"/>
            <a:r>
              <a:rPr lang="en-US" altLang="en-US" sz="2000" dirty="0"/>
              <a:t>Use of psychoactive substances exacerbates the symptoms of mental illness and can impede treatment</a:t>
            </a:r>
          </a:p>
          <a:p>
            <a:pPr lvl="1" eaLnBrk="1" hangingPunct="1"/>
            <a:endParaRPr lang="en-US" altLang="en-US" sz="300" dirty="0"/>
          </a:p>
          <a:p>
            <a:pPr lvl="1" eaLnBrk="1" hangingPunct="1"/>
            <a:r>
              <a:rPr lang="en-US" altLang="en-US" sz="2000" dirty="0"/>
              <a:t>Treatment is most effective when the treatment for both disorders is integrated and offered by one provider who is knowledgeable about both disorders</a:t>
            </a:r>
          </a:p>
          <a:p>
            <a:pPr lvl="1" eaLnBrk="1" hangingPunct="1"/>
            <a:endParaRPr lang="en-US" altLang="en-US" sz="300" dirty="0"/>
          </a:p>
          <a:p>
            <a:pPr lvl="1" eaLnBrk="1" hangingPunct="1"/>
            <a:r>
              <a:rPr lang="en-US" altLang="en-US" sz="2000" dirty="0"/>
              <a:t>Motivational Interviewing (MI), a specific form of psychotherapy, has been identified as a helpful component of concurrent disorders treatment</a:t>
            </a:r>
          </a:p>
        </p:txBody>
      </p:sp>
    </p:spTree>
    <p:extLst>
      <p:ext uri="{BB962C8B-B14F-4D97-AF65-F5344CB8AC3E}">
        <p14:creationId xmlns:p14="http://schemas.microsoft.com/office/powerpoint/2010/main" val="1672129924"/>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762000" y="222004"/>
            <a:ext cx="8042275" cy="1052596"/>
          </a:xfrm>
        </p:spPr>
        <p:txBody>
          <a:bodyPr/>
          <a:lstStyle/>
          <a:p>
            <a:r>
              <a:rPr lang="en-US" altLang="en-US" sz="3800" dirty="0"/>
              <a:t>Interventions II – EBPs: Integrated Dual Diagnosis/Concurrent Disorders Treatment</a:t>
            </a:r>
          </a:p>
        </p:txBody>
      </p:sp>
      <p:sp>
        <p:nvSpPr>
          <p:cNvPr id="92163" name="Rectangle 3"/>
          <p:cNvSpPr>
            <a:spLocks noGrp="1" noChangeArrowheads="1"/>
          </p:cNvSpPr>
          <p:nvPr>
            <p:ph type="body" idx="1"/>
          </p:nvPr>
        </p:nvSpPr>
        <p:spPr>
          <a:xfrm>
            <a:off x="762000" y="1371600"/>
            <a:ext cx="7848600" cy="4798237"/>
          </a:xfrm>
        </p:spPr>
        <p:txBody>
          <a:bodyPr/>
          <a:lstStyle/>
          <a:p>
            <a:r>
              <a:rPr lang="en-US" altLang="en-US" sz="2400" dirty="0">
                <a:solidFill>
                  <a:srgbClr val="66CCFF"/>
                </a:solidFill>
              </a:rPr>
              <a:t>Key Elements of Integrated Dual Diagnosis Treatment Are:</a:t>
            </a:r>
          </a:p>
          <a:p>
            <a:endParaRPr lang="en-US" altLang="en-US" sz="800" dirty="0">
              <a:solidFill>
                <a:srgbClr val="66CCFF"/>
              </a:solidFill>
            </a:endParaRPr>
          </a:p>
          <a:p>
            <a:pPr lvl="1" eaLnBrk="1" hangingPunct="1"/>
            <a:r>
              <a:rPr lang="en-US" altLang="en-US" sz="2000" dirty="0"/>
              <a:t>Knowledge about the effects of alcohol and drugs and their interactions with mental illness and the medications that are used to treat mental illnesses</a:t>
            </a:r>
          </a:p>
          <a:p>
            <a:pPr lvl="1" eaLnBrk="1" hangingPunct="1"/>
            <a:endParaRPr lang="en-US" altLang="en-US" sz="200" dirty="0"/>
          </a:p>
          <a:p>
            <a:pPr lvl="1" eaLnBrk="1" hangingPunct="1"/>
            <a:r>
              <a:rPr lang="en-US" altLang="en-US" sz="2000" dirty="0"/>
              <a:t>Integrated services provided by the same clinician / clinical team</a:t>
            </a:r>
          </a:p>
          <a:p>
            <a:pPr lvl="1" eaLnBrk="1" hangingPunct="1"/>
            <a:endParaRPr lang="en-US" altLang="en-US" sz="200" dirty="0"/>
          </a:p>
          <a:p>
            <a:pPr lvl="1" eaLnBrk="1" hangingPunct="1"/>
            <a:r>
              <a:rPr lang="en-US" altLang="en-US" sz="2000" dirty="0"/>
              <a:t>Stage-wise treatment provided as individuals progress over time through different stages of recovery</a:t>
            </a:r>
          </a:p>
          <a:p>
            <a:pPr lvl="1" eaLnBrk="1" hangingPunct="1"/>
            <a:endParaRPr lang="en-US" altLang="en-US" sz="200" dirty="0"/>
          </a:p>
          <a:p>
            <a:pPr lvl="1" eaLnBrk="1" hangingPunct="1"/>
            <a:r>
              <a:rPr lang="en-US" altLang="en-US" sz="2000" dirty="0"/>
              <a:t>An individualized treatment plan that addresses both the substance use disorder and the person’s mental illness</a:t>
            </a:r>
          </a:p>
          <a:p>
            <a:pPr lvl="1" eaLnBrk="1" hangingPunct="1"/>
            <a:endParaRPr lang="en-US" altLang="en-US" sz="200" dirty="0"/>
          </a:p>
          <a:p>
            <a:pPr lvl="1" eaLnBrk="1" hangingPunct="1"/>
            <a:r>
              <a:rPr lang="en-US" altLang="en-US" sz="2000" dirty="0"/>
              <a:t>Motivational Interviewing to help the individual develop awareness, hopefulness, and motivation</a:t>
            </a:r>
          </a:p>
          <a:p>
            <a:pPr lvl="1" eaLnBrk="1" hangingPunct="1"/>
            <a:endParaRPr lang="en-US" altLang="en-US" sz="200" dirty="0"/>
          </a:p>
          <a:p>
            <a:pPr lvl="1" eaLnBrk="1" hangingPunct="1"/>
            <a:r>
              <a:rPr lang="en-US" altLang="en-US" sz="2000" dirty="0"/>
              <a:t>Coping skills training</a:t>
            </a:r>
          </a:p>
          <a:p>
            <a:pPr lvl="1" eaLnBrk="1" hangingPunct="1"/>
            <a:endParaRPr lang="en-US" altLang="en-US" sz="200" dirty="0"/>
          </a:p>
          <a:p>
            <a:pPr lvl="1" eaLnBrk="1" hangingPunct="1"/>
            <a:r>
              <a:rPr lang="en-US" altLang="en-US" sz="2000" dirty="0"/>
              <a:t>Strategies to maintain engagement in treatment</a:t>
            </a:r>
          </a:p>
          <a:p>
            <a:pPr lvl="1" eaLnBrk="1" hangingPunct="1"/>
            <a:endParaRPr lang="en-US" altLang="en-US" sz="200" dirty="0"/>
          </a:p>
          <a:p>
            <a:pPr lvl="1" eaLnBrk="1" hangingPunct="1"/>
            <a:r>
              <a:rPr lang="en-US" altLang="en-US" sz="2000" dirty="0"/>
              <a:t>Relapse prevention</a:t>
            </a:r>
          </a:p>
        </p:txBody>
      </p:sp>
    </p:spTree>
    <p:extLst>
      <p:ext uri="{BB962C8B-B14F-4D97-AF65-F5344CB8AC3E}">
        <p14:creationId xmlns:p14="http://schemas.microsoft.com/office/powerpoint/2010/main" val="2074471668"/>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762000" y="152805"/>
            <a:ext cx="8042275" cy="1218795"/>
          </a:xfrm>
        </p:spPr>
        <p:txBody>
          <a:bodyPr/>
          <a:lstStyle/>
          <a:p>
            <a:r>
              <a:rPr lang="en-US" altLang="en-US" sz="4400" dirty="0"/>
              <a:t>Interventions II – EBPs:</a:t>
            </a:r>
            <a:br>
              <a:rPr lang="en-US" altLang="en-US" sz="4400" dirty="0"/>
            </a:br>
            <a:r>
              <a:rPr lang="en-US" altLang="en-US" sz="4400" dirty="0"/>
              <a:t>Weight Management Interventions</a:t>
            </a:r>
          </a:p>
        </p:txBody>
      </p:sp>
      <p:sp>
        <p:nvSpPr>
          <p:cNvPr id="93187" name="Rectangle 3"/>
          <p:cNvSpPr>
            <a:spLocks noGrp="1" noChangeArrowheads="1"/>
          </p:cNvSpPr>
          <p:nvPr>
            <p:ph type="body" idx="1"/>
          </p:nvPr>
        </p:nvSpPr>
        <p:spPr>
          <a:xfrm>
            <a:off x="838200" y="1450857"/>
            <a:ext cx="7772400" cy="4735142"/>
          </a:xfrm>
        </p:spPr>
        <p:txBody>
          <a:bodyPr/>
          <a:lstStyle/>
          <a:p>
            <a:r>
              <a:rPr lang="en-US" altLang="en-US" sz="2400" dirty="0">
                <a:solidFill>
                  <a:srgbClr val="66CCFF"/>
                </a:solidFill>
              </a:rPr>
              <a:t>Weight Management and Serious Mental Illness</a:t>
            </a:r>
          </a:p>
          <a:p>
            <a:pPr eaLnBrk="1" hangingPunct="1"/>
            <a:endParaRPr lang="en-US" altLang="en-US" sz="800" dirty="0">
              <a:solidFill>
                <a:srgbClr val="36777E"/>
              </a:solidFill>
            </a:endParaRPr>
          </a:p>
          <a:p>
            <a:pPr lvl="1" eaLnBrk="1" hangingPunct="1"/>
            <a:r>
              <a:rPr lang="en-US" altLang="en-US" sz="2000" dirty="0"/>
              <a:t>Many newer anti-psychotic medications, especially Olanzapine and Clozapine, cause weight gain and an increase in body mass index (BMI)</a:t>
            </a:r>
          </a:p>
          <a:p>
            <a:pPr eaLnBrk="1" hangingPunct="1"/>
            <a:endParaRPr lang="en-US" altLang="en-US" sz="300" dirty="0"/>
          </a:p>
          <a:p>
            <a:pPr eaLnBrk="1" hangingPunct="1"/>
            <a:endParaRPr lang="en-US" altLang="en-US" sz="300" dirty="0"/>
          </a:p>
          <a:p>
            <a:pPr lvl="1" eaLnBrk="1" hangingPunct="1"/>
            <a:r>
              <a:rPr lang="en-US" altLang="en-US" sz="2000" dirty="0"/>
              <a:t>Due to effects of medications, controlling appetite and losing weight are very difficult</a:t>
            </a:r>
          </a:p>
          <a:p>
            <a:pPr eaLnBrk="1" hangingPunct="1"/>
            <a:endParaRPr lang="en-US" altLang="en-US" sz="300" dirty="0"/>
          </a:p>
          <a:p>
            <a:pPr lvl="1" eaLnBrk="1" hangingPunct="1"/>
            <a:r>
              <a:rPr lang="en-US" altLang="en-US" sz="2000" dirty="0"/>
              <a:t>Substantial weight gain can lead to serious health problems:</a:t>
            </a:r>
          </a:p>
          <a:p>
            <a:pPr lvl="2" eaLnBrk="1" hangingPunct="1"/>
            <a:r>
              <a:rPr lang="en-US" altLang="en-US" sz="1800" dirty="0"/>
              <a:t>Musculoskeletal disorders</a:t>
            </a:r>
          </a:p>
          <a:p>
            <a:pPr lvl="2" eaLnBrk="1" hangingPunct="1"/>
            <a:r>
              <a:rPr lang="en-US" altLang="en-US" sz="1800" dirty="0"/>
              <a:t>Arthritis</a:t>
            </a:r>
          </a:p>
          <a:p>
            <a:pPr lvl="2" eaLnBrk="1" hangingPunct="1"/>
            <a:r>
              <a:rPr lang="en-US" altLang="en-US" sz="1800" dirty="0"/>
              <a:t>Insulin resistance</a:t>
            </a:r>
          </a:p>
          <a:p>
            <a:pPr lvl="2" eaLnBrk="1" hangingPunct="1"/>
            <a:r>
              <a:rPr lang="en-US" altLang="en-US" sz="1800" dirty="0"/>
              <a:t>Metabolic syndrome</a:t>
            </a:r>
          </a:p>
          <a:p>
            <a:pPr lvl="1" eaLnBrk="1" hangingPunct="1">
              <a:buFontTx/>
              <a:buNone/>
            </a:pPr>
            <a:endParaRPr lang="en-US" altLang="en-US" sz="300" dirty="0"/>
          </a:p>
          <a:p>
            <a:pPr lvl="1" eaLnBrk="1" hangingPunct="1"/>
            <a:r>
              <a:rPr lang="en-US" altLang="en-US" sz="2000" dirty="0"/>
              <a:t>Metabolic syndrome – very serious condition:</a:t>
            </a:r>
          </a:p>
          <a:p>
            <a:pPr lvl="2" eaLnBrk="1" hangingPunct="1"/>
            <a:r>
              <a:rPr lang="en-US" altLang="en-US" sz="1800" dirty="0"/>
              <a:t>Much more prevalent in people using anti-psychotic medications </a:t>
            </a:r>
          </a:p>
          <a:p>
            <a:pPr lvl="2" eaLnBrk="1" hangingPunct="1"/>
            <a:r>
              <a:rPr lang="en-US" altLang="en-US" sz="1800" dirty="0"/>
              <a:t>Can lead to increased risk of type 2 diabetes, heart attack and stroke </a:t>
            </a:r>
          </a:p>
          <a:p>
            <a:pPr eaLnBrk="1" hangingPunct="1"/>
            <a:endParaRPr lang="en-US" altLang="en-US" sz="300" dirty="0"/>
          </a:p>
        </p:txBody>
      </p:sp>
    </p:spTree>
    <p:extLst>
      <p:ext uri="{BB962C8B-B14F-4D97-AF65-F5344CB8AC3E}">
        <p14:creationId xmlns:p14="http://schemas.microsoft.com/office/powerpoint/2010/main" val="2024433881"/>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762000" y="152400"/>
            <a:ext cx="8001000" cy="1218795"/>
          </a:xfrm>
        </p:spPr>
        <p:txBody>
          <a:bodyPr/>
          <a:lstStyle/>
          <a:p>
            <a:r>
              <a:rPr lang="en-US" altLang="en-US" sz="4400" dirty="0"/>
              <a:t>Interventions II – EBPs:</a:t>
            </a:r>
            <a:br>
              <a:rPr lang="en-US" altLang="en-US" sz="4400" dirty="0"/>
            </a:br>
            <a:r>
              <a:rPr lang="en-US" altLang="en-US" sz="4400" dirty="0"/>
              <a:t>Weight Management Interventions</a:t>
            </a:r>
          </a:p>
        </p:txBody>
      </p:sp>
      <p:sp>
        <p:nvSpPr>
          <p:cNvPr id="94211" name="Rectangle 3"/>
          <p:cNvSpPr>
            <a:spLocks noGrp="1" noChangeArrowheads="1"/>
          </p:cNvSpPr>
          <p:nvPr>
            <p:ph type="body" idx="1"/>
          </p:nvPr>
        </p:nvSpPr>
        <p:spPr>
          <a:xfrm>
            <a:off x="838200" y="1600200"/>
            <a:ext cx="7391400" cy="4496616"/>
          </a:xfrm>
        </p:spPr>
        <p:txBody>
          <a:bodyPr/>
          <a:lstStyle/>
          <a:p>
            <a:pPr eaLnBrk="1" hangingPunct="1"/>
            <a:endParaRPr lang="en-US" altLang="en-US" sz="500" dirty="0"/>
          </a:p>
          <a:p>
            <a:pPr lvl="0"/>
            <a:r>
              <a:rPr lang="en-US" altLang="en-US" sz="2400" dirty="0">
                <a:solidFill>
                  <a:srgbClr val="66CCFF"/>
                </a:solidFill>
              </a:rPr>
              <a:t>Weight Management and Serious Mental Illness</a:t>
            </a:r>
          </a:p>
          <a:p>
            <a:pPr eaLnBrk="1" hangingPunct="1"/>
            <a:endParaRPr lang="en-US" altLang="en-US" sz="800" dirty="0"/>
          </a:p>
          <a:p>
            <a:pPr lvl="1"/>
            <a:r>
              <a:rPr lang="en-US" altLang="en-US" sz="2000" dirty="0"/>
              <a:t>Interventions appear to have greatest chance of success when delivered at the beginning of medication treatment</a:t>
            </a:r>
          </a:p>
          <a:p>
            <a:pPr eaLnBrk="1" hangingPunct="1"/>
            <a:endParaRPr lang="en-US" altLang="en-US" sz="500" dirty="0"/>
          </a:p>
          <a:p>
            <a:pPr lvl="1"/>
            <a:r>
              <a:rPr lang="en-US" altLang="en-US" sz="2000" dirty="0"/>
              <a:t>Goal setting, regular monitoring of results, ongoing support, and provision of feedback are important</a:t>
            </a:r>
          </a:p>
          <a:p>
            <a:pPr eaLnBrk="1" hangingPunct="1"/>
            <a:endParaRPr lang="en-US" altLang="en-US" sz="500" dirty="0"/>
          </a:p>
          <a:p>
            <a:pPr lvl="1"/>
            <a:r>
              <a:rPr lang="en-US" altLang="en-US" sz="2000" dirty="0"/>
              <a:t>Maintenance of weight loss and reduced BMI have not been consistently shown – very difficult for people on psychotropic medications!</a:t>
            </a:r>
          </a:p>
          <a:p>
            <a:pPr eaLnBrk="1" hangingPunct="1"/>
            <a:endParaRPr lang="en-US" altLang="en-US" sz="500" dirty="0"/>
          </a:p>
          <a:p>
            <a:pPr lvl="1"/>
            <a:r>
              <a:rPr lang="en-US" altLang="en-US" sz="2000" dirty="0"/>
              <a:t>Due to the critical importance of maintaining normal weight, interventions for weight management should be an </a:t>
            </a:r>
            <a:r>
              <a:rPr lang="en-US" altLang="en-US" sz="2000" u="sng" dirty="0">
                <a:solidFill>
                  <a:srgbClr val="FF0066"/>
                </a:solidFill>
              </a:rPr>
              <a:t>essential component</a:t>
            </a:r>
            <a:r>
              <a:rPr lang="en-US" altLang="en-US" sz="2000" dirty="0">
                <a:solidFill>
                  <a:srgbClr val="FF0066"/>
                </a:solidFill>
              </a:rPr>
              <a:t> </a:t>
            </a:r>
            <a:r>
              <a:rPr lang="en-US" altLang="en-US" sz="2000" dirty="0"/>
              <a:t>of the PSR continuum of services available to all clients</a:t>
            </a:r>
          </a:p>
          <a:p>
            <a:pPr eaLnBrk="1" hangingPunct="1"/>
            <a:endParaRPr lang="en-US" altLang="en-US" sz="2000" dirty="0"/>
          </a:p>
        </p:txBody>
      </p:sp>
    </p:spTree>
    <p:extLst>
      <p:ext uri="{BB962C8B-B14F-4D97-AF65-F5344CB8AC3E}">
        <p14:creationId xmlns:p14="http://schemas.microsoft.com/office/powerpoint/2010/main" val="1815165085"/>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762000" y="152400"/>
            <a:ext cx="8001000" cy="1218795"/>
          </a:xfrm>
        </p:spPr>
        <p:txBody>
          <a:bodyPr/>
          <a:lstStyle/>
          <a:p>
            <a:r>
              <a:rPr lang="en-US" altLang="en-US" sz="4400" dirty="0"/>
              <a:t>Interventions II: Essential Provisions for Evidence Based Practices</a:t>
            </a:r>
          </a:p>
        </p:txBody>
      </p:sp>
      <p:sp>
        <p:nvSpPr>
          <p:cNvPr id="104451" name="Rectangle 3"/>
          <p:cNvSpPr>
            <a:spLocks noGrp="1" noChangeArrowheads="1"/>
          </p:cNvSpPr>
          <p:nvPr>
            <p:ph type="body" idx="1"/>
          </p:nvPr>
        </p:nvSpPr>
        <p:spPr>
          <a:xfrm>
            <a:off x="762000" y="1524000"/>
            <a:ext cx="7848600" cy="7151188"/>
          </a:xfrm>
        </p:spPr>
        <p:txBody>
          <a:bodyPr/>
          <a:lstStyle/>
          <a:p>
            <a:pPr eaLnBrk="1" hangingPunct="1"/>
            <a:r>
              <a:rPr lang="en-US" altLang="en-US" sz="2400" dirty="0">
                <a:solidFill>
                  <a:srgbClr val="66CCFF"/>
                </a:solidFill>
              </a:rPr>
              <a:t>Fidelity</a:t>
            </a:r>
          </a:p>
          <a:p>
            <a:pPr eaLnBrk="1" hangingPunct="1"/>
            <a:endParaRPr lang="en-US" altLang="en-US" sz="800" dirty="0"/>
          </a:p>
          <a:p>
            <a:pPr lvl="1" eaLnBrk="1" hangingPunct="1"/>
            <a:r>
              <a:rPr lang="en-US" altLang="en-US" sz="1800" dirty="0"/>
              <a:t>When providing a service that has been shown to be effective, it is extremely important to provide the service exactly as it was developed and researched</a:t>
            </a:r>
          </a:p>
          <a:p>
            <a:pPr lvl="1" eaLnBrk="1" hangingPunct="1"/>
            <a:endParaRPr lang="en-US" altLang="en-US" sz="200" dirty="0"/>
          </a:p>
          <a:p>
            <a:pPr lvl="1" eaLnBrk="1" hangingPunct="1"/>
            <a:r>
              <a:rPr lang="en-US" altLang="en-US" sz="1800" dirty="0"/>
              <a:t>When the service is not provided with fidelity, the provider is not providing the same service</a:t>
            </a:r>
          </a:p>
          <a:p>
            <a:pPr lvl="1" eaLnBrk="1" hangingPunct="1"/>
            <a:endParaRPr lang="en-US" altLang="en-US" sz="200" dirty="0"/>
          </a:p>
          <a:p>
            <a:pPr lvl="1" eaLnBrk="1" hangingPunct="1"/>
            <a:r>
              <a:rPr lang="en-US" altLang="en-US" sz="1800" dirty="0"/>
              <a:t>The provider is essentially providing a new, untested service</a:t>
            </a:r>
          </a:p>
          <a:p>
            <a:pPr lvl="1" eaLnBrk="1" hangingPunct="1"/>
            <a:endParaRPr lang="en-US" altLang="en-US" sz="200" dirty="0"/>
          </a:p>
          <a:p>
            <a:pPr lvl="1" eaLnBrk="1" hangingPunct="1"/>
            <a:r>
              <a:rPr lang="en-US" altLang="en-US" sz="1800" dirty="0"/>
              <a:t>There is no reason to believe that the new, untested service will work</a:t>
            </a:r>
          </a:p>
          <a:p>
            <a:pPr lvl="1" eaLnBrk="1" hangingPunct="1"/>
            <a:endParaRPr lang="en-US" altLang="en-US" sz="200" dirty="0"/>
          </a:p>
          <a:p>
            <a:pPr lvl="1" eaLnBrk="1" hangingPunct="1"/>
            <a:r>
              <a:rPr lang="en-US" altLang="en-US" sz="1800" dirty="0"/>
              <a:t>However, because providers and service delivery systems often call the new, untested intervention by the same name as the one that has evidence to support it, a serious dis-service is done to clients and to the field because in most cases, the revised (often limited) intervention fails to provide any benefit to the client, i.e., it has no effect</a:t>
            </a:r>
          </a:p>
          <a:p>
            <a:pPr lvl="1" eaLnBrk="1" hangingPunct="1"/>
            <a:endParaRPr lang="en-US" altLang="en-US" sz="200" dirty="0"/>
          </a:p>
          <a:p>
            <a:pPr lvl="1" eaLnBrk="1" hangingPunct="1"/>
            <a:r>
              <a:rPr lang="en-US" altLang="en-US" sz="1800" dirty="0"/>
              <a:t>This causes distrust among clients and administrators and often leads to a future unwillingness to provide researched services</a:t>
            </a:r>
          </a:p>
          <a:p>
            <a:pPr eaLnBrk="1" hangingPunct="1"/>
            <a:endParaRPr lang="en-US" altLang="en-US" sz="1800" dirty="0"/>
          </a:p>
          <a:p>
            <a:pPr lvl="1" eaLnBrk="1" hangingPunct="1"/>
            <a:endParaRPr lang="en-US" altLang="en-US" sz="2400" dirty="0"/>
          </a:p>
          <a:p>
            <a:pPr eaLnBrk="1" hangingPunct="1"/>
            <a:endParaRPr lang="en-US" altLang="en-US" dirty="0"/>
          </a:p>
          <a:p>
            <a:pPr eaLnBrk="1" hangingPunct="1"/>
            <a:r>
              <a:rPr lang="en-US" altLang="en-US" sz="2500" dirty="0"/>
              <a:t>Appropriately trained staff</a:t>
            </a:r>
          </a:p>
          <a:p>
            <a:pPr eaLnBrk="1" hangingPunct="1"/>
            <a:endParaRPr lang="en-US" altLang="en-US" sz="700" dirty="0"/>
          </a:p>
          <a:p>
            <a:pPr eaLnBrk="1" hangingPunct="1"/>
            <a:r>
              <a:rPr lang="en-US" altLang="en-US" sz="2500" dirty="0"/>
              <a:t>Integration and coordination of services</a:t>
            </a:r>
          </a:p>
          <a:p>
            <a:pPr eaLnBrk="1" hangingPunct="1"/>
            <a:endParaRPr lang="en-US" altLang="en-US" sz="700" dirty="0"/>
          </a:p>
          <a:p>
            <a:pPr eaLnBrk="1" hangingPunct="1"/>
            <a:r>
              <a:rPr lang="en-US" altLang="en-US" sz="2500" dirty="0"/>
              <a:t>Services tailored to the wishes and goals of each person</a:t>
            </a:r>
          </a:p>
        </p:txBody>
      </p:sp>
    </p:spTree>
    <p:extLst>
      <p:ext uri="{BB962C8B-B14F-4D97-AF65-F5344CB8AC3E}">
        <p14:creationId xmlns:p14="http://schemas.microsoft.com/office/powerpoint/2010/main" val="4201026917"/>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762000" y="152400"/>
            <a:ext cx="8001000" cy="1218795"/>
          </a:xfrm>
        </p:spPr>
        <p:txBody>
          <a:bodyPr/>
          <a:lstStyle/>
          <a:p>
            <a:r>
              <a:rPr lang="en-US" altLang="en-US" sz="4400" dirty="0"/>
              <a:t>Interventions II: Essential Provisions for Evidence Based Practices</a:t>
            </a:r>
          </a:p>
        </p:txBody>
      </p:sp>
      <p:sp>
        <p:nvSpPr>
          <p:cNvPr id="105475" name="Rectangle 3"/>
          <p:cNvSpPr>
            <a:spLocks noGrp="1" noChangeArrowheads="1"/>
          </p:cNvSpPr>
          <p:nvPr>
            <p:ph type="body" idx="1"/>
          </p:nvPr>
        </p:nvSpPr>
        <p:spPr>
          <a:xfrm>
            <a:off x="762000" y="1863870"/>
            <a:ext cx="7696200" cy="3622530"/>
          </a:xfrm>
        </p:spPr>
        <p:txBody>
          <a:bodyPr/>
          <a:lstStyle/>
          <a:p>
            <a:pPr eaLnBrk="1" hangingPunct="1"/>
            <a:r>
              <a:rPr lang="en-US" altLang="en-US" sz="2400" dirty="0">
                <a:solidFill>
                  <a:srgbClr val="66CCFF"/>
                </a:solidFill>
              </a:rPr>
              <a:t>Appropriately Trained Staff</a:t>
            </a:r>
          </a:p>
          <a:p>
            <a:pPr eaLnBrk="1" hangingPunct="1"/>
            <a:endParaRPr lang="en-US" altLang="en-US" sz="400" dirty="0"/>
          </a:p>
          <a:p>
            <a:pPr lvl="1" eaLnBrk="1" hangingPunct="1"/>
            <a:r>
              <a:rPr lang="en-US" altLang="en-US" sz="1800" dirty="0"/>
              <a:t>Many EBPs and promising practices require certain clinical skill sets for the service to be provided appropriately</a:t>
            </a:r>
          </a:p>
          <a:p>
            <a:pPr lvl="1" eaLnBrk="1" hangingPunct="1"/>
            <a:endParaRPr lang="en-US" altLang="en-US" sz="200" dirty="0"/>
          </a:p>
          <a:p>
            <a:pPr lvl="1" eaLnBrk="1" hangingPunct="1"/>
            <a:r>
              <a:rPr lang="en-US" altLang="en-US" sz="1800" dirty="0"/>
              <a:t>Without this knowledge and expertise, the service will not be provided as it was intended to be and as it was researched, i.e., determined to be effective</a:t>
            </a:r>
          </a:p>
          <a:p>
            <a:pPr lvl="1" eaLnBrk="1" hangingPunct="1"/>
            <a:endParaRPr lang="en-US" altLang="en-US" sz="200" dirty="0"/>
          </a:p>
          <a:p>
            <a:pPr lvl="1" eaLnBrk="1" hangingPunct="1"/>
            <a:r>
              <a:rPr lang="en-US" altLang="en-US" sz="1800" dirty="0"/>
              <a:t>Although many clinicians are trained in some components of each of the practices, many are not trained thoroughly in all of the components of any practice</a:t>
            </a:r>
          </a:p>
          <a:p>
            <a:pPr lvl="1" eaLnBrk="1" hangingPunct="1"/>
            <a:endParaRPr lang="en-US" altLang="en-US" sz="200" dirty="0"/>
          </a:p>
          <a:p>
            <a:pPr lvl="1" eaLnBrk="1" hangingPunct="1"/>
            <a:r>
              <a:rPr lang="en-US" altLang="en-US" sz="1800" dirty="0"/>
              <a:t>On-going continuing education and supervision are essential for all staff who provide clinical services</a:t>
            </a:r>
          </a:p>
          <a:p>
            <a:pPr lvl="1" eaLnBrk="1" hangingPunct="1"/>
            <a:endParaRPr lang="en-US" altLang="en-US" sz="1800" dirty="0"/>
          </a:p>
          <a:p>
            <a:pPr eaLnBrk="1" hangingPunct="1"/>
            <a:endParaRPr lang="en-US" altLang="en-US" sz="600" b="0" dirty="0"/>
          </a:p>
        </p:txBody>
      </p:sp>
    </p:spTree>
    <p:extLst>
      <p:ext uri="{BB962C8B-B14F-4D97-AF65-F5344CB8AC3E}">
        <p14:creationId xmlns:p14="http://schemas.microsoft.com/office/powerpoint/2010/main" val="2804521422"/>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762000" y="152400"/>
            <a:ext cx="8001000" cy="1218795"/>
          </a:xfrm>
        </p:spPr>
        <p:txBody>
          <a:bodyPr/>
          <a:lstStyle/>
          <a:p>
            <a:r>
              <a:rPr lang="en-US" altLang="en-US" sz="4400" dirty="0"/>
              <a:t>Interventions II: Essential Provisions for Evidence Based Practices</a:t>
            </a:r>
          </a:p>
        </p:txBody>
      </p:sp>
      <p:sp>
        <p:nvSpPr>
          <p:cNvPr id="106499" name="Rectangle 3"/>
          <p:cNvSpPr>
            <a:spLocks noGrp="1" noChangeArrowheads="1"/>
          </p:cNvSpPr>
          <p:nvPr>
            <p:ph type="body" idx="1"/>
          </p:nvPr>
        </p:nvSpPr>
        <p:spPr>
          <a:xfrm>
            <a:off x="762000" y="1868436"/>
            <a:ext cx="7848600" cy="3465564"/>
          </a:xfrm>
        </p:spPr>
        <p:txBody>
          <a:bodyPr/>
          <a:lstStyle/>
          <a:p>
            <a:pPr eaLnBrk="1" hangingPunct="1"/>
            <a:r>
              <a:rPr lang="en-US" altLang="en-US" sz="2400" dirty="0">
                <a:solidFill>
                  <a:srgbClr val="66CCFF"/>
                </a:solidFill>
              </a:rPr>
              <a:t>Integration and Coordination of Services</a:t>
            </a:r>
          </a:p>
          <a:p>
            <a:pPr eaLnBrk="1" hangingPunct="1"/>
            <a:endParaRPr lang="en-US" altLang="en-US" sz="400" dirty="0"/>
          </a:p>
          <a:p>
            <a:pPr lvl="1" eaLnBrk="1" hangingPunct="1"/>
            <a:r>
              <a:rPr lang="en-US" altLang="en-US" sz="1800" dirty="0"/>
              <a:t>Ideally, one person or one team is responsible for providing </a:t>
            </a:r>
            <a:r>
              <a:rPr lang="en-US" altLang="en-US" sz="1800" i="1" dirty="0"/>
              <a:t>all</a:t>
            </a:r>
            <a:r>
              <a:rPr lang="en-US" altLang="en-US" sz="1800" dirty="0"/>
              <a:t> services to any given individual</a:t>
            </a:r>
          </a:p>
          <a:p>
            <a:pPr lvl="1" eaLnBrk="1" hangingPunct="1"/>
            <a:endParaRPr lang="en-US" altLang="en-US" sz="200" dirty="0"/>
          </a:p>
          <a:p>
            <a:pPr lvl="1" eaLnBrk="1" hangingPunct="1"/>
            <a:r>
              <a:rPr lang="en-US" altLang="en-US" sz="1800" dirty="0"/>
              <a:t>Most often this is not the case.  The classic example is mental health services which are almost universally separate from substance abuse services</a:t>
            </a:r>
          </a:p>
          <a:p>
            <a:pPr lvl="1" eaLnBrk="1" hangingPunct="1"/>
            <a:endParaRPr lang="en-US" altLang="en-US" sz="200" dirty="0"/>
          </a:p>
          <a:p>
            <a:pPr lvl="1" eaLnBrk="1" hangingPunct="1"/>
            <a:r>
              <a:rPr lang="en-US" altLang="en-US" sz="1800" dirty="0"/>
              <a:t>When services are not integrated and coordinated by one provider or one team, they are usually fragmented, often work against each other, sometimes have conflicting goals, and many times become a destructive force which impedes rather than facilitates, recovery for the individual</a:t>
            </a:r>
          </a:p>
          <a:p>
            <a:pPr eaLnBrk="1" hangingPunct="1"/>
            <a:endParaRPr lang="en-US" altLang="en-US" sz="200" dirty="0"/>
          </a:p>
          <a:p>
            <a:pPr lvl="1" eaLnBrk="1" hangingPunct="1"/>
            <a:r>
              <a:rPr lang="en-US" altLang="en-US" sz="1800" dirty="0"/>
              <a:t>Although a systems issue, it impacts directly on the effectiveness of individual services</a:t>
            </a:r>
          </a:p>
        </p:txBody>
      </p:sp>
    </p:spTree>
    <p:extLst>
      <p:ext uri="{BB962C8B-B14F-4D97-AF65-F5344CB8AC3E}">
        <p14:creationId xmlns:p14="http://schemas.microsoft.com/office/powerpoint/2010/main" val="3594217812"/>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762000" y="152400"/>
            <a:ext cx="8001000" cy="1218795"/>
          </a:xfrm>
        </p:spPr>
        <p:txBody>
          <a:bodyPr/>
          <a:lstStyle/>
          <a:p>
            <a:r>
              <a:rPr lang="en-US" altLang="en-US" sz="4400" dirty="0"/>
              <a:t>Interventions II: Essential Provisions for Evidence Based Practices</a:t>
            </a:r>
          </a:p>
        </p:txBody>
      </p:sp>
      <p:sp>
        <p:nvSpPr>
          <p:cNvPr id="107523" name="Rectangle 3"/>
          <p:cNvSpPr>
            <a:spLocks noGrp="1" noChangeArrowheads="1"/>
          </p:cNvSpPr>
          <p:nvPr>
            <p:ph type="body" idx="1"/>
          </p:nvPr>
        </p:nvSpPr>
        <p:spPr>
          <a:xfrm>
            <a:off x="762000" y="1833042"/>
            <a:ext cx="7607300" cy="3247043"/>
          </a:xfrm>
        </p:spPr>
        <p:txBody>
          <a:bodyPr/>
          <a:lstStyle/>
          <a:p>
            <a:pPr eaLnBrk="1" hangingPunct="1"/>
            <a:r>
              <a:rPr lang="en-US" altLang="en-US" sz="2400" dirty="0">
                <a:solidFill>
                  <a:srgbClr val="66CCFF"/>
                </a:solidFill>
              </a:rPr>
              <a:t>Services Tailored to the Wishes and Goals of Each Person</a:t>
            </a:r>
            <a:endParaRPr lang="en-US" altLang="en-US" sz="2400" b="0" dirty="0">
              <a:solidFill>
                <a:srgbClr val="66CCFF"/>
              </a:solidFill>
            </a:endParaRPr>
          </a:p>
          <a:p>
            <a:pPr eaLnBrk="1" hangingPunct="1"/>
            <a:endParaRPr lang="en-US" altLang="en-US" sz="800" b="0" dirty="0">
              <a:solidFill>
                <a:srgbClr val="66CCFF"/>
              </a:solidFill>
            </a:endParaRPr>
          </a:p>
          <a:p>
            <a:pPr lvl="1" eaLnBrk="1" hangingPunct="1"/>
            <a:r>
              <a:rPr lang="en-US" altLang="en-US" sz="2000" dirty="0"/>
              <a:t>Services should only be provided when</a:t>
            </a:r>
            <a:r>
              <a:rPr lang="en-US" altLang="en-US" sz="1900" dirty="0"/>
              <a:t>:</a:t>
            </a:r>
            <a:endParaRPr lang="en-US" altLang="en-US" sz="300" dirty="0"/>
          </a:p>
          <a:p>
            <a:pPr lvl="1" eaLnBrk="1" hangingPunct="1"/>
            <a:endParaRPr lang="en-US" altLang="en-US" sz="200" b="0" dirty="0"/>
          </a:p>
          <a:p>
            <a:pPr lvl="2" eaLnBrk="1" hangingPunct="1"/>
            <a:r>
              <a:rPr lang="en-US" altLang="en-US" sz="1800" dirty="0"/>
              <a:t>The person expresses a desire for services</a:t>
            </a:r>
          </a:p>
          <a:p>
            <a:pPr lvl="2" eaLnBrk="1" hangingPunct="1"/>
            <a:endParaRPr lang="en-US" altLang="en-US" sz="200" dirty="0"/>
          </a:p>
          <a:p>
            <a:pPr lvl="2" eaLnBrk="1" hangingPunct="1"/>
            <a:r>
              <a:rPr lang="en-US" altLang="en-US" sz="1800" dirty="0"/>
              <a:t>The person has set one or more goals for him/her self</a:t>
            </a:r>
          </a:p>
          <a:p>
            <a:pPr lvl="2" eaLnBrk="1" hangingPunct="1"/>
            <a:endParaRPr lang="en-US" altLang="en-US" sz="200" dirty="0"/>
          </a:p>
          <a:p>
            <a:pPr lvl="2" eaLnBrk="1" hangingPunct="1"/>
            <a:r>
              <a:rPr lang="en-US" altLang="en-US" sz="1800" dirty="0"/>
              <a:t>A comprehensive rehabilitation assessment of capabilities and resources has been completed</a:t>
            </a:r>
          </a:p>
          <a:p>
            <a:pPr lvl="2" eaLnBrk="1" hangingPunct="1"/>
            <a:endParaRPr lang="en-US" altLang="en-US" sz="200" dirty="0"/>
          </a:p>
          <a:p>
            <a:pPr lvl="2" eaLnBrk="1" hangingPunct="1"/>
            <a:r>
              <a:rPr lang="en-US" altLang="en-US" sz="1800" dirty="0"/>
              <a:t>The person has indicated a willingness to begin the rehabilitation process</a:t>
            </a:r>
          </a:p>
          <a:p>
            <a:pPr lvl="2" eaLnBrk="1" hangingPunct="1"/>
            <a:endParaRPr lang="en-US" altLang="en-US" sz="200" dirty="0"/>
          </a:p>
          <a:p>
            <a:pPr lvl="2" eaLnBrk="1" hangingPunct="1"/>
            <a:r>
              <a:rPr lang="en-US" altLang="en-US" sz="1800" dirty="0"/>
              <a:t>Services should be tailored to the wishes and goals the person has set for him/her self and based on the rehabilitation assessment</a:t>
            </a:r>
          </a:p>
        </p:txBody>
      </p:sp>
    </p:spTree>
    <p:extLst>
      <p:ext uri="{BB962C8B-B14F-4D97-AF65-F5344CB8AC3E}">
        <p14:creationId xmlns:p14="http://schemas.microsoft.com/office/powerpoint/2010/main" val="1886107026"/>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6124754"/>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Interventions II: Evidence Based Practices.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3200" b="1" dirty="0">
              <a:solidFill>
                <a:srgbClr val="FFFFFF"/>
              </a:solidFill>
            </a:endParaRPr>
          </a:p>
          <a:p>
            <a:r>
              <a:rPr lang="en-US" sz="1600" dirty="0">
                <a:solidFill>
                  <a:srgbClr val="FFFFFF"/>
                </a:solidFill>
              </a:rPr>
              <a:t>August, 2014</a:t>
            </a:r>
          </a:p>
          <a:p>
            <a:endParaRPr lang="en-US" sz="2000" b="1" dirty="0">
              <a:solidFill>
                <a:srgbClr val="FFFFFF"/>
              </a:solidFill>
            </a:endParaRPr>
          </a:p>
        </p:txBody>
      </p:sp>
    </p:spTree>
    <p:extLst>
      <p:ext uri="{BB962C8B-B14F-4D97-AF65-F5344CB8AC3E}">
        <p14:creationId xmlns:p14="http://schemas.microsoft.com/office/powerpoint/2010/main" val="191236685"/>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dirty="0"/>
              <a:t>9. Interventions III</a:t>
            </a:r>
          </a:p>
        </p:txBody>
      </p:sp>
    </p:spTree>
    <p:extLst>
      <p:ext uri="{BB962C8B-B14F-4D97-AF65-F5344CB8AC3E}">
        <p14:creationId xmlns:p14="http://schemas.microsoft.com/office/powerpoint/2010/main" val="3626621526"/>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762000" y="228802"/>
            <a:ext cx="8001000" cy="609398"/>
          </a:xfrm>
        </p:spPr>
        <p:txBody>
          <a:bodyPr/>
          <a:lstStyle/>
          <a:p>
            <a:r>
              <a:rPr lang="en-US" altLang="en-US" sz="4400" dirty="0"/>
              <a:t>Interventions III: Promising Practices</a:t>
            </a:r>
          </a:p>
        </p:txBody>
      </p:sp>
      <p:sp>
        <p:nvSpPr>
          <p:cNvPr id="96259" name="Rectangle 3"/>
          <p:cNvSpPr>
            <a:spLocks noGrp="1" noChangeArrowheads="1"/>
          </p:cNvSpPr>
          <p:nvPr>
            <p:ph type="body" idx="1"/>
          </p:nvPr>
        </p:nvSpPr>
        <p:spPr>
          <a:xfrm>
            <a:off x="762000" y="1564294"/>
            <a:ext cx="7889875" cy="4387355"/>
          </a:xfrm>
        </p:spPr>
        <p:txBody>
          <a:bodyPr/>
          <a:lstStyle/>
          <a:p>
            <a:pPr eaLnBrk="1" hangingPunct="1"/>
            <a:r>
              <a:rPr lang="en-US" altLang="en-US" sz="2800" dirty="0">
                <a:solidFill>
                  <a:srgbClr val="66CCFF"/>
                </a:solidFill>
                <a:latin typeface="+mj-lt"/>
              </a:rPr>
              <a:t>Those practices or services that have a body of research to support them but not sufficient evidence to be designated an EBP</a:t>
            </a:r>
          </a:p>
          <a:p>
            <a:pPr eaLnBrk="1" hangingPunct="1">
              <a:buFontTx/>
              <a:buNone/>
            </a:pPr>
            <a:endParaRPr lang="en-US" altLang="en-US" sz="400" dirty="0">
              <a:solidFill>
                <a:srgbClr val="66CCFF"/>
              </a:solidFill>
            </a:endParaRPr>
          </a:p>
          <a:p>
            <a:pPr lvl="1"/>
            <a:r>
              <a:rPr lang="en-US" altLang="en-US" sz="2400" dirty="0"/>
              <a:t>The PORT study designated four interventions as promising:</a:t>
            </a:r>
          </a:p>
          <a:p>
            <a:pPr eaLnBrk="1" hangingPunct="1"/>
            <a:endParaRPr lang="en-US" altLang="en-US" sz="300" dirty="0"/>
          </a:p>
          <a:p>
            <a:pPr lvl="2"/>
            <a:r>
              <a:rPr lang="en-US" altLang="en-US" sz="2200" dirty="0"/>
              <a:t>Medication Management or Adherence</a:t>
            </a:r>
          </a:p>
          <a:p>
            <a:pPr lvl="2"/>
            <a:r>
              <a:rPr lang="en-US" altLang="en-US" sz="2200" dirty="0"/>
              <a:t>Cognitive Remediation</a:t>
            </a:r>
          </a:p>
          <a:p>
            <a:pPr lvl="2"/>
            <a:r>
              <a:rPr lang="en-US" altLang="en-US" sz="2200" dirty="0"/>
              <a:t>Psychosocial Treatments for Recent Onset Schizophrenia</a:t>
            </a:r>
          </a:p>
          <a:p>
            <a:pPr lvl="2"/>
            <a:r>
              <a:rPr lang="en-US" altLang="en-US" sz="2200" dirty="0"/>
              <a:t>Peer Support/Peer-delivered Services</a:t>
            </a:r>
          </a:p>
          <a:p>
            <a:pPr lvl="1" eaLnBrk="1" hangingPunct="1"/>
            <a:endParaRPr lang="en-US" altLang="en-US" sz="2000" dirty="0"/>
          </a:p>
          <a:p>
            <a:pPr marL="115888" lvl="1" indent="0" eaLnBrk="1" hangingPunct="1">
              <a:buFontTx/>
              <a:buNone/>
            </a:pPr>
            <a:r>
              <a:rPr lang="en-US" altLang="en-US" sz="1200" i="1" dirty="0"/>
              <a:t>*Dixon, L. et al. (2010). The 2009 Schizophrenia PORT Psychosocial Treatment Recommendations and Summary Statements.  Schizophrenia Bulletin, 36, 1, 48-70</a:t>
            </a:r>
          </a:p>
          <a:p>
            <a:pPr lvl="1" eaLnBrk="1" hangingPunct="1"/>
            <a:endParaRPr lang="en-US" altLang="en-US" sz="1000" dirty="0"/>
          </a:p>
        </p:txBody>
      </p:sp>
      <p:pic>
        <p:nvPicPr>
          <p:cNvPr id="96260" name="Picture 11" descr="C:\Program Files (x86)\Microsoft Office\MEDIA\CAGCAT10\j029323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3200400"/>
            <a:ext cx="1565275"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658287"/>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0188"/>
            <a:ext cx="8382000" cy="609398"/>
          </a:xfrm>
        </p:spPr>
        <p:txBody>
          <a:bodyPr/>
          <a:lstStyle/>
          <a:p>
            <a:r>
              <a:rPr lang="en-US" altLang="en-US" sz="4400" dirty="0"/>
              <a:t>Interventions III: Promising Practices</a:t>
            </a:r>
            <a:endParaRPr lang="en-US" dirty="0"/>
          </a:p>
        </p:txBody>
      </p:sp>
      <p:sp>
        <p:nvSpPr>
          <p:cNvPr id="3" name="Text Placeholder 2"/>
          <p:cNvSpPr>
            <a:spLocks noGrp="1"/>
          </p:cNvSpPr>
          <p:nvPr>
            <p:ph type="body" sz="quarter" idx="10"/>
          </p:nvPr>
        </p:nvSpPr>
        <p:spPr>
          <a:xfrm>
            <a:off x="762000" y="1194608"/>
            <a:ext cx="7772400" cy="4748992"/>
          </a:xfrm>
        </p:spPr>
        <p:txBody>
          <a:bodyPr/>
          <a:lstStyle/>
          <a:p>
            <a:r>
              <a:rPr lang="en-US" sz="2600" dirty="0">
                <a:solidFill>
                  <a:srgbClr val="66CCFF"/>
                </a:solidFill>
              </a:rPr>
              <a:t>Important New Findings</a:t>
            </a:r>
          </a:p>
          <a:p>
            <a:pPr lvl="1"/>
            <a:r>
              <a:rPr lang="en-US" sz="2200" dirty="0"/>
              <a:t>An integrated approach combining multiple interventions within a recovery oriented context, targeted to the unique needs of each individual including those in the justice system, may be the most effective approach </a:t>
            </a:r>
          </a:p>
          <a:p>
            <a:pPr lvl="1"/>
            <a:r>
              <a:rPr lang="en-US" sz="2200" dirty="0"/>
              <a:t>Increasingly clear - cognitive impairment is at the heart of functional skill deficits</a:t>
            </a:r>
          </a:p>
          <a:p>
            <a:pPr lvl="1"/>
            <a:r>
              <a:rPr lang="en-US" sz="2200" dirty="0"/>
              <a:t>Social cognition approaches needed for improving community functioning</a:t>
            </a:r>
          </a:p>
          <a:p>
            <a:pPr lvl="1"/>
            <a:r>
              <a:rPr lang="en-US" sz="2200" dirty="0"/>
              <a:t>Integrated approaches should include cognitive enhancement approaches as a fundamental component </a:t>
            </a:r>
          </a:p>
          <a:p>
            <a:r>
              <a:rPr lang="en-US" sz="2400" dirty="0"/>
              <a:t>Including cognitive remediation “may result in a magnitude of change that exceeds that which can be achieved by targeted treatments alone” </a:t>
            </a:r>
            <a:r>
              <a:rPr lang="en-US" sz="1200" dirty="0"/>
              <a:t>(</a:t>
            </a:r>
            <a:r>
              <a:rPr lang="en-US" sz="1200" i="1" dirty="0"/>
              <a:t>Pinkham &amp; Harvey, 2013)</a:t>
            </a:r>
          </a:p>
        </p:txBody>
      </p:sp>
    </p:spTree>
    <p:extLst>
      <p:ext uri="{BB962C8B-B14F-4D97-AF65-F5344CB8AC3E}">
        <p14:creationId xmlns:p14="http://schemas.microsoft.com/office/powerpoint/2010/main" val="3262006838"/>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762000" y="231775"/>
            <a:ext cx="8042275" cy="1216025"/>
          </a:xfrm>
        </p:spPr>
        <p:txBody>
          <a:bodyPr/>
          <a:lstStyle/>
          <a:p>
            <a:r>
              <a:rPr lang="en-US" altLang="en-US" sz="4400" dirty="0"/>
              <a:t>Interventions III – Promising Practices:</a:t>
            </a:r>
            <a:br>
              <a:rPr lang="en-US" altLang="en-US" sz="4400" dirty="0"/>
            </a:br>
            <a:r>
              <a:rPr lang="en-US" altLang="en-US" sz="4400" dirty="0"/>
              <a:t>Medication/Illness Management</a:t>
            </a:r>
          </a:p>
        </p:txBody>
      </p:sp>
      <p:sp>
        <p:nvSpPr>
          <p:cNvPr id="97283" name="Rectangle 3"/>
          <p:cNvSpPr>
            <a:spLocks noGrp="1" noChangeArrowheads="1"/>
          </p:cNvSpPr>
          <p:nvPr>
            <p:ph type="body" idx="1"/>
          </p:nvPr>
        </p:nvSpPr>
        <p:spPr>
          <a:xfrm>
            <a:off x="762000" y="1676400"/>
            <a:ext cx="7791450" cy="4459682"/>
          </a:xfrm>
        </p:spPr>
        <p:txBody>
          <a:bodyPr/>
          <a:lstStyle/>
          <a:p>
            <a:pPr eaLnBrk="1" hangingPunct="1"/>
            <a:r>
              <a:rPr lang="en-US" altLang="en-US" sz="2200" dirty="0">
                <a:solidFill>
                  <a:srgbClr val="66CCFF"/>
                </a:solidFill>
              </a:rPr>
              <a:t>Medication/Illness Management</a:t>
            </a:r>
          </a:p>
          <a:p>
            <a:pPr eaLnBrk="1" hangingPunct="1"/>
            <a:endParaRPr lang="en-US" altLang="en-US" sz="400" dirty="0">
              <a:solidFill>
                <a:srgbClr val="36777E"/>
              </a:solidFill>
            </a:endParaRPr>
          </a:p>
          <a:p>
            <a:pPr lvl="1" eaLnBrk="1" hangingPunct="1"/>
            <a:r>
              <a:rPr lang="en-US" altLang="en-US" sz="1800" dirty="0"/>
              <a:t>Programs combine teaching people how to manage their illness to achieve their own recovery goals</a:t>
            </a:r>
          </a:p>
          <a:p>
            <a:pPr eaLnBrk="1" hangingPunct="1"/>
            <a:endParaRPr lang="en-US" altLang="en-US" sz="300" dirty="0"/>
          </a:p>
          <a:p>
            <a:pPr lvl="1" eaLnBrk="1" hangingPunct="1"/>
            <a:r>
              <a:rPr lang="en-US" altLang="en-US" sz="1800" dirty="0"/>
              <a:t>The strategies taught are a subset of those in several EBPs and promising practices</a:t>
            </a:r>
          </a:p>
          <a:p>
            <a:pPr eaLnBrk="1" hangingPunct="1"/>
            <a:endParaRPr lang="en-US" altLang="en-US" sz="300" dirty="0"/>
          </a:p>
          <a:p>
            <a:pPr eaLnBrk="1" hangingPunct="1">
              <a:buFontTx/>
              <a:buNone/>
            </a:pPr>
            <a:endParaRPr lang="en-US" altLang="en-US" sz="300" dirty="0"/>
          </a:p>
          <a:p>
            <a:pPr lvl="1" eaLnBrk="1" hangingPunct="1"/>
            <a:r>
              <a:rPr lang="en-US" altLang="en-US" sz="1800" dirty="0"/>
              <a:t>Client concerns and preferences must be an integral part of the process</a:t>
            </a:r>
          </a:p>
          <a:p>
            <a:pPr eaLnBrk="1" hangingPunct="1"/>
            <a:endParaRPr lang="en-US" altLang="en-US" sz="300" dirty="0"/>
          </a:p>
          <a:p>
            <a:pPr lvl="1" eaLnBrk="1" hangingPunct="1"/>
            <a:r>
              <a:rPr lang="en-US" altLang="en-US" sz="1800" dirty="0"/>
              <a:t>Common Elements:</a:t>
            </a:r>
          </a:p>
          <a:p>
            <a:pPr lvl="2" eaLnBrk="1" hangingPunct="1"/>
            <a:r>
              <a:rPr lang="en-US" altLang="en-US" sz="1600" dirty="0"/>
              <a:t>Education about mental illness, treatment, and wellness strategies</a:t>
            </a:r>
          </a:p>
          <a:p>
            <a:pPr lvl="2" eaLnBrk="1" hangingPunct="1"/>
            <a:r>
              <a:rPr lang="en-US" altLang="en-US" sz="1600" dirty="0"/>
              <a:t>Management of medication dosage and side effects </a:t>
            </a:r>
          </a:p>
          <a:p>
            <a:pPr lvl="2" eaLnBrk="1" hangingPunct="1"/>
            <a:r>
              <a:rPr lang="en-US" altLang="en-US" sz="1600" dirty="0"/>
              <a:t>Strategies to increase medication adherence</a:t>
            </a:r>
          </a:p>
          <a:p>
            <a:pPr lvl="2" eaLnBrk="1" hangingPunct="1"/>
            <a:r>
              <a:rPr lang="en-US" altLang="en-US" sz="1600" dirty="0"/>
              <a:t>Building social support (family, friends, peers)</a:t>
            </a:r>
          </a:p>
          <a:p>
            <a:pPr lvl="2" eaLnBrk="1" hangingPunct="1"/>
            <a:r>
              <a:rPr lang="en-US" altLang="en-US" sz="1600" dirty="0"/>
              <a:t>Relapse prevention/frequency reduction</a:t>
            </a:r>
          </a:p>
          <a:p>
            <a:pPr lvl="2" eaLnBrk="1" hangingPunct="1"/>
            <a:r>
              <a:rPr lang="en-US" altLang="en-US" sz="1600" dirty="0"/>
              <a:t>Coping with stress</a:t>
            </a:r>
          </a:p>
          <a:p>
            <a:pPr lvl="2" eaLnBrk="1" hangingPunct="1"/>
            <a:r>
              <a:rPr lang="en-US" altLang="en-US" sz="1600" dirty="0"/>
              <a:t>Coping with symptoms (cognitive behavioral strategies)</a:t>
            </a:r>
          </a:p>
          <a:p>
            <a:pPr lvl="2" eaLnBrk="1" hangingPunct="1"/>
            <a:r>
              <a:rPr lang="en-US" altLang="en-US" sz="1600" dirty="0"/>
              <a:t>Getting one’s needs met in the mental health system</a:t>
            </a:r>
          </a:p>
        </p:txBody>
      </p:sp>
      <p:pic>
        <p:nvPicPr>
          <p:cNvPr id="97284" name="Picture 7" descr="http://thumbs.gograph.com/gg537590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1350" y="4259263"/>
            <a:ext cx="16192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605228"/>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762000" y="229005"/>
            <a:ext cx="8042275" cy="1218795"/>
          </a:xfrm>
        </p:spPr>
        <p:txBody>
          <a:bodyPr/>
          <a:lstStyle/>
          <a:p>
            <a:r>
              <a:rPr lang="en-US" altLang="en-US" sz="4400" dirty="0"/>
              <a:t>Interventions III – Promising Practices:</a:t>
            </a:r>
            <a:br>
              <a:rPr lang="en-US" altLang="en-US" sz="4400" dirty="0"/>
            </a:br>
            <a:r>
              <a:rPr lang="en-US" altLang="en-US" sz="4400" dirty="0"/>
              <a:t>Cognitive Remediation</a:t>
            </a:r>
          </a:p>
        </p:txBody>
      </p:sp>
      <p:sp>
        <p:nvSpPr>
          <p:cNvPr id="98307" name="Rectangle 3"/>
          <p:cNvSpPr>
            <a:spLocks noGrp="1" noChangeArrowheads="1"/>
          </p:cNvSpPr>
          <p:nvPr>
            <p:ph type="body" idx="1"/>
          </p:nvPr>
        </p:nvSpPr>
        <p:spPr>
          <a:xfrm>
            <a:off x="838200" y="1600200"/>
            <a:ext cx="7848600" cy="4555093"/>
          </a:xfrm>
        </p:spPr>
        <p:txBody>
          <a:bodyPr/>
          <a:lstStyle/>
          <a:p>
            <a:pPr eaLnBrk="1" hangingPunct="1"/>
            <a:r>
              <a:rPr lang="en-US" altLang="en-US" sz="2200" dirty="0">
                <a:solidFill>
                  <a:srgbClr val="66CCFF"/>
                </a:solidFill>
              </a:rPr>
              <a:t>Cognitive Remediation</a:t>
            </a:r>
          </a:p>
          <a:p>
            <a:pPr lvl="1" eaLnBrk="1" hangingPunct="1"/>
            <a:r>
              <a:rPr lang="en-US" altLang="en-US" sz="1800" dirty="0"/>
              <a:t>Neuropsychological functioning is often negatively affected, resulting in impaired thinking ability and an inability to function well in social, educational, and work settings</a:t>
            </a:r>
          </a:p>
          <a:p>
            <a:pPr eaLnBrk="1" hangingPunct="1"/>
            <a:endParaRPr lang="en-US" altLang="en-US" sz="300" dirty="0"/>
          </a:p>
          <a:p>
            <a:pPr lvl="1" eaLnBrk="1" hangingPunct="1"/>
            <a:r>
              <a:rPr lang="en-US" altLang="en-US" sz="1800" dirty="0"/>
              <a:t>Cognitive remediation can improve neuropsychological functioning and life skills outcomes especially when delivered in conjunction with other PSR interventions</a:t>
            </a:r>
          </a:p>
          <a:p>
            <a:pPr eaLnBrk="1" hangingPunct="1"/>
            <a:endParaRPr lang="en-US" altLang="en-US" sz="300" dirty="0"/>
          </a:p>
          <a:p>
            <a:pPr lvl="1" eaLnBrk="1" hangingPunct="1"/>
            <a:r>
              <a:rPr lang="en-US" altLang="en-US" sz="1800" dirty="0"/>
              <a:t>Programs generally provide computer assisted training sessions aimed at improving learning, memory, attention, concentration, and executive functioning</a:t>
            </a:r>
          </a:p>
          <a:p>
            <a:pPr eaLnBrk="1" hangingPunct="1"/>
            <a:endParaRPr lang="en-US" altLang="en-US" sz="300" dirty="0"/>
          </a:p>
          <a:p>
            <a:pPr lvl="1" eaLnBrk="1" hangingPunct="1"/>
            <a:r>
              <a:rPr lang="en-US" altLang="en-US" sz="1800" dirty="0"/>
              <a:t>Behavioral shaping is used, targeting the following neuropsychological functions:</a:t>
            </a:r>
          </a:p>
          <a:p>
            <a:pPr eaLnBrk="1" hangingPunct="1"/>
            <a:endParaRPr lang="en-US" altLang="en-US" sz="300" dirty="0"/>
          </a:p>
          <a:p>
            <a:pPr lvl="2" eaLnBrk="1" hangingPunct="1"/>
            <a:r>
              <a:rPr lang="en-US" altLang="en-US" sz="1600" dirty="0"/>
              <a:t>Attention and concentration</a:t>
            </a:r>
          </a:p>
          <a:p>
            <a:pPr lvl="2" eaLnBrk="1" hangingPunct="1"/>
            <a:r>
              <a:rPr lang="en-US" altLang="en-US" sz="1600" dirty="0"/>
              <a:t>Memory </a:t>
            </a:r>
          </a:p>
          <a:p>
            <a:pPr lvl="2" eaLnBrk="1" hangingPunct="1"/>
            <a:r>
              <a:rPr lang="en-US" altLang="en-US" sz="1600" dirty="0"/>
              <a:t>Planning</a:t>
            </a:r>
          </a:p>
          <a:p>
            <a:pPr lvl="2" eaLnBrk="1" hangingPunct="1"/>
            <a:r>
              <a:rPr lang="en-US" altLang="en-US" sz="1600" dirty="0"/>
              <a:t>Monitoring one's work &amp; making adjustments based on feedback</a:t>
            </a:r>
          </a:p>
        </p:txBody>
      </p:sp>
    </p:spTree>
    <p:extLst>
      <p:ext uri="{BB962C8B-B14F-4D97-AF65-F5344CB8AC3E}">
        <p14:creationId xmlns:p14="http://schemas.microsoft.com/office/powerpoint/2010/main" val="2702451"/>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762000" y="229005"/>
            <a:ext cx="8001000" cy="1218795"/>
          </a:xfrm>
        </p:spPr>
        <p:txBody>
          <a:bodyPr/>
          <a:lstStyle/>
          <a:p>
            <a:r>
              <a:rPr lang="en-US" altLang="en-US" sz="4400" dirty="0"/>
              <a:t>Interventions III – Promising Practices:</a:t>
            </a:r>
            <a:br>
              <a:rPr lang="en-US" altLang="en-US" sz="4400" dirty="0"/>
            </a:br>
            <a:r>
              <a:rPr lang="en-US" altLang="en-US" sz="4400" dirty="0"/>
              <a:t>Early Psychosis Interventions (EPI)</a:t>
            </a:r>
          </a:p>
        </p:txBody>
      </p:sp>
      <p:sp>
        <p:nvSpPr>
          <p:cNvPr id="99331" name="Rectangle 3"/>
          <p:cNvSpPr>
            <a:spLocks noGrp="1" noChangeArrowheads="1"/>
          </p:cNvSpPr>
          <p:nvPr>
            <p:ph type="body" idx="1"/>
          </p:nvPr>
        </p:nvSpPr>
        <p:spPr>
          <a:xfrm>
            <a:off x="762000" y="1722437"/>
            <a:ext cx="7848600" cy="4555093"/>
          </a:xfrm>
        </p:spPr>
        <p:txBody>
          <a:bodyPr/>
          <a:lstStyle/>
          <a:p>
            <a:pPr eaLnBrk="1" hangingPunct="1"/>
            <a:r>
              <a:rPr lang="en-US" altLang="en-US" sz="2400" dirty="0">
                <a:solidFill>
                  <a:srgbClr val="66CCFF"/>
                </a:solidFill>
              </a:rPr>
              <a:t>Early Psychosis Intervention</a:t>
            </a:r>
          </a:p>
          <a:p>
            <a:pPr eaLnBrk="1" hangingPunct="1"/>
            <a:endParaRPr lang="en-US" altLang="en-US" sz="800" dirty="0">
              <a:solidFill>
                <a:srgbClr val="36777E"/>
              </a:solidFill>
            </a:endParaRPr>
          </a:p>
          <a:p>
            <a:pPr lvl="1" eaLnBrk="1" hangingPunct="1"/>
            <a:r>
              <a:rPr lang="en-US" altLang="en-US" sz="2000" dirty="0"/>
              <a:t>Most frequent onset of serious mental illness: between 15 and 26 years of age</a:t>
            </a:r>
          </a:p>
          <a:p>
            <a:pPr eaLnBrk="1" hangingPunct="1"/>
            <a:endParaRPr lang="en-US" altLang="en-US" sz="800" dirty="0"/>
          </a:p>
          <a:p>
            <a:pPr lvl="1" eaLnBrk="1" hangingPunct="1"/>
            <a:r>
              <a:rPr lang="en-US" altLang="en-US" sz="2000" dirty="0"/>
              <a:t>Warning signs can appear as early as 6 or 7 – prevalence of warning signs increases with age</a:t>
            </a:r>
          </a:p>
          <a:p>
            <a:pPr eaLnBrk="1" hangingPunct="1"/>
            <a:endParaRPr lang="en-US" altLang="en-US" sz="800" dirty="0"/>
          </a:p>
          <a:p>
            <a:pPr lvl="1" eaLnBrk="1" hangingPunct="1"/>
            <a:r>
              <a:rPr lang="en-US" altLang="en-US" sz="2000" dirty="0"/>
              <a:t>Age of typical onset is during a critical developmental period for learning social and vocational skills and for educational progress and attainment</a:t>
            </a:r>
          </a:p>
          <a:p>
            <a:pPr eaLnBrk="1" hangingPunct="1"/>
            <a:endParaRPr lang="en-US" altLang="en-US" sz="800" dirty="0"/>
          </a:p>
          <a:p>
            <a:pPr lvl="1" eaLnBrk="1" hangingPunct="1"/>
            <a:r>
              <a:rPr lang="en-US" altLang="en-US" sz="2000" dirty="0"/>
              <a:t>Suicide risk is much higher:</a:t>
            </a:r>
          </a:p>
          <a:p>
            <a:pPr lvl="2" eaLnBrk="1" hangingPunct="1"/>
            <a:r>
              <a:rPr lang="en-US" altLang="en-US" sz="1800" dirty="0"/>
              <a:t>During first episode</a:t>
            </a:r>
          </a:p>
          <a:p>
            <a:pPr lvl="2" eaLnBrk="1" hangingPunct="1"/>
            <a:r>
              <a:rPr lang="en-US" altLang="en-US" sz="1800" dirty="0"/>
              <a:t>Immediately following release from hospital</a:t>
            </a:r>
          </a:p>
          <a:p>
            <a:pPr lvl="2" eaLnBrk="1" hangingPunct="1"/>
            <a:r>
              <a:rPr lang="en-US" altLang="en-US" sz="1800" dirty="0"/>
              <a:t>Especially for those not receiving treatment</a:t>
            </a:r>
          </a:p>
          <a:p>
            <a:pPr lvl="1" eaLnBrk="1" hangingPunct="1"/>
            <a:endParaRPr lang="en-US" altLang="en-US" sz="200" dirty="0"/>
          </a:p>
          <a:p>
            <a:pPr lvl="1" eaLnBrk="1" hangingPunct="1"/>
            <a:endParaRPr lang="en-US" altLang="en-US" sz="1600" dirty="0"/>
          </a:p>
        </p:txBody>
      </p:sp>
    </p:spTree>
    <p:extLst>
      <p:ext uri="{BB962C8B-B14F-4D97-AF65-F5344CB8AC3E}">
        <p14:creationId xmlns:p14="http://schemas.microsoft.com/office/powerpoint/2010/main" val="3480917490"/>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762000" y="229005"/>
            <a:ext cx="7966075" cy="1218795"/>
          </a:xfrm>
        </p:spPr>
        <p:txBody>
          <a:bodyPr/>
          <a:lstStyle/>
          <a:p>
            <a:r>
              <a:rPr lang="en-US" altLang="en-US" sz="4400" dirty="0"/>
              <a:t>Interventions III – Promising Practices:</a:t>
            </a:r>
            <a:br>
              <a:rPr lang="en-US" altLang="en-US" sz="4400" dirty="0"/>
            </a:br>
            <a:r>
              <a:rPr lang="en-US" altLang="en-US" sz="4400" dirty="0"/>
              <a:t>Early Psychosis Interventions (EPI)</a:t>
            </a:r>
          </a:p>
        </p:txBody>
      </p:sp>
      <p:sp>
        <p:nvSpPr>
          <p:cNvPr id="100355" name="Rectangle 3"/>
          <p:cNvSpPr>
            <a:spLocks noGrp="1" noChangeArrowheads="1"/>
          </p:cNvSpPr>
          <p:nvPr>
            <p:ph type="body" idx="1"/>
          </p:nvPr>
        </p:nvSpPr>
        <p:spPr>
          <a:xfrm>
            <a:off x="762000" y="1676400"/>
            <a:ext cx="7696200" cy="4776692"/>
          </a:xfrm>
        </p:spPr>
        <p:txBody>
          <a:bodyPr/>
          <a:lstStyle/>
          <a:p>
            <a:pPr marL="396875" lvl="1">
              <a:buBlip>
                <a:blip r:embed="rId2"/>
              </a:buBlip>
            </a:pPr>
            <a:r>
              <a:rPr lang="en-US" altLang="en-US" sz="2600" dirty="0">
                <a:solidFill>
                  <a:srgbClr val="66CCFF"/>
                </a:solidFill>
              </a:rPr>
              <a:t>Increasing Evidence</a:t>
            </a:r>
          </a:p>
          <a:p>
            <a:pPr marL="396875" lvl="1">
              <a:buBlip>
                <a:blip r:embed="rId2"/>
              </a:buBlip>
            </a:pPr>
            <a:endParaRPr lang="en-US" altLang="en-US" sz="800" dirty="0">
              <a:solidFill>
                <a:srgbClr val="66CCFF"/>
              </a:solidFill>
            </a:endParaRPr>
          </a:p>
          <a:p>
            <a:pPr marL="741363" lvl="2">
              <a:buBlip>
                <a:blip r:embed="rId2"/>
              </a:buBlip>
            </a:pPr>
            <a:r>
              <a:rPr lang="en-US" altLang="en-US" sz="2000" dirty="0"/>
              <a:t>There is a critical period which occurs soon after manifestation of symptoms where intervention is important to minimize the effects of the illness</a:t>
            </a:r>
          </a:p>
          <a:p>
            <a:pPr marL="741363" lvl="2">
              <a:buBlip>
                <a:blip r:embed="rId2"/>
              </a:buBlip>
            </a:pPr>
            <a:r>
              <a:rPr lang="en-US" altLang="en-US" sz="2000" dirty="0"/>
              <a:t>Young people with psychotic symptoms often experience delays in assessment and treatment</a:t>
            </a:r>
          </a:p>
          <a:p>
            <a:pPr marL="741363" lvl="2">
              <a:buBlip>
                <a:blip r:embed="rId2"/>
              </a:buBlip>
            </a:pPr>
            <a:r>
              <a:rPr lang="en-US" altLang="en-US" sz="2000" dirty="0"/>
              <a:t>Treatment effects are not sustained beyond the intervention period and continued intervention may be needed especially during what is considered the five year critical period from onset of symptoms</a:t>
            </a:r>
          </a:p>
          <a:p>
            <a:pPr marL="741363" lvl="2">
              <a:buBlip>
                <a:blip r:embed="rId2"/>
              </a:buBlip>
            </a:pPr>
            <a:r>
              <a:rPr lang="en-US" altLang="en-US" sz="2000" dirty="0"/>
              <a:t>The longer an individual remains without treatment after evidencing psychosis, the poorer the long term outcome</a:t>
            </a:r>
          </a:p>
          <a:p>
            <a:pPr marL="741363" lvl="2">
              <a:buBlip>
                <a:blip r:embed="rId2"/>
              </a:buBlip>
            </a:pPr>
            <a:r>
              <a:rPr lang="en-US" altLang="en-US" sz="2000" dirty="0"/>
              <a:t>Reducing treatment lag leads to better long term outcomes</a:t>
            </a:r>
          </a:p>
          <a:p>
            <a:pPr marL="741363" lvl="2">
              <a:buBlip>
                <a:blip r:embed="rId2"/>
              </a:buBlip>
            </a:pPr>
            <a:r>
              <a:rPr lang="en-US" altLang="en-US" sz="2000" dirty="0"/>
              <a:t>Early intervention improves overall outcomes</a:t>
            </a:r>
          </a:p>
          <a:p>
            <a:pPr marL="741363" lvl="2">
              <a:buBlip>
                <a:blip r:embed="rId2"/>
              </a:buBlip>
            </a:pPr>
            <a:endParaRPr lang="en-US" altLang="en-US" sz="2000" dirty="0"/>
          </a:p>
        </p:txBody>
      </p:sp>
    </p:spTree>
    <p:extLst>
      <p:ext uri="{BB962C8B-B14F-4D97-AF65-F5344CB8AC3E}">
        <p14:creationId xmlns:p14="http://schemas.microsoft.com/office/powerpoint/2010/main" val="1257604324"/>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762000" y="229005"/>
            <a:ext cx="8153400" cy="1218795"/>
          </a:xfrm>
        </p:spPr>
        <p:txBody>
          <a:bodyPr/>
          <a:lstStyle/>
          <a:p>
            <a:r>
              <a:rPr lang="en-US" altLang="en-US" sz="4400" dirty="0"/>
              <a:t>Interventions III – Promising Practices:</a:t>
            </a:r>
            <a:br>
              <a:rPr lang="en-US" altLang="en-US" sz="4400" dirty="0"/>
            </a:br>
            <a:r>
              <a:rPr lang="en-US" altLang="en-US" sz="4400" dirty="0"/>
              <a:t>Early Psychosis Interventions (EPI)</a:t>
            </a:r>
          </a:p>
        </p:txBody>
      </p:sp>
      <p:sp>
        <p:nvSpPr>
          <p:cNvPr id="101379" name="Content Placeholder 2"/>
          <p:cNvSpPr>
            <a:spLocks noGrp="1"/>
          </p:cNvSpPr>
          <p:nvPr>
            <p:ph idx="1"/>
          </p:nvPr>
        </p:nvSpPr>
        <p:spPr>
          <a:xfrm>
            <a:off x="762000" y="1751538"/>
            <a:ext cx="8382000" cy="4296561"/>
          </a:xfrm>
        </p:spPr>
        <p:txBody>
          <a:bodyPr/>
          <a:lstStyle/>
          <a:p>
            <a:pPr eaLnBrk="1" hangingPunct="1"/>
            <a:r>
              <a:rPr lang="en-US" altLang="en-US" sz="2800" dirty="0">
                <a:solidFill>
                  <a:srgbClr val="66CCFF"/>
                </a:solidFill>
              </a:rPr>
              <a:t>Early Intervention Programs Generally Include Multimodal PSR Interventions</a:t>
            </a:r>
          </a:p>
          <a:p>
            <a:pPr eaLnBrk="1" hangingPunct="1"/>
            <a:endParaRPr lang="en-US" altLang="en-US" sz="800" dirty="0">
              <a:solidFill>
                <a:srgbClr val="316D73"/>
              </a:solidFill>
            </a:endParaRPr>
          </a:p>
          <a:p>
            <a:pPr lvl="1" eaLnBrk="1" hangingPunct="1"/>
            <a:r>
              <a:rPr lang="en-US" altLang="en-US" sz="2400" dirty="0"/>
              <a:t>CBT</a:t>
            </a:r>
          </a:p>
          <a:p>
            <a:pPr lvl="1" eaLnBrk="1" hangingPunct="1"/>
            <a:r>
              <a:rPr lang="en-US" altLang="en-US" sz="2400" dirty="0"/>
              <a:t>Family based psychoeducation</a:t>
            </a:r>
          </a:p>
          <a:p>
            <a:pPr lvl="1" eaLnBrk="1" hangingPunct="1"/>
            <a:r>
              <a:rPr lang="en-US" altLang="en-US" sz="2400" dirty="0"/>
              <a:t>Illness management</a:t>
            </a:r>
          </a:p>
          <a:p>
            <a:pPr lvl="1" eaLnBrk="1" hangingPunct="1"/>
            <a:r>
              <a:rPr lang="en-US" altLang="en-US" sz="2400" dirty="0"/>
              <a:t>Educational and vocational interventions</a:t>
            </a:r>
          </a:p>
          <a:p>
            <a:pPr lvl="1" eaLnBrk="1" hangingPunct="1"/>
            <a:r>
              <a:rPr lang="en-US" altLang="en-US" sz="2400" dirty="0"/>
              <a:t>Case management</a:t>
            </a:r>
          </a:p>
          <a:p>
            <a:pPr lvl="1" eaLnBrk="1" hangingPunct="1"/>
            <a:r>
              <a:rPr lang="en-US" altLang="en-US" sz="2400" dirty="0"/>
              <a:t>Pharmacotherapy</a:t>
            </a:r>
          </a:p>
          <a:p>
            <a:pPr lvl="1" eaLnBrk="1" hangingPunct="1"/>
            <a:r>
              <a:rPr lang="en-US" altLang="en-US" sz="2400" dirty="0"/>
              <a:t>An assertive approach to treatment</a:t>
            </a:r>
          </a:p>
          <a:p>
            <a:endParaRPr lang="en-US" altLang="en-US" dirty="0"/>
          </a:p>
        </p:txBody>
      </p:sp>
    </p:spTree>
    <p:extLst>
      <p:ext uri="{BB962C8B-B14F-4D97-AF65-F5344CB8AC3E}">
        <p14:creationId xmlns:p14="http://schemas.microsoft.com/office/powerpoint/2010/main" val="1306695647"/>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762000" y="229005"/>
            <a:ext cx="8229600" cy="1218795"/>
          </a:xfrm>
        </p:spPr>
        <p:txBody>
          <a:bodyPr/>
          <a:lstStyle/>
          <a:p>
            <a:r>
              <a:rPr lang="en-US" altLang="en-US" sz="4400" dirty="0"/>
              <a:t>Interventions III – Promising Practices:</a:t>
            </a:r>
            <a:br>
              <a:rPr lang="en-US" altLang="en-US" sz="4400" dirty="0"/>
            </a:br>
            <a:r>
              <a:rPr lang="en-US" altLang="en-US" sz="4400" dirty="0"/>
              <a:t>Peer Delivered Services</a:t>
            </a:r>
          </a:p>
        </p:txBody>
      </p:sp>
      <p:sp>
        <p:nvSpPr>
          <p:cNvPr id="102403" name="Rectangle 3"/>
          <p:cNvSpPr>
            <a:spLocks noGrp="1" noChangeArrowheads="1"/>
          </p:cNvSpPr>
          <p:nvPr>
            <p:ph type="body" idx="1"/>
          </p:nvPr>
        </p:nvSpPr>
        <p:spPr>
          <a:xfrm>
            <a:off x="762000" y="1676400"/>
            <a:ext cx="7543800" cy="5115246"/>
          </a:xfrm>
        </p:spPr>
        <p:txBody>
          <a:bodyPr/>
          <a:lstStyle/>
          <a:p>
            <a:pPr eaLnBrk="1" hangingPunct="1"/>
            <a:r>
              <a:rPr lang="en-US" altLang="en-US" sz="2800" dirty="0">
                <a:solidFill>
                  <a:srgbClr val="66CCFF"/>
                </a:solidFill>
              </a:rPr>
              <a:t>Peer Delivered Services</a:t>
            </a:r>
          </a:p>
          <a:p>
            <a:pPr eaLnBrk="1" hangingPunct="1"/>
            <a:endParaRPr lang="en-US" altLang="en-US" sz="800" dirty="0"/>
          </a:p>
          <a:p>
            <a:pPr lvl="1" eaLnBrk="1" hangingPunct="1"/>
            <a:r>
              <a:rPr lang="en-US" altLang="en-US" sz="2000" dirty="0"/>
              <a:t>Participation of consumers in the design, delivery, and evaluation of mental health services is a hallmark of a mental health system that truly supports recovery</a:t>
            </a:r>
          </a:p>
          <a:p>
            <a:pPr eaLnBrk="1" hangingPunct="1"/>
            <a:endParaRPr lang="en-US" altLang="en-US" sz="400" dirty="0"/>
          </a:p>
          <a:p>
            <a:pPr eaLnBrk="1" hangingPunct="1"/>
            <a:endParaRPr lang="en-US" altLang="en-US" sz="200" dirty="0"/>
          </a:p>
          <a:p>
            <a:pPr lvl="1" eaLnBrk="1" hangingPunct="1"/>
            <a:r>
              <a:rPr lang="en-US" altLang="en-US" sz="2000" dirty="0"/>
              <a:t>People with serious mental illness consistently say support of others who have gone through what they are going through is one of the most important &amp; helpful services - focus of considerable research to determine if there is enough evidence to include it as an EBP</a:t>
            </a:r>
          </a:p>
          <a:p>
            <a:pPr lvl="1" eaLnBrk="1" hangingPunct="1"/>
            <a:endParaRPr lang="en-US" altLang="en-US" sz="400" dirty="0"/>
          </a:p>
          <a:p>
            <a:pPr lvl="1"/>
            <a:r>
              <a:rPr lang="en-US" altLang="en-US" sz="2000" dirty="0"/>
              <a:t>Peer services are provided by individuals with serious mental illness who have recovered sufficiently to help others who have similar illnesses</a:t>
            </a:r>
          </a:p>
          <a:p>
            <a:pPr lvl="1"/>
            <a:endParaRPr lang="en-US" altLang="en-US" sz="400" dirty="0"/>
          </a:p>
          <a:p>
            <a:pPr lvl="1"/>
            <a:r>
              <a:rPr lang="en-US" altLang="en-US" sz="2000" dirty="0"/>
              <a:t>Peers listen, share their own experiences, offer support, hope, encouragement, and practical suggestions</a:t>
            </a:r>
          </a:p>
          <a:p>
            <a:pPr lvl="1" eaLnBrk="1" hangingPunct="1"/>
            <a:endParaRPr lang="en-US" altLang="en-US" sz="2000" dirty="0"/>
          </a:p>
          <a:p>
            <a:pPr eaLnBrk="1" hangingPunct="1"/>
            <a:endParaRPr lang="en-US" altLang="en-US" sz="400" dirty="0"/>
          </a:p>
          <a:p>
            <a:pPr eaLnBrk="1" hangingPunct="1"/>
            <a:endParaRPr lang="en-US" altLang="en-US" sz="200" dirty="0"/>
          </a:p>
        </p:txBody>
      </p:sp>
    </p:spTree>
    <p:extLst>
      <p:ext uri="{BB962C8B-B14F-4D97-AF65-F5344CB8AC3E}">
        <p14:creationId xmlns:p14="http://schemas.microsoft.com/office/powerpoint/2010/main" val="3797881991"/>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762000" y="229005"/>
            <a:ext cx="8042275" cy="1218795"/>
          </a:xfrm>
        </p:spPr>
        <p:txBody>
          <a:bodyPr/>
          <a:lstStyle/>
          <a:p>
            <a:r>
              <a:rPr lang="en-US" altLang="en-US" sz="4400" dirty="0"/>
              <a:t>Interventions III – Promising Practices:</a:t>
            </a:r>
            <a:br>
              <a:rPr lang="en-US" altLang="en-US" sz="4400" dirty="0"/>
            </a:br>
            <a:r>
              <a:rPr lang="en-US" altLang="en-US" sz="4400" dirty="0"/>
              <a:t>Peer Delivered Services</a:t>
            </a:r>
          </a:p>
        </p:txBody>
      </p:sp>
      <p:sp>
        <p:nvSpPr>
          <p:cNvPr id="103427" name="Rectangle 3"/>
          <p:cNvSpPr>
            <a:spLocks noGrp="1" noChangeArrowheads="1"/>
          </p:cNvSpPr>
          <p:nvPr>
            <p:ph type="body" idx="1"/>
          </p:nvPr>
        </p:nvSpPr>
        <p:spPr>
          <a:xfrm>
            <a:off x="762000" y="1600200"/>
            <a:ext cx="7772400" cy="4705904"/>
          </a:xfrm>
        </p:spPr>
        <p:txBody>
          <a:bodyPr/>
          <a:lstStyle/>
          <a:p>
            <a:pPr eaLnBrk="1" hangingPunct="1"/>
            <a:endParaRPr lang="en-US" altLang="en-US" sz="200" dirty="0"/>
          </a:p>
          <a:p>
            <a:pPr eaLnBrk="1" hangingPunct="1"/>
            <a:r>
              <a:rPr lang="en-US" altLang="en-US" sz="2400" dirty="0"/>
              <a:t>Types of Peer Delivered Services:</a:t>
            </a:r>
          </a:p>
          <a:p>
            <a:pPr eaLnBrk="1" hangingPunct="1"/>
            <a:endParaRPr lang="en-US" altLang="en-US" sz="400" dirty="0"/>
          </a:p>
          <a:p>
            <a:pPr eaLnBrk="1" hangingPunct="1"/>
            <a:endParaRPr lang="en-US" altLang="en-US" sz="200" dirty="0"/>
          </a:p>
          <a:p>
            <a:pPr lvl="1" eaLnBrk="1" hangingPunct="1"/>
            <a:r>
              <a:rPr lang="en-US" altLang="en-US" sz="1800" dirty="0"/>
              <a:t>Peer led self help interventions, may include telephone lines</a:t>
            </a:r>
          </a:p>
          <a:p>
            <a:pPr lvl="1" eaLnBrk="1" hangingPunct="1"/>
            <a:r>
              <a:rPr lang="en-US" altLang="en-US" sz="1800" dirty="0"/>
              <a:t>Peer operated and managed services</a:t>
            </a:r>
          </a:p>
          <a:p>
            <a:pPr lvl="1" eaLnBrk="1" hangingPunct="1"/>
            <a:r>
              <a:rPr lang="en-US" altLang="en-US" sz="1800" dirty="0"/>
              <a:t>Traditional services, i.e., case management by peer providers in the mental health system</a:t>
            </a:r>
          </a:p>
          <a:p>
            <a:pPr lvl="1" eaLnBrk="1" hangingPunct="1"/>
            <a:r>
              <a:rPr lang="en-US" altLang="en-US" sz="1800" dirty="0"/>
              <a:t>Peer support, individually or groups, in or outside the system</a:t>
            </a:r>
          </a:p>
          <a:p>
            <a:pPr lvl="1" eaLnBrk="1" hangingPunct="1"/>
            <a:endParaRPr lang="en-US" altLang="en-US" sz="400" dirty="0"/>
          </a:p>
          <a:p>
            <a:pPr eaLnBrk="1" hangingPunct="1"/>
            <a:r>
              <a:rPr lang="en-US" altLang="en-US" sz="2400" dirty="0"/>
              <a:t>Despite the many benefits of peer delivered services, some potential challenges exist including:</a:t>
            </a:r>
          </a:p>
          <a:p>
            <a:pPr eaLnBrk="1" hangingPunct="1"/>
            <a:endParaRPr lang="en-US" altLang="en-US" sz="400" dirty="0"/>
          </a:p>
          <a:p>
            <a:pPr eaLnBrk="1" hangingPunct="1"/>
            <a:endParaRPr lang="en-US" altLang="en-US" sz="200" dirty="0"/>
          </a:p>
          <a:p>
            <a:pPr lvl="1" eaLnBrk="1" hangingPunct="1"/>
            <a:r>
              <a:rPr lang="en-US" altLang="en-US" sz="1800" dirty="0"/>
              <a:t>Role conflict and confusion</a:t>
            </a:r>
          </a:p>
          <a:p>
            <a:pPr lvl="1" eaLnBrk="1" hangingPunct="1"/>
            <a:r>
              <a:rPr lang="en-US" altLang="en-US" sz="1800" dirty="0"/>
              <a:t>Potential for dual relationships</a:t>
            </a:r>
          </a:p>
          <a:p>
            <a:pPr lvl="1" eaLnBrk="1" hangingPunct="1"/>
            <a:r>
              <a:rPr lang="en-US" altLang="en-US" sz="1800" dirty="0"/>
              <a:t>Risk of violation of confidentiality</a:t>
            </a:r>
          </a:p>
          <a:p>
            <a:pPr lvl="1" eaLnBrk="1" hangingPunct="1"/>
            <a:endParaRPr lang="en-US" altLang="en-US" sz="200" dirty="0"/>
          </a:p>
          <a:p>
            <a:pPr eaLnBrk="1" hangingPunct="1"/>
            <a:r>
              <a:rPr lang="en-US" altLang="en-US" sz="2400" dirty="0"/>
              <a:t>Training &amp; resolution of personnel issues is crucial</a:t>
            </a:r>
          </a:p>
          <a:p>
            <a:pPr lvl="1" eaLnBrk="1" hangingPunct="1"/>
            <a:endParaRPr lang="en-US" altLang="en-US" sz="1800" dirty="0"/>
          </a:p>
          <a:p>
            <a:pPr lvl="1" eaLnBrk="1" hangingPunct="1"/>
            <a:endParaRPr lang="en-US" altLang="en-US" sz="400" dirty="0"/>
          </a:p>
          <a:p>
            <a:pPr eaLnBrk="1" hangingPunct="1"/>
            <a:endParaRPr lang="en-US" altLang="en-US" sz="400" dirty="0"/>
          </a:p>
        </p:txBody>
      </p:sp>
    </p:spTree>
    <p:extLst>
      <p:ext uri="{BB962C8B-B14F-4D97-AF65-F5344CB8AC3E}">
        <p14:creationId xmlns:p14="http://schemas.microsoft.com/office/powerpoint/2010/main" val="852071690"/>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0188"/>
            <a:ext cx="8382000" cy="1218795"/>
          </a:xfrm>
        </p:spPr>
        <p:txBody>
          <a:bodyPr/>
          <a:lstStyle/>
          <a:p>
            <a:r>
              <a:rPr lang="en-US" altLang="en-US" sz="4400" dirty="0"/>
              <a:t>Interventions III:  Important Provisions for Delivering Promising Practices</a:t>
            </a:r>
            <a:endParaRPr lang="en-US" dirty="0"/>
          </a:p>
        </p:txBody>
      </p:sp>
      <p:sp>
        <p:nvSpPr>
          <p:cNvPr id="3" name="Text Placeholder 2"/>
          <p:cNvSpPr>
            <a:spLocks noGrp="1"/>
          </p:cNvSpPr>
          <p:nvPr>
            <p:ph type="body" sz="quarter" idx="10"/>
          </p:nvPr>
        </p:nvSpPr>
        <p:spPr>
          <a:xfrm>
            <a:off x="762000" y="1562046"/>
            <a:ext cx="7848600" cy="3314754"/>
          </a:xfrm>
        </p:spPr>
        <p:txBody>
          <a:bodyPr/>
          <a:lstStyle/>
          <a:p>
            <a:endParaRPr lang="en-US" dirty="0"/>
          </a:p>
          <a:p>
            <a:pPr>
              <a:spcAft>
                <a:spcPts val="1200"/>
              </a:spcAft>
            </a:pPr>
            <a:r>
              <a:rPr lang="en-US" sz="2800" dirty="0">
                <a:solidFill>
                  <a:srgbClr val="66CCFF"/>
                </a:solidFill>
              </a:rPr>
              <a:t>Services Designated as Promising Should be Delivered:</a:t>
            </a:r>
          </a:p>
          <a:p>
            <a:pPr lvl="1">
              <a:spcAft>
                <a:spcPts val="600"/>
              </a:spcAft>
            </a:pPr>
            <a:r>
              <a:rPr lang="en-US" sz="2400" dirty="0"/>
              <a:t>With fidelity</a:t>
            </a:r>
          </a:p>
          <a:p>
            <a:pPr lvl="1">
              <a:spcAft>
                <a:spcPts val="600"/>
              </a:spcAft>
            </a:pPr>
            <a:r>
              <a:rPr lang="en-US" sz="2400" dirty="0"/>
              <a:t>By appropriately trained staff</a:t>
            </a:r>
          </a:p>
          <a:p>
            <a:pPr lvl="1">
              <a:spcAft>
                <a:spcPts val="600"/>
              </a:spcAft>
            </a:pPr>
            <a:r>
              <a:rPr lang="en-US" sz="2400" dirty="0"/>
              <a:t>Integrated and coordinated with other services</a:t>
            </a:r>
          </a:p>
          <a:p>
            <a:pPr lvl="1"/>
            <a:r>
              <a:rPr lang="en-US" sz="2400" dirty="0"/>
              <a:t>Tailored to the wishes and goals of each person</a:t>
            </a:r>
          </a:p>
        </p:txBody>
      </p:sp>
    </p:spTree>
    <p:extLst>
      <p:ext uri="{BB962C8B-B14F-4D97-AF65-F5344CB8AC3E}">
        <p14:creationId xmlns:p14="http://schemas.microsoft.com/office/powerpoint/2010/main" val="3079573614"/>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762000" y="229005"/>
            <a:ext cx="8001000" cy="609398"/>
          </a:xfrm>
        </p:spPr>
        <p:txBody>
          <a:bodyPr/>
          <a:lstStyle/>
          <a:p>
            <a:r>
              <a:rPr lang="en-US" altLang="en-US" sz="4400" dirty="0"/>
              <a:t>Interventions III: Supporting Services</a:t>
            </a:r>
          </a:p>
        </p:txBody>
      </p:sp>
      <p:sp>
        <p:nvSpPr>
          <p:cNvPr id="109571" name="Rectangle 3"/>
          <p:cNvSpPr>
            <a:spLocks noGrp="1" noChangeArrowheads="1"/>
          </p:cNvSpPr>
          <p:nvPr>
            <p:ph type="body" idx="1"/>
          </p:nvPr>
        </p:nvSpPr>
        <p:spPr>
          <a:xfrm>
            <a:off x="838200" y="1295400"/>
            <a:ext cx="7696200" cy="5129096"/>
          </a:xfrm>
        </p:spPr>
        <p:txBody>
          <a:bodyPr/>
          <a:lstStyle/>
          <a:p>
            <a:pPr eaLnBrk="1" hangingPunct="1"/>
            <a:r>
              <a:rPr lang="en-US" altLang="en-US" sz="2200" dirty="0"/>
              <a:t>In addition to the EBPs and promising practices, there are several services that support people with SMI and help them achieve a healthy and satisfying life. These are often called supporting services and are part of a comprehensive system of services for people with serious mental illness</a:t>
            </a:r>
            <a:r>
              <a:rPr lang="en-US" altLang="en-US" sz="2000" dirty="0"/>
              <a:t> </a:t>
            </a:r>
          </a:p>
          <a:p>
            <a:pPr eaLnBrk="1" hangingPunct="1"/>
            <a:endParaRPr lang="en-US" altLang="en-US" sz="400" dirty="0"/>
          </a:p>
          <a:p>
            <a:pPr eaLnBrk="1" hangingPunct="1"/>
            <a:r>
              <a:rPr lang="en-US" altLang="en-US" sz="2200" dirty="0"/>
              <a:t>Supporting services are those that have achieved some consensus among people with lived experience and service providers as helpful for achieving recovery</a:t>
            </a:r>
          </a:p>
          <a:p>
            <a:pPr eaLnBrk="1" hangingPunct="1"/>
            <a:endParaRPr lang="en-US" altLang="en-US" sz="400" dirty="0"/>
          </a:p>
          <a:p>
            <a:pPr eaLnBrk="1" hangingPunct="1"/>
            <a:r>
              <a:rPr lang="en-US" altLang="en-US" sz="2200" dirty="0"/>
              <a:t>These services are sometimes the subject of research to determine their effectiveness</a:t>
            </a:r>
          </a:p>
          <a:p>
            <a:pPr eaLnBrk="1" hangingPunct="1"/>
            <a:endParaRPr lang="en-US" altLang="en-US" sz="400" dirty="0"/>
          </a:p>
          <a:p>
            <a:pPr eaLnBrk="1" hangingPunct="1"/>
            <a:r>
              <a:rPr lang="en-US" altLang="en-US" sz="2200" dirty="0"/>
              <a:t>Provision of EBPs, promising practices, and supporting services in an integrated PSR model has been shown to improve the functional capability of individuals with serious mental illnesses and improve outcomes across a broad spectrum of domains when compared with standard care</a:t>
            </a:r>
            <a:endParaRPr lang="en-US" altLang="en-US" sz="2200" b="0" dirty="0"/>
          </a:p>
          <a:p>
            <a:pPr lvl="2" eaLnBrk="1" hangingPunct="1"/>
            <a:endParaRPr lang="en-US" altLang="en-US" sz="600" b="0" dirty="0"/>
          </a:p>
        </p:txBody>
      </p:sp>
    </p:spTree>
    <p:extLst>
      <p:ext uri="{BB962C8B-B14F-4D97-AF65-F5344CB8AC3E}">
        <p14:creationId xmlns:p14="http://schemas.microsoft.com/office/powerpoint/2010/main" val="2235730325"/>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762000" y="228802"/>
            <a:ext cx="8001000" cy="609398"/>
          </a:xfrm>
        </p:spPr>
        <p:txBody>
          <a:bodyPr/>
          <a:lstStyle/>
          <a:p>
            <a:r>
              <a:rPr lang="en-US" altLang="en-US" sz="4400" dirty="0"/>
              <a:t>Interventions III: Supporting Services</a:t>
            </a:r>
          </a:p>
        </p:txBody>
      </p:sp>
      <p:sp>
        <p:nvSpPr>
          <p:cNvPr id="110595" name="Rectangle 3"/>
          <p:cNvSpPr>
            <a:spLocks noGrp="1" noChangeArrowheads="1"/>
          </p:cNvSpPr>
          <p:nvPr>
            <p:ph type="body" idx="1"/>
          </p:nvPr>
        </p:nvSpPr>
        <p:spPr>
          <a:xfrm>
            <a:off x="762000" y="1371600"/>
            <a:ext cx="7848600" cy="5106013"/>
          </a:xfrm>
        </p:spPr>
        <p:txBody>
          <a:bodyPr/>
          <a:lstStyle/>
          <a:p>
            <a:pPr eaLnBrk="1" hangingPunct="1"/>
            <a:r>
              <a:rPr lang="en-US" altLang="en-US" sz="2400" dirty="0">
                <a:solidFill>
                  <a:srgbClr val="66CCFF"/>
                </a:solidFill>
              </a:rPr>
              <a:t>Services Generally Agreed as Helpful and Supporting Are</a:t>
            </a:r>
          </a:p>
          <a:p>
            <a:pPr eaLnBrk="1" hangingPunct="1"/>
            <a:endParaRPr lang="en-US" altLang="en-US" sz="400" dirty="0"/>
          </a:p>
          <a:p>
            <a:pPr lvl="1" eaLnBrk="1" hangingPunct="1"/>
            <a:r>
              <a:rPr lang="en-US" altLang="en-US" sz="2000" dirty="0"/>
              <a:t>Motivational Interviewing*</a:t>
            </a:r>
          </a:p>
          <a:p>
            <a:pPr lvl="1" eaLnBrk="1" hangingPunct="1"/>
            <a:r>
              <a:rPr lang="en-US" altLang="en-US" sz="2000" dirty="0"/>
              <a:t>Supported Housing</a:t>
            </a:r>
          </a:p>
          <a:p>
            <a:pPr lvl="1" eaLnBrk="1" hangingPunct="1"/>
            <a:r>
              <a:rPr lang="en-US" altLang="en-US" sz="2000" dirty="0"/>
              <a:t>Supported Education</a:t>
            </a:r>
          </a:p>
          <a:p>
            <a:pPr lvl="1" eaLnBrk="1" hangingPunct="1"/>
            <a:r>
              <a:rPr lang="en-US" altLang="en-US" sz="2000" dirty="0"/>
              <a:t>Trauma Informed Care**</a:t>
            </a:r>
          </a:p>
          <a:p>
            <a:pPr lvl="1" eaLnBrk="1" hangingPunct="1"/>
            <a:r>
              <a:rPr lang="en-US" altLang="en-US" sz="2000" dirty="0"/>
              <a:t>Smoking Cessation</a:t>
            </a:r>
          </a:p>
          <a:p>
            <a:pPr lvl="1" eaLnBrk="1" hangingPunct="1"/>
            <a:r>
              <a:rPr lang="en-US" altLang="en-US" sz="2000" dirty="0"/>
              <a:t>Health Education</a:t>
            </a:r>
          </a:p>
          <a:p>
            <a:pPr lvl="1" eaLnBrk="1" hangingPunct="1"/>
            <a:r>
              <a:rPr lang="en-US" altLang="en-US" sz="2000" dirty="0"/>
              <a:t>Clubhouse and Drop-in Center Models</a:t>
            </a:r>
          </a:p>
          <a:p>
            <a:pPr lvl="1" eaLnBrk="1" hangingPunct="1"/>
            <a:r>
              <a:rPr lang="en-US" altLang="en-US" sz="2000" dirty="0"/>
              <a:t>Leisure Services</a:t>
            </a:r>
          </a:p>
          <a:p>
            <a:pPr lvl="1" eaLnBrk="1" hangingPunct="1"/>
            <a:r>
              <a:rPr lang="en-US" altLang="en-US" sz="2000" dirty="0"/>
              <a:t>Personal/Daily Life Services</a:t>
            </a:r>
          </a:p>
          <a:p>
            <a:pPr lvl="1" eaLnBrk="1" hangingPunct="1"/>
            <a:r>
              <a:rPr lang="en-US" altLang="en-US" sz="2000" dirty="0"/>
              <a:t>Gender Specific and Culturally Informed Services</a:t>
            </a:r>
          </a:p>
          <a:p>
            <a:pPr lvl="1" eaLnBrk="1" hangingPunct="1"/>
            <a:endParaRPr lang="en-US" altLang="en-US" sz="1000" dirty="0"/>
          </a:p>
          <a:p>
            <a:pPr indent="-280988" eaLnBrk="1" hangingPunct="1">
              <a:buFontTx/>
              <a:buNone/>
            </a:pPr>
            <a:r>
              <a:rPr lang="en-US" altLang="en-US" sz="1200" i="1" dirty="0"/>
              <a:t>* Evidence based for addictions work</a:t>
            </a:r>
          </a:p>
          <a:p>
            <a:pPr eaLnBrk="1" hangingPunct="1">
              <a:buFontTx/>
              <a:buNone/>
            </a:pPr>
            <a:endParaRPr lang="en-US" altLang="en-US" sz="600" i="1" dirty="0"/>
          </a:p>
          <a:p>
            <a:pPr marL="115888" indent="0" eaLnBrk="1" hangingPunct="1">
              <a:buFontTx/>
              <a:buNone/>
            </a:pPr>
            <a:r>
              <a:rPr lang="en-US" altLang="en-US" sz="1200" i="1" dirty="0"/>
              <a:t>** Trauma services are critically important especially for women, require adequate training, and often must be provided in women only groups</a:t>
            </a:r>
          </a:p>
          <a:p>
            <a:pPr eaLnBrk="1" hangingPunct="1">
              <a:buFontTx/>
              <a:buNone/>
            </a:pPr>
            <a:endParaRPr lang="en-US" altLang="en-US" sz="1200" i="1" dirty="0"/>
          </a:p>
          <a:p>
            <a:pPr eaLnBrk="1" hangingPunct="1"/>
            <a:endParaRPr lang="en-US" altLang="en-US" sz="1400" b="0" dirty="0"/>
          </a:p>
        </p:txBody>
      </p:sp>
      <p:pic>
        <p:nvPicPr>
          <p:cNvPr id="110596" name="Picture 11" descr="C:\Program Files (x86)\Microsoft Office\MEDIA\CAGCAT10\j029323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2590800"/>
            <a:ext cx="1565275"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3110159"/>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Motivational Interviewing</a:t>
            </a:r>
          </a:p>
        </p:txBody>
      </p:sp>
      <p:sp>
        <p:nvSpPr>
          <p:cNvPr id="111619" name="Rectangle 3"/>
          <p:cNvSpPr>
            <a:spLocks noGrp="1" noChangeArrowheads="1"/>
          </p:cNvSpPr>
          <p:nvPr>
            <p:ph type="body" idx="1"/>
          </p:nvPr>
        </p:nvSpPr>
        <p:spPr>
          <a:xfrm>
            <a:off x="762000" y="1789902"/>
            <a:ext cx="7772400" cy="3644075"/>
          </a:xfrm>
        </p:spPr>
        <p:txBody>
          <a:bodyPr/>
          <a:lstStyle/>
          <a:p>
            <a:pPr eaLnBrk="1" hangingPunct="1"/>
            <a:r>
              <a:rPr lang="en-US" altLang="en-US" dirty="0">
                <a:solidFill>
                  <a:srgbClr val="66CCFF"/>
                </a:solidFill>
              </a:rPr>
              <a:t>Motivational Interviewing (MI)</a:t>
            </a:r>
          </a:p>
          <a:p>
            <a:pPr eaLnBrk="1" hangingPunct="1"/>
            <a:endParaRPr lang="en-US" altLang="en-US" sz="800" dirty="0"/>
          </a:p>
          <a:p>
            <a:pPr lvl="1" eaLnBrk="1" hangingPunct="1"/>
            <a:r>
              <a:rPr lang="en-US" altLang="en-US" sz="2000" dirty="0"/>
              <a:t>MI focuses on empathy, an interpersonal relationship, and reinforcing talk of change in each client</a:t>
            </a:r>
          </a:p>
          <a:p>
            <a:pPr eaLnBrk="1" hangingPunct="1"/>
            <a:endParaRPr lang="en-US" altLang="en-US" sz="800" dirty="0"/>
          </a:p>
          <a:p>
            <a:pPr lvl="1" eaLnBrk="1" hangingPunct="1"/>
            <a:r>
              <a:rPr lang="en-US" altLang="en-US" sz="2000" dirty="0"/>
              <a:t>MI is non-confrontational and non-judgmental</a:t>
            </a:r>
          </a:p>
          <a:p>
            <a:pPr eaLnBrk="1" hangingPunct="1"/>
            <a:endParaRPr lang="en-US" altLang="en-US" sz="800" dirty="0"/>
          </a:p>
          <a:p>
            <a:pPr lvl="1" eaLnBrk="1" hangingPunct="1"/>
            <a:r>
              <a:rPr lang="en-US" altLang="en-US" sz="2000" dirty="0"/>
              <a:t>Highly effective in helping people make difficult behavioral changes, especially those associated with addictive disorders</a:t>
            </a:r>
          </a:p>
          <a:p>
            <a:pPr eaLnBrk="1" hangingPunct="1"/>
            <a:endParaRPr lang="en-US" altLang="en-US" sz="800" dirty="0"/>
          </a:p>
          <a:p>
            <a:pPr lvl="1" eaLnBrk="1" hangingPunct="1"/>
            <a:r>
              <a:rPr lang="en-US" altLang="en-US" sz="2000" dirty="0"/>
              <a:t>Uses a stages of change model</a:t>
            </a:r>
          </a:p>
          <a:p>
            <a:pPr eaLnBrk="1" hangingPunct="1"/>
            <a:endParaRPr lang="en-US" altLang="en-US" sz="800" dirty="0"/>
          </a:p>
          <a:p>
            <a:pPr lvl="1" eaLnBrk="1" hangingPunct="1"/>
            <a:r>
              <a:rPr lang="en-US" altLang="en-US" sz="2000" dirty="0"/>
              <a:t>MI is a form of psychotherapy and requires specific training in MI strategies</a:t>
            </a:r>
          </a:p>
        </p:txBody>
      </p:sp>
    </p:spTree>
    <p:extLst>
      <p:ext uri="{BB962C8B-B14F-4D97-AF65-F5344CB8AC3E}">
        <p14:creationId xmlns:p14="http://schemas.microsoft.com/office/powerpoint/2010/main" val="3071452210"/>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Interventions for Trauma</a:t>
            </a:r>
          </a:p>
        </p:txBody>
      </p:sp>
      <p:sp>
        <p:nvSpPr>
          <p:cNvPr id="112643" name="Rectangle 3"/>
          <p:cNvSpPr>
            <a:spLocks noGrp="1" noChangeArrowheads="1"/>
          </p:cNvSpPr>
          <p:nvPr>
            <p:ph type="body" idx="1"/>
          </p:nvPr>
        </p:nvSpPr>
        <p:spPr>
          <a:xfrm>
            <a:off x="762000" y="1537829"/>
            <a:ext cx="7848600" cy="4558171"/>
          </a:xfrm>
        </p:spPr>
        <p:txBody>
          <a:bodyPr/>
          <a:lstStyle/>
          <a:p>
            <a:pPr eaLnBrk="1" hangingPunct="1"/>
            <a:r>
              <a:rPr lang="en-US" altLang="en-US" sz="2400" dirty="0">
                <a:solidFill>
                  <a:srgbClr val="66CCFF"/>
                </a:solidFill>
              </a:rPr>
              <a:t>Trauma Interventions</a:t>
            </a:r>
          </a:p>
          <a:p>
            <a:pPr eaLnBrk="1" hangingPunct="1"/>
            <a:endParaRPr lang="en-US" altLang="en-US" sz="400" dirty="0">
              <a:solidFill>
                <a:srgbClr val="316D73"/>
              </a:solidFill>
            </a:endParaRPr>
          </a:p>
          <a:p>
            <a:pPr lvl="1" eaLnBrk="1" hangingPunct="1"/>
            <a:r>
              <a:rPr lang="en-US" altLang="en-US" sz="1800" dirty="0"/>
              <a:t>Factors influencing development of a trauma related disorder:</a:t>
            </a:r>
          </a:p>
          <a:p>
            <a:pPr lvl="2" eaLnBrk="1" hangingPunct="1"/>
            <a:r>
              <a:rPr lang="en-US" altLang="en-US" sz="1600" dirty="0"/>
              <a:t>Include age at which the trauma occurred with children being most vulnerable</a:t>
            </a:r>
          </a:p>
          <a:p>
            <a:pPr lvl="2" eaLnBrk="1" hangingPunct="1"/>
            <a:r>
              <a:rPr lang="en-US" altLang="en-US" sz="1600" dirty="0"/>
              <a:t>Emotional resilience </a:t>
            </a:r>
          </a:p>
          <a:p>
            <a:pPr lvl="2" eaLnBrk="1" hangingPunct="1"/>
            <a:r>
              <a:rPr lang="en-US" altLang="en-US" sz="1600" dirty="0"/>
              <a:t>Socio-economic status</a:t>
            </a:r>
          </a:p>
          <a:p>
            <a:pPr lvl="2" eaLnBrk="1" hangingPunct="1"/>
            <a:r>
              <a:rPr lang="en-US" altLang="en-US" sz="1600" dirty="0"/>
              <a:t>Severity of the traumatic event</a:t>
            </a:r>
          </a:p>
          <a:p>
            <a:pPr eaLnBrk="1" hangingPunct="1"/>
            <a:endParaRPr lang="en-US" altLang="en-US" sz="400" dirty="0"/>
          </a:p>
          <a:p>
            <a:pPr lvl="1" eaLnBrk="1" hangingPunct="1"/>
            <a:r>
              <a:rPr lang="en-US" altLang="en-US" sz="1800" dirty="0"/>
              <a:t>Estimates of those who have experienced or witnessed trauma and develop a traumatic reaction range from 27 to 74%</a:t>
            </a:r>
          </a:p>
          <a:p>
            <a:pPr eaLnBrk="1" hangingPunct="1"/>
            <a:endParaRPr lang="en-US" altLang="en-US" sz="400" dirty="0"/>
          </a:p>
          <a:p>
            <a:pPr lvl="1" eaLnBrk="1" hangingPunct="1"/>
            <a:r>
              <a:rPr lang="en-US" altLang="en-US" sz="1800" dirty="0"/>
              <a:t>Alcohol and drug abuse commonly occur with a trauma related disorder – concurrent treatment is important</a:t>
            </a:r>
          </a:p>
          <a:p>
            <a:pPr eaLnBrk="1" hangingPunct="1"/>
            <a:endParaRPr lang="en-US" altLang="en-US" sz="400" dirty="0"/>
          </a:p>
          <a:p>
            <a:pPr lvl="1" eaLnBrk="1" hangingPunct="1"/>
            <a:r>
              <a:rPr lang="en-US" altLang="en-US" sz="1800" dirty="0"/>
              <a:t>Pharmacotherapy can be an important component to reduce the anxiety, depression, &amp; insomnia often experienced with trauma reactions &amp; PTSD, making it possible for individuals to participate in treatment</a:t>
            </a:r>
          </a:p>
          <a:p>
            <a:pPr eaLnBrk="1" hangingPunct="1"/>
            <a:endParaRPr lang="en-US" altLang="en-US" sz="400" dirty="0"/>
          </a:p>
          <a:p>
            <a:pPr lvl="1" eaLnBrk="1" hangingPunct="1"/>
            <a:r>
              <a:rPr lang="en-US" altLang="en-US" sz="1800" dirty="0"/>
              <a:t>Trauma interventions are specialized psychotherapeutic interventions &amp; require </a:t>
            </a:r>
            <a:r>
              <a:rPr lang="en-US" altLang="en-US" sz="1800" dirty="0">
                <a:solidFill>
                  <a:srgbClr val="FF0066"/>
                </a:solidFill>
              </a:rPr>
              <a:t>specialized clinical expertise</a:t>
            </a:r>
            <a:r>
              <a:rPr lang="en-US" altLang="en-US" sz="1800" dirty="0"/>
              <a:t>, provided in a </a:t>
            </a:r>
            <a:r>
              <a:rPr lang="en-US" altLang="en-US" sz="1800" dirty="0">
                <a:solidFill>
                  <a:srgbClr val="FF0066"/>
                </a:solidFill>
              </a:rPr>
              <a:t>safe environment</a:t>
            </a:r>
            <a:r>
              <a:rPr lang="en-US" altLang="en-US" sz="400" dirty="0"/>
              <a:t>, </a:t>
            </a:r>
            <a:endParaRPr lang="en-US" altLang="en-US" sz="1800" dirty="0"/>
          </a:p>
        </p:txBody>
      </p:sp>
    </p:spTree>
    <p:extLst>
      <p:ext uri="{BB962C8B-B14F-4D97-AF65-F5344CB8AC3E}">
        <p14:creationId xmlns:p14="http://schemas.microsoft.com/office/powerpoint/2010/main" val="1279915927"/>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Interventions for Trauma</a:t>
            </a:r>
          </a:p>
        </p:txBody>
      </p:sp>
      <p:sp>
        <p:nvSpPr>
          <p:cNvPr id="113667" name="Rectangle 3"/>
          <p:cNvSpPr>
            <a:spLocks noGrp="1" noChangeArrowheads="1"/>
          </p:cNvSpPr>
          <p:nvPr>
            <p:ph type="body" idx="1"/>
          </p:nvPr>
        </p:nvSpPr>
        <p:spPr>
          <a:xfrm>
            <a:off x="762000" y="1600200"/>
            <a:ext cx="7848600" cy="4561249"/>
          </a:xfrm>
        </p:spPr>
        <p:txBody>
          <a:bodyPr/>
          <a:lstStyle/>
          <a:p>
            <a:pPr eaLnBrk="1" hangingPunct="1"/>
            <a:r>
              <a:rPr lang="en-US" altLang="en-US" sz="2400" dirty="0">
                <a:solidFill>
                  <a:srgbClr val="66CCFF"/>
                </a:solidFill>
              </a:rPr>
              <a:t>The Most Effective Interventions for People who Have Experienced Trauma Utilize:</a:t>
            </a:r>
          </a:p>
          <a:p>
            <a:pPr eaLnBrk="1" hangingPunct="1"/>
            <a:endParaRPr lang="en-US" altLang="en-US" sz="600" dirty="0"/>
          </a:p>
          <a:p>
            <a:pPr lvl="1" eaLnBrk="1" hangingPunct="1"/>
            <a:r>
              <a:rPr lang="en-US" altLang="en-US" sz="1800" dirty="0"/>
              <a:t>Exploration of feelings in a safe environment</a:t>
            </a:r>
          </a:p>
          <a:p>
            <a:pPr lvl="1" eaLnBrk="1" hangingPunct="1"/>
            <a:r>
              <a:rPr lang="en-US" altLang="en-US" sz="1800" dirty="0"/>
              <a:t>Education</a:t>
            </a:r>
          </a:p>
          <a:p>
            <a:pPr lvl="1" eaLnBrk="1" hangingPunct="1"/>
            <a:r>
              <a:rPr lang="en-US" altLang="en-US" sz="1800" dirty="0"/>
              <a:t>CBT</a:t>
            </a:r>
          </a:p>
          <a:p>
            <a:pPr lvl="1" eaLnBrk="1" hangingPunct="1"/>
            <a:r>
              <a:rPr lang="en-US" altLang="en-US" sz="1800" dirty="0"/>
              <a:t>Exposure</a:t>
            </a:r>
          </a:p>
          <a:p>
            <a:pPr lvl="1" eaLnBrk="1" hangingPunct="1"/>
            <a:r>
              <a:rPr lang="en-US" altLang="en-US" sz="1800" dirty="0"/>
              <a:t>Coping skills for anxiety - breathing retraining, biofeedback, cognitive restructuring</a:t>
            </a:r>
          </a:p>
          <a:p>
            <a:pPr lvl="1" eaLnBrk="1" hangingPunct="1"/>
            <a:r>
              <a:rPr lang="en-US" altLang="en-US" sz="1800" dirty="0"/>
              <a:t>Managing anger</a:t>
            </a:r>
          </a:p>
          <a:p>
            <a:pPr lvl="1" eaLnBrk="1" hangingPunct="1"/>
            <a:r>
              <a:rPr lang="en-US" altLang="en-US" sz="1800" dirty="0"/>
              <a:t>Preparing for stress reactions - stress inoculation</a:t>
            </a:r>
          </a:p>
          <a:p>
            <a:pPr lvl="1" eaLnBrk="1" hangingPunct="1"/>
            <a:r>
              <a:rPr lang="en-US" altLang="en-US" sz="1800" dirty="0"/>
              <a:t>Handling future trauma symptoms</a:t>
            </a:r>
          </a:p>
          <a:p>
            <a:pPr lvl="1" eaLnBrk="1" hangingPunct="1"/>
            <a:r>
              <a:rPr lang="en-US" altLang="en-US" sz="1800" dirty="0"/>
              <a:t>Addressing urges to use alcohol or drugs when trauma symptoms occur - relapse prevention</a:t>
            </a:r>
          </a:p>
          <a:p>
            <a:pPr lvl="1" eaLnBrk="1" hangingPunct="1"/>
            <a:r>
              <a:rPr lang="en-US" altLang="en-US" sz="1800" dirty="0"/>
              <a:t>Communicating and relating effectively with people - social skills/family relationships</a:t>
            </a:r>
          </a:p>
        </p:txBody>
      </p:sp>
    </p:spTree>
    <p:extLst>
      <p:ext uri="{BB962C8B-B14F-4D97-AF65-F5344CB8AC3E}">
        <p14:creationId xmlns:p14="http://schemas.microsoft.com/office/powerpoint/2010/main" val="3134122161"/>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Interventions for Trauma</a:t>
            </a:r>
          </a:p>
        </p:txBody>
      </p:sp>
      <p:sp>
        <p:nvSpPr>
          <p:cNvPr id="114691" name="Rectangle 3"/>
          <p:cNvSpPr>
            <a:spLocks noGrp="1" noChangeArrowheads="1"/>
          </p:cNvSpPr>
          <p:nvPr>
            <p:ph type="body" idx="1"/>
          </p:nvPr>
        </p:nvSpPr>
        <p:spPr>
          <a:xfrm>
            <a:off x="762000" y="1783003"/>
            <a:ext cx="7772400" cy="3724096"/>
          </a:xfrm>
        </p:spPr>
        <p:txBody>
          <a:bodyPr/>
          <a:lstStyle/>
          <a:p>
            <a:pPr eaLnBrk="1" hangingPunct="1"/>
            <a:r>
              <a:rPr lang="en-US" altLang="en-US" sz="2400" dirty="0">
                <a:solidFill>
                  <a:srgbClr val="66CCFF"/>
                </a:solidFill>
              </a:rPr>
              <a:t>Serious Mental Illness and Trauma</a:t>
            </a:r>
          </a:p>
          <a:p>
            <a:pPr eaLnBrk="1" hangingPunct="1"/>
            <a:endParaRPr lang="en-US" altLang="en-US" sz="600" dirty="0"/>
          </a:p>
          <a:p>
            <a:pPr lvl="1" eaLnBrk="1" hangingPunct="1"/>
            <a:r>
              <a:rPr lang="en-US" altLang="en-US" sz="1800" dirty="0"/>
              <a:t>Many individuals with serious mental illness have experienced severe trauma</a:t>
            </a:r>
          </a:p>
          <a:p>
            <a:pPr lvl="1" eaLnBrk="1" hangingPunct="1"/>
            <a:endParaRPr lang="en-US" altLang="en-US" sz="400" dirty="0"/>
          </a:p>
          <a:p>
            <a:pPr lvl="1" eaLnBrk="1" hangingPunct="1"/>
            <a:r>
              <a:rPr lang="en-US" altLang="en-US" sz="1800" dirty="0"/>
              <a:t>Trauma can be from prior events unrelated to the illness, BUT</a:t>
            </a:r>
          </a:p>
          <a:p>
            <a:pPr lvl="1" eaLnBrk="1" hangingPunct="1"/>
            <a:endParaRPr lang="en-US" altLang="en-US" sz="400" dirty="0"/>
          </a:p>
          <a:p>
            <a:pPr lvl="1" eaLnBrk="1" hangingPunct="1"/>
            <a:r>
              <a:rPr lang="en-US" altLang="en-US" sz="1800" dirty="0"/>
              <a:t>Many individuals also experience significant trauma at the hands of the treatment system</a:t>
            </a:r>
          </a:p>
          <a:p>
            <a:pPr lvl="1" eaLnBrk="1" hangingPunct="1"/>
            <a:endParaRPr lang="en-US" altLang="en-US" sz="400" dirty="0"/>
          </a:p>
          <a:p>
            <a:pPr lvl="1" eaLnBrk="1" hangingPunct="1"/>
            <a:r>
              <a:rPr lang="en-US" altLang="en-US" sz="1800" dirty="0"/>
              <a:t>Experiencing a psychotic episode for the first time can be highly traumatic and can lead to full PTSD or to PTSD symptoms.  The trauma can be from terror experienced as a result of the psychotic symptoms or from experiences encountered in the treatment system, or both</a:t>
            </a:r>
          </a:p>
          <a:p>
            <a:pPr lvl="1" eaLnBrk="1" hangingPunct="1"/>
            <a:endParaRPr lang="en-US" altLang="en-US" sz="400" dirty="0"/>
          </a:p>
          <a:p>
            <a:pPr lvl="1" eaLnBrk="1" hangingPunct="1"/>
            <a:r>
              <a:rPr lang="en-US" altLang="en-US" sz="1800" dirty="0"/>
              <a:t>People with serious mental illness who are homeless, </a:t>
            </a:r>
            <a:r>
              <a:rPr lang="en-US" altLang="en-US" sz="1800" u="sng" dirty="0"/>
              <a:t>especially homeless women</a:t>
            </a:r>
            <a:r>
              <a:rPr lang="en-US" altLang="en-US" sz="1800" dirty="0"/>
              <a:t>, have very high rates of trauma</a:t>
            </a:r>
          </a:p>
        </p:txBody>
      </p:sp>
    </p:spTree>
    <p:extLst>
      <p:ext uri="{BB962C8B-B14F-4D97-AF65-F5344CB8AC3E}">
        <p14:creationId xmlns:p14="http://schemas.microsoft.com/office/powerpoint/2010/main" val="4136171379"/>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762000" y="228600"/>
            <a:ext cx="8001000" cy="1218795"/>
          </a:xfrm>
        </p:spPr>
        <p:txBody>
          <a:bodyPr/>
          <a:lstStyle/>
          <a:p>
            <a:r>
              <a:rPr lang="en-US" altLang="en-US" sz="4400" dirty="0"/>
              <a:t>Interventions III – Supporting Services:</a:t>
            </a:r>
            <a:br>
              <a:rPr lang="en-US" altLang="en-US" sz="4400" dirty="0"/>
            </a:br>
            <a:r>
              <a:rPr lang="en-US" altLang="en-US" sz="4400" dirty="0"/>
              <a:t>Interventions for Trauma</a:t>
            </a:r>
          </a:p>
        </p:txBody>
      </p:sp>
      <p:sp>
        <p:nvSpPr>
          <p:cNvPr id="115715" name="Rectangle 3"/>
          <p:cNvSpPr>
            <a:spLocks noGrp="1" noChangeArrowheads="1"/>
          </p:cNvSpPr>
          <p:nvPr>
            <p:ph type="body" idx="1"/>
          </p:nvPr>
        </p:nvSpPr>
        <p:spPr>
          <a:xfrm>
            <a:off x="762000" y="1676400"/>
            <a:ext cx="7848600" cy="4222694"/>
          </a:xfrm>
        </p:spPr>
        <p:txBody>
          <a:bodyPr/>
          <a:lstStyle/>
          <a:p>
            <a:pPr eaLnBrk="1" hangingPunct="1"/>
            <a:r>
              <a:rPr lang="en-US" altLang="en-US" sz="2400" dirty="0">
                <a:solidFill>
                  <a:srgbClr val="66CCFF"/>
                </a:solidFill>
              </a:rPr>
              <a:t>Trauma and Women</a:t>
            </a:r>
          </a:p>
          <a:p>
            <a:pPr eaLnBrk="1" hangingPunct="1"/>
            <a:endParaRPr lang="en-US" altLang="en-US" sz="400" dirty="0"/>
          </a:p>
          <a:p>
            <a:pPr lvl="1" eaLnBrk="1" hangingPunct="1"/>
            <a:r>
              <a:rPr lang="en-US" altLang="en-US" sz="1800" dirty="0"/>
              <a:t>Up to 97% of homeless women with mental illness experienced severe physical and/or sexual abuse; 87% experienced this abuse both as children and as adults</a:t>
            </a:r>
          </a:p>
          <a:p>
            <a:pPr lvl="1" eaLnBrk="1" hangingPunct="1">
              <a:buFontTx/>
              <a:buNone/>
            </a:pPr>
            <a:endParaRPr lang="en-US" altLang="en-US" sz="200" dirty="0"/>
          </a:p>
          <a:p>
            <a:pPr lvl="1" eaLnBrk="1" hangingPunct="1"/>
            <a:r>
              <a:rPr lang="en-US" altLang="en-US" sz="1800" dirty="0"/>
              <a:t>Due to their increased vulnerability and poverty, women are more likely to be unable to control sexual situations and may be more often exposed to HIV/AIDS and other sexually transmitted diseases</a:t>
            </a:r>
          </a:p>
          <a:p>
            <a:pPr lvl="1" eaLnBrk="1" hangingPunct="1"/>
            <a:endParaRPr lang="en-US" altLang="en-US" sz="400" dirty="0"/>
          </a:p>
          <a:p>
            <a:pPr eaLnBrk="1" hangingPunct="1"/>
            <a:r>
              <a:rPr lang="en-US" altLang="en-US" sz="2400" dirty="0"/>
              <a:t>Women - Very Different Treatment Needs than Men</a:t>
            </a:r>
          </a:p>
          <a:p>
            <a:pPr eaLnBrk="1" hangingPunct="1"/>
            <a:endParaRPr lang="en-US" altLang="en-US" sz="400" dirty="0"/>
          </a:p>
          <a:p>
            <a:pPr lvl="1" eaLnBrk="1" hangingPunct="1"/>
            <a:r>
              <a:rPr lang="en-US" altLang="en-US" sz="1800" dirty="0"/>
              <a:t>Women that have been abused by men will be unable to work through those issues in a mixed group  - a mixed trauma group can exacerbate their trauma</a:t>
            </a:r>
          </a:p>
          <a:p>
            <a:pPr lvl="1" eaLnBrk="1" hangingPunct="1">
              <a:buFontTx/>
              <a:buNone/>
            </a:pPr>
            <a:endParaRPr lang="en-US" altLang="en-US" sz="200" dirty="0"/>
          </a:p>
          <a:p>
            <a:pPr lvl="1" eaLnBrk="1" hangingPunct="1"/>
            <a:r>
              <a:rPr lang="en-US" altLang="en-US" sz="1800" dirty="0"/>
              <a:t>Services offered in women only groups are </a:t>
            </a:r>
            <a:r>
              <a:rPr lang="en-US" altLang="en-US" sz="1800" u="sng" dirty="0">
                <a:solidFill>
                  <a:srgbClr val="FF0066"/>
                </a:solidFill>
              </a:rPr>
              <a:t>essential</a:t>
            </a:r>
            <a:r>
              <a:rPr lang="en-US" altLang="en-US" sz="1800" dirty="0"/>
              <a:t> for women who have been abused both to help them recover and to avoid exacerbating their trauma</a:t>
            </a:r>
          </a:p>
        </p:txBody>
      </p:sp>
    </p:spTree>
    <p:extLst>
      <p:ext uri="{BB962C8B-B14F-4D97-AF65-F5344CB8AC3E}">
        <p14:creationId xmlns:p14="http://schemas.microsoft.com/office/powerpoint/2010/main" val="230054272"/>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Supported Housing</a:t>
            </a:r>
          </a:p>
        </p:txBody>
      </p:sp>
      <p:sp>
        <p:nvSpPr>
          <p:cNvPr id="116739" name="Rectangle 3"/>
          <p:cNvSpPr>
            <a:spLocks noGrp="1" noChangeArrowheads="1"/>
          </p:cNvSpPr>
          <p:nvPr>
            <p:ph type="body" idx="1"/>
          </p:nvPr>
        </p:nvSpPr>
        <p:spPr>
          <a:xfrm>
            <a:off x="762000" y="1878515"/>
            <a:ext cx="7848600" cy="3684085"/>
          </a:xfrm>
        </p:spPr>
        <p:txBody>
          <a:bodyPr/>
          <a:lstStyle/>
          <a:p>
            <a:pPr eaLnBrk="1" hangingPunct="1"/>
            <a:r>
              <a:rPr lang="en-US" altLang="en-US" sz="2800" dirty="0">
                <a:solidFill>
                  <a:srgbClr val="66CCFF"/>
                </a:solidFill>
              </a:rPr>
              <a:t>Supported Housing</a:t>
            </a:r>
          </a:p>
          <a:p>
            <a:pPr eaLnBrk="1" hangingPunct="1"/>
            <a:endParaRPr lang="en-US" altLang="en-US" sz="800" dirty="0">
              <a:solidFill>
                <a:srgbClr val="316D73"/>
              </a:solidFill>
            </a:endParaRPr>
          </a:p>
          <a:p>
            <a:pPr lvl="1" eaLnBrk="1" hangingPunct="1"/>
            <a:r>
              <a:rPr lang="en-US" altLang="en-US" sz="2000" dirty="0"/>
              <a:t>Having decent, stable, affordable housing of one’s choice is the first step toward achieving recovery – Housing First</a:t>
            </a:r>
          </a:p>
          <a:p>
            <a:pPr eaLnBrk="1" hangingPunct="1"/>
            <a:endParaRPr lang="en-US" altLang="en-US" sz="400" dirty="0"/>
          </a:p>
          <a:p>
            <a:pPr lvl="1" eaLnBrk="1" hangingPunct="1"/>
            <a:r>
              <a:rPr lang="en-US" altLang="en-US" sz="2000" dirty="0"/>
              <a:t>Providing stable housing decreases homelessness</a:t>
            </a:r>
          </a:p>
          <a:p>
            <a:pPr eaLnBrk="1" hangingPunct="1"/>
            <a:endParaRPr lang="en-US" altLang="en-US" sz="400" dirty="0"/>
          </a:p>
          <a:p>
            <a:pPr lvl="1" eaLnBrk="1" hangingPunct="1"/>
            <a:r>
              <a:rPr lang="en-US" altLang="en-US" sz="2000" dirty="0"/>
              <a:t>Supports needed are often provided within an ACT program</a:t>
            </a:r>
          </a:p>
          <a:p>
            <a:pPr eaLnBrk="1" hangingPunct="1"/>
            <a:endParaRPr lang="en-US" altLang="en-US" sz="200" dirty="0"/>
          </a:p>
          <a:p>
            <a:pPr lvl="1" eaLnBrk="1" hangingPunct="1"/>
            <a:r>
              <a:rPr lang="en-US" altLang="en-US" sz="2000" dirty="0"/>
              <a:t>Case management and treatment for concurrent substance use are important components of supported housing</a:t>
            </a:r>
          </a:p>
          <a:p>
            <a:pPr lvl="1" eaLnBrk="1" hangingPunct="1"/>
            <a:endParaRPr lang="en-US" altLang="en-US" sz="400" dirty="0"/>
          </a:p>
          <a:p>
            <a:pPr lvl="1" eaLnBrk="1" hangingPunct="1"/>
            <a:r>
              <a:rPr lang="en-US" altLang="en-US" sz="2000" dirty="0"/>
              <a:t>Often individuals need support and skills training:</a:t>
            </a:r>
          </a:p>
          <a:p>
            <a:pPr eaLnBrk="1" hangingPunct="1"/>
            <a:endParaRPr lang="en-US" altLang="en-US" sz="200" dirty="0"/>
          </a:p>
          <a:p>
            <a:pPr lvl="2" eaLnBrk="1" hangingPunct="1"/>
            <a:r>
              <a:rPr lang="en-US" altLang="en-US" sz="1800" dirty="0"/>
              <a:t>How to avoid losing their home and how to find a new home if needed</a:t>
            </a:r>
          </a:p>
          <a:p>
            <a:pPr lvl="1" eaLnBrk="1" hangingPunct="1"/>
            <a:endParaRPr lang="en-US" altLang="en-US" sz="200" dirty="0"/>
          </a:p>
          <a:p>
            <a:pPr lvl="2" eaLnBrk="1" hangingPunct="1"/>
            <a:r>
              <a:rPr lang="en-US" altLang="en-US" sz="1800" dirty="0"/>
              <a:t>Skills for managing their home</a:t>
            </a:r>
          </a:p>
        </p:txBody>
      </p:sp>
      <p:grpSp>
        <p:nvGrpSpPr>
          <p:cNvPr id="116740" name="Group 17"/>
          <p:cNvGrpSpPr>
            <a:grpSpLocks/>
          </p:cNvGrpSpPr>
          <p:nvPr/>
        </p:nvGrpSpPr>
        <p:grpSpPr bwMode="auto">
          <a:xfrm>
            <a:off x="5608638" y="5334000"/>
            <a:ext cx="639762" cy="1073150"/>
            <a:chOff x="5060" y="201"/>
            <a:chExt cx="403" cy="676"/>
          </a:xfrm>
        </p:grpSpPr>
        <p:sp>
          <p:nvSpPr>
            <p:cNvPr id="116741" name="Freeform 11"/>
            <p:cNvSpPr>
              <a:spLocks/>
            </p:cNvSpPr>
            <p:nvPr/>
          </p:nvSpPr>
          <p:spPr bwMode="auto">
            <a:xfrm>
              <a:off x="5255" y="201"/>
              <a:ext cx="164" cy="160"/>
            </a:xfrm>
            <a:custGeom>
              <a:avLst/>
              <a:gdLst>
                <a:gd name="T0" fmla="*/ 50 w 164"/>
                <a:gd name="T1" fmla="*/ 67 h 160"/>
                <a:gd name="T2" fmla="*/ 64 w 164"/>
                <a:gd name="T3" fmla="*/ 46 h 160"/>
                <a:gd name="T4" fmla="*/ 80 w 164"/>
                <a:gd name="T5" fmla="*/ 30 h 160"/>
                <a:gd name="T6" fmla="*/ 96 w 164"/>
                <a:gd name="T7" fmla="*/ 10 h 160"/>
                <a:gd name="T8" fmla="*/ 115 w 164"/>
                <a:gd name="T9" fmla="*/ 1 h 160"/>
                <a:gd name="T10" fmla="*/ 131 w 164"/>
                <a:gd name="T11" fmla="*/ 0 h 160"/>
                <a:gd name="T12" fmla="*/ 147 w 164"/>
                <a:gd name="T13" fmla="*/ 5 h 160"/>
                <a:gd name="T14" fmla="*/ 156 w 164"/>
                <a:gd name="T15" fmla="*/ 18 h 160"/>
                <a:gd name="T16" fmla="*/ 163 w 164"/>
                <a:gd name="T17" fmla="*/ 41 h 160"/>
                <a:gd name="T18" fmla="*/ 161 w 164"/>
                <a:gd name="T19" fmla="*/ 65 h 160"/>
                <a:gd name="T20" fmla="*/ 154 w 164"/>
                <a:gd name="T21" fmla="*/ 86 h 160"/>
                <a:gd name="T22" fmla="*/ 136 w 164"/>
                <a:gd name="T23" fmla="*/ 111 h 160"/>
                <a:gd name="T24" fmla="*/ 117 w 164"/>
                <a:gd name="T25" fmla="*/ 129 h 160"/>
                <a:gd name="T26" fmla="*/ 96 w 164"/>
                <a:gd name="T27" fmla="*/ 144 h 160"/>
                <a:gd name="T28" fmla="*/ 73 w 164"/>
                <a:gd name="T29" fmla="*/ 155 h 160"/>
                <a:gd name="T30" fmla="*/ 53 w 164"/>
                <a:gd name="T31" fmla="*/ 159 h 160"/>
                <a:gd name="T32" fmla="*/ 44 w 164"/>
                <a:gd name="T33" fmla="*/ 153 h 160"/>
                <a:gd name="T34" fmla="*/ 37 w 164"/>
                <a:gd name="T35" fmla="*/ 132 h 160"/>
                <a:gd name="T36" fmla="*/ 39 w 164"/>
                <a:gd name="T37" fmla="*/ 104 h 160"/>
                <a:gd name="T38" fmla="*/ 5 w 164"/>
                <a:gd name="T39" fmla="*/ 106 h 160"/>
                <a:gd name="T40" fmla="*/ 0 w 164"/>
                <a:gd name="T41" fmla="*/ 100 h 160"/>
                <a:gd name="T42" fmla="*/ 5 w 164"/>
                <a:gd name="T43" fmla="*/ 90 h 160"/>
                <a:gd name="T44" fmla="*/ 41 w 164"/>
                <a:gd name="T45" fmla="*/ 88 h 160"/>
                <a:gd name="T46" fmla="*/ 50 w 164"/>
                <a:gd name="T47" fmla="*/ 67 h 1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64" h="160">
                  <a:moveTo>
                    <a:pt x="50" y="67"/>
                  </a:moveTo>
                  <a:lnTo>
                    <a:pt x="64" y="46"/>
                  </a:lnTo>
                  <a:lnTo>
                    <a:pt x="80" y="30"/>
                  </a:lnTo>
                  <a:lnTo>
                    <a:pt x="96" y="10"/>
                  </a:lnTo>
                  <a:lnTo>
                    <a:pt x="115" y="1"/>
                  </a:lnTo>
                  <a:lnTo>
                    <a:pt x="131" y="0"/>
                  </a:lnTo>
                  <a:lnTo>
                    <a:pt x="147" y="5"/>
                  </a:lnTo>
                  <a:lnTo>
                    <a:pt x="156" y="18"/>
                  </a:lnTo>
                  <a:lnTo>
                    <a:pt x="163" y="41"/>
                  </a:lnTo>
                  <a:lnTo>
                    <a:pt x="161" y="65"/>
                  </a:lnTo>
                  <a:lnTo>
                    <a:pt x="154" y="86"/>
                  </a:lnTo>
                  <a:lnTo>
                    <a:pt x="136" y="111"/>
                  </a:lnTo>
                  <a:lnTo>
                    <a:pt x="117" y="129"/>
                  </a:lnTo>
                  <a:lnTo>
                    <a:pt x="96" y="144"/>
                  </a:lnTo>
                  <a:lnTo>
                    <a:pt x="73" y="155"/>
                  </a:lnTo>
                  <a:lnTo>
                    <a:pt x="53" y="159"/>
                  </a:lnTo>
                  <a:lnTo>
                    <a:pt x="44" y="153"/>
                  </a:lnTo>
                  <a:lnTo>
                    <a:pt x="37" y="132"/>
                  </a:lnTo>
                  <a:lnTo>
                    <a:pt x="39" y="104"/>
                  </a:lnTo>
                  <a:lnTo>
                    <a:pt x="5" y="106"/>
                  </a:lnTo>
                  <a:lnTo>
                    <a:pt x="0" y="100"/>
                  </a:lnTo>
                  <a:lnTo>
                    <a:pt x="5" y="90"/>
                  </a:lnTo>
                  <a:lnTo>
                    <a:pt x="41" y="88"/>
                  </a:lnTo>
                  <a:lnTo>
                    <a:pt x="50" y="67"/>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6742" name="Freeform 12"/>
            <p:cNvSpPr>
              <a:spLocks/>
            </p:cNvSpPr>
            <p:nvPr/>
          </p:nvSpPr>
          <p:spPr bwMode="auto">
            <a:xfrm>
              <a:off x="5246" y="377"/>
              <a:ext cx="114" cy="234"/>
            </a:xfrm>
            <a:custGeom>
              <a:avLst/>
              <a:gdLst>
                <a:gd name="T0" fmla="*/ 32 w 114"/>
                <a:gd name="T1" fmla="*/ 20 h 234"/>
                <a:gd name="T2" fmla="*/ 48 w 114"/>
                <a:gd name="T3" fmla="*/ 5 h 234"/>
                <a:gd name="T4" fmla="*/ 73 w 114"/>
                <a:gd name="T5" fmla="*/ 0 h 234"/>
                <a:gd name="T6" fmla="*/ 94 w 114"/>
                <a:gd name="T7" fmla="*/ 3 h 234"/>
                <a:gd name="T8" fmla="*/ 110 w 114"/>
                <a:gd name="T9" fmla="*/ 18 h 234"/>
                <a:gd name="T10" fmla="*/ 113 w 114"/>
                <a:gd name="T11" fmla="*/ 28 h 234"/>
                <a:gd name="T12" fmla="*/ 113 w 114"/>
                <a:gd name="T13" fmla="*/ 42 h 234"/>
                <a:gd name="T14" fmla="*/ 107 w 114"/>
                <a:gd name="T15" fmla="*/ 55 h 234"/>
                <a:gd name="T16" fmla="*/ 94 w 114"/>
                <a:gd name="T17" fmla="*/ 76 h 234"/>
                <a:gd name="T18" fmla="*/ 89 w 114"/>
                <a:gd name="T19" fmla="*/ 100 h 234"/>
                <a:gd name="T20" fmla="*/ 87 w 114"/>
                <a:gd name="T21" fmla="*/ 122 h 234"/>
                <a:gd name="T22" fmla="*/ 92 w 114"/>
                <a:gd name="T23" fmla="*/ 145 h 234"/>
                <a:gd name="T24" fmla="*/ 107 w 114"/>
                <a:gd name="T25" fmla="*/ 166 h 234"/>
                <a:gd name="T26" fmla="*/ 112 w 114"/>
                <a:gd name="T27" fmla="*/ 187 h 234"/>
                <a:gd name="T28" fmla="*/ 110 w 114"/>
                <a:gd name="T29" fmla="*/ 206 h 234"/>
                <a:gd name="T30" fmla="*/ 100 w 114"/>
                <a:gd name="T31" fmla="*/ 222 h 234"/>
                <a:gd name="T32" fmla="*/ 85 w 114"/>
                <a:gd name="T33" fmla="*/ 231 h 234"/>
                <a:gd name="T34" fmla="*/ 67 w 114"/>
                <a:gd name="T35" fmla="*/ 233 h 234"/>
                <a:gd name="T36" fmla="*/ 47 w 114"/>
                <a:gd name="T37" fmla="*/ 233 h 234"/>
                <a:gd name="T38" fmla="*/ 30 w 114"/>
                <a:gd name="T39" fmla="*/ 224 h 234"/>
                <a:gd name="T40" fmla="*/ 14 w 114"/>
                <a:gd name="T41" fmla="*/ 197 h 234"/>
                <a:gd name="T42" fmla="*/ 4 w 114"/>
                <a:gd name="T43" fmla="*/ 174 h 234"/>
                <a:gd name="T44" fmla="*/ 0 w 114"/>
                <a:gd name="T45" fmla="*/ 139 h 234"/>
                <a:gd name="T46" fmla="*/ 4 w 114"/>
                <a:gd name="T47" fmla="*/ 108 h 234"/>
                <a:gd name="T48" fmla="*/ 11 w 114"/>
                <a:gd name="T49" fmla="*/ 74 h 234"/>
                <a:gd name="T50" fmla="*/ 22 w 114"/>
                <a:gd name="T51" fmla="*/ 40 h 234"/>
                <a:gd name="T52" fmla="*/ 32 w 114"/>
                <a:gd name="T53" fmla="*/ 20 h 2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4" h="234">
                  <a:moveTo>
                    <a:pt x="32" y="20"/>
                  </a:moveTo>
                  <a:lnTo>
                    <a:pt x="48" y="5"/>
                  </a:lnTo>
                  <a:lnTo>
                    <a:pt x="73" y="0"/>
                  </a:lnTo>
                  <a:lnTo>
                    <a:pt x="94" y="3"/>
                  </a:lnTo>
                  <a:lnTo>
                    <a:pt x="110" y="18"/>
                  </a:lnTo>
                  <a:lnTo>
                    <a:pt x="113" y="28"/>
                  </a:lnTo>
                  <a:lnTo>
                    <a:pt x="113" y="42"/>
                  </a:lnTo>
                  <a:lnTo>
                    <a:pt x="107" y="55"/>
                  </a:lnTo>
                  <a:lnTo>
                    <a:pt x="94" y="76"/>
                  </a:lnTo>
                  <a:lnTo>
                    <a:pt x="89" y="100"/>
                  </a:lnTo>
                  <a:lnTo>
                    <a:pt x="87" y="122"/>
                  </a:lnTo>
                  <a:lnTo>
                    <a:pt x="92" y="145"/>
                  </a:lnTo>
                  <a:lnTo>
                    <a:pt x="107" y="166"/>
                  </a:lnTo>
                  <a:lnTo>
                    <a:pt x="112" y="187"/>
                  </a:lnTo>
                  <a:lnTo>
                    <a:pt x="110" y="206"/>
                  </a:lnTo>
                  <a:lnTo>
                    <a:pt x="100" y="222"/>
                  </a:lnTo>
                  <a:lnTo>
                    <a:pt x="85" y="231"/>
                  </a:lnTo>
                  <a:lnTo>
                    <a:pt x="67" y="233"/>
                  </a:lnTo>
                  <a:lnTo>
                    <a:pt x="47" y="233"/>
                  </a:lnTo>
                  <a:lnTo>
                    <a:pt x="30" y="224"/>
                  </a:lnTo>
                  <a:lnTo>
                    <a:pt x="14" y="197"/>
                  </a:lnTo>
                  <a:lnTo>
                    <a:pt x="4" y="174"/>
                  </a:lnTo>
                  <a:lnTo>
                    <a:pt x="0" y="139"/>
                  </a:lnTo>
                  <a:lnTo>
                    <a:pt x="4" y="108"/>
                  </a:lnTo>
                  <a:lnTo>
                    <a:pt x="11" y="74"/>
                  </a:lnTo>
                  <a:lnTo>
                    <a:pt x="22" y="40"/>
                  </a:lnTo>
                  <a:lnTo>
                    <a:pt x="32" y="20"/>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6743" name="Freeform 13"/>
            <p:cNvSpPr>
              <a:spLocks/>
            </p:cNvSpPr>
            <p:nvPr/>
          </p:nvSpPr>
          <p:spPr bwMode="auto">
            <a:xfrm>
              <a:off x="5060" y="242"/>
              <a:ext cx="240" cy="182"/>
            </a:xfrm>
            <a:custGeom>
              <a:avLst/>
              <a:gdLst>
                <a:gd name="T0" fmla="*/ 177 w 240"/>
                <a:gd name="T1" fmla="*/ 137 h 182"/>
                <a:gd name="T2" fmla="*/ 225 w 240"/>
                <a:gd name="T3" fmla="*/ 149 h 182"/>
                <a:gd name="T4" fmla="*/ 234 w 240"/>
                <a:gd name="T5" fmla="*/ 153 h 182"/>
                <a:gd name="T6" fmla="*/ 239 w 240"/>
                <a:gd name="T7" fmla="*/ 163 h 182"/>
                <a:gd name="T8" fmla="*/ 234 w 240"/>
                <a:gd name="T9" fmla="*/ 176 h 182"/>
                <a:gd name="T10" fmla="*/ 225 w 240"/>
                <a:gd name="T11" fmla="*/ 181 h 182"/>
                <a:gd name="T12" fmla="*/ 215 w 240"/>
                <a:gd name="T13" fmla="*/ 179 h 182"/>
                <a:gd name="T14" fmla="*/ 162 w 240"/>
                <a:gd name="T15" fmla="*/ 149 h 182"/>
                <a:gd name="T16" fmla="*/ 124 w 240"/>
                <a:gd name="T17" fmla="*/ 133 h 182"/>
                <a:gd name="T18" fmla="*/ 87 w 240"/>
                <a:gd name="T19" fmla="*/ 116 h 182"/>
                <a:gd name="T20" fmla="*/ 53 w 240"/>
                <a:gd name="T21" fmla="*/ 95 h 182"/>
                <a:gd name="T22" fmla="*/ 39 w 240"/>
                <a:gd name="T23" fmla="*/ 93 h 182"/>
                <a:gd name="T24" fmla="*/ 36 w 240"/>
                <a:gd name="T25" fmla="*/ 98 h 182"/>
                <a:gd name="T26" fmla="*/ 34 w 240"/>
                <a:gd name="T27" fmla="*/ 111 h 182"/>
                <a:gd name="T28" fmla="*/ 20 w 240"/>
                <a:gd name="T29" fmla="*/ 116 h 182"/>
                <a:gd name="T30" fmla="*/ 9 w 240"/>
                <a:gd name="T31" fmla="*/ 107 h 182"/>
                <a:gd name="T32" fmla="*/ 0 w 240"/>
                <a:gd name="T33" fmla="*/ 79 h 182"/>
                <a:gd name="T34" fmla="*/ 9 w 240"/>
                <a:gd name="T35" fmla="*/ 54 h 182"/>
                <a:gd name="T36" fmla="*/ 4 w 240"/>
                <a:gd name="T37" fmla="*/ 47 h 182"/>
                <a:gd name="T38" fmla="*/ 3 w 240"/>
                <a:gd name="T39" fmla="*/ 21 h 182"/>
                <a:gd name="T40" fmla="*/ 6 w 240"/>
                <a:gd name="T41" fmla="*/ 8 h 182"/>
                <a:gd name="T42" fmla="*/ 15 w 240"/>
                <a:gd name="T43" fmla="*/ 0 h 182"/>
                <a:gd name="T44" fmla="*/ 27 w 240"/>
                <a:gd name="T45" fmla="*/ 0 h 182"/>
                <a:gd name="T46" fmla="*/ 27 w 240"/>
                <a:gd name="T47" fmla="*/ 6 h 182"/>
                <a:gd name="T48" fmla="*/ 16 w 240"/>
                <a:gd name="T49" fmla="*/ 16 h 182"/>
                <a:gd name="T50" fmla="*/ 16 w 240"/>
                <a:gd name="T51" fmla="*/ 28 h 182"/>
                <a:gd name="T52" fmla="*/ 20 w 240"/>
                <a:gd name="T53" fmla="*/ 40 h 182"/>
                <a:gd name="T54" fmla="*/ 29 w 240"/>
                <a:gd name="T55" fmla="*/ 56 h 182"/>
                <a:gd name="T56" fmla="*/ 41 w 240"/>
                <a:gd name="T57" fmla="*/ 70 h 182"/>
                <a:gd name="T58" fmla="*/ 52 w 240"/>
                <a:gd name="T59" fmla="*/ 79 h 182"/>
                <a:gd name="T60" fmla="*/ 71 w 240"/>
                <a:gd name="T61" fmla="*/ 91 h 182"/>
                <a:gd name="T62" fmla="*/ 112 w 240"/>
                <a:gd name="T63" fmla="*/ 109 h 182"/>
                <a:gd name="T64" fmla="*/ 149 w 240"/>
                <a:gd name="T65" fmla="*/ 123 h 182"/>
                <a:gd name="T66" fmla="*/ 177 w 240"/>
                <a:gd name="T67" fmla="*/ 137 h 1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0" h="182">
                  <a:moveTo>
                    <a:pt x="177" y="137"/>
                  </a:moveTo>
                  <a:lnTo>
                    <a:pt x="225" y="149"/>
                  </a:lnTo>
                  <a:lnTo>
                    <a:pt x="234" y="153"/>
                  </a:lnTo>
                  <a:lnTo>
                    <a:pt x="239" y="163"/>
                  </a:lnTo>
                  <a:lnTo>
                    <a:pt x="234" y="176"/>
                  </a:lnTo>
                  <a:lnTo>
                    <a:pt x="225" y="181"/>
                  </a:lnTo>
                  <a:lnTo>
                    <a:pt x="215" y="179"/>
                  </a:lnTo>
                  <a:lnTo>
                    <a:pt x="162" y="149"/>
                  </a:lnTo>
                  <a:lnTo>
                    <a:pt x="124" y="133"/>
                  </a:lnTo>
                  <a:lnTo>
                    <a:pt x="87" y="116"/>
                  </a:lnTo>
                  <a:lnTo>
                    <a:pt x="53" y="95"/>
                  </a:lnTo>
                  <a:lnTo>
                    <a:pt x="39" y="93"/>
                  </a:lnTo>
                  <a:lnTo>
                    <a:pt x="36" y="98"/>
                  </a:lnTo>
                  <a:lnTo>
                    <a:pt x="34" y="111"/>
                  </a:lnTo>
                  <a:lnTo>
                    <a:pt x="20" y="116"/>
                  </a:lnTo>
                  <a:lnTo>
                    <a:pt x="9" y="107"/>
                  </a:lnTo>
                  <a:lnTo>
                    <a:pt x="0" y="79"/>
                  </a:lnTo>
                  <a:lnTo>
                    <a:pt x="9" y="54"/>
                  </a:lnTo>
                  <a:lnTo>
                    <a:pt x="4" y="47"/>
                  </a:lnTo>
                  <a:lnTo>
                    <a:pt x="3" y="21"/>
                  </a:lnTo>
                  <a:lnTo>
                    <a:pt x="6" y="8"/>
                  </a:lnTo>
                  <a:lnTo>
                    <a:pt x="15" y="0"/>
                  </a:lnTo>
                  <a:lnTo>
                    <a:pt x="27" y="0"/>
                  </a:lnTo>
                  <a:lnTo>
                    <a:pt x="27" y="6"/>
                  </a:lnTo>
                  <a:lnTo>
                    <a:pt x="16" y="16"/>
                  </a:lnTo>
                  <a:lnTo>
                    <a:pt x="16" y="28"/>
                  </a:lnTo>
                  <a:lnTo>
                    <a:pt x="20" y="40"/>
                  </a:lnTo>
                  <a:lnTo>
                    <a:pt x="29" y="56"/>
                  </a:lnTo>
                  <a:lnTo>
                    <a:pt x="41" y="70"/>
                  </a:lnTo>
                  <a:lnTo>
                    <a:pt x="52" y="79"/>
                  </a:lnTo>
                  <a:lnTo>
                    <a:pt x="71" y="91"/>
                  </a:lnTo>
                  <a:lnTo>
                    <a:pt x="112" y="109"/>
                  </a:lnTo>
                  <a:lnTo>
                    <a:pt x="149" y="123"/>
                  </a:lnTo>
                  <a:lnTo>
                    <a:pt x="177" y="137"/>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6744" name="Freeform 14"/>
            <p:cNvSpPr>
              <a:spLocks/>
            </p:cNvSpPr>
            <p:nvPr/>
          </p:nvSpPr>
          <p:spPr bwMode="auto">
            <a:xfrm>
              <a:off x="5336" y="384"/>
              <a:ext cx="127" cy="211"/>
            </a:xfrm>
            <a:custGeom>
              <a:avLst/>
              <a:gdLst>
                <a:gd name="T0" fmla="*/ 0 w 127"/>
                <a:gd name="T1" fmla="*/ 11 h 211"/>
                <a:gd name="T2" fmla="*/ 2 w 127"/>
                <a:gd name="T3" fmla="*/ 2 h 211"/>
                <a:gd name="T4" fmla="*/ 22 w 127"/>
                <a:gd name="T5" fmla="*/ 0 h 211"/>
                <a:gd name="T6" fmla="*/ 32 w 127"/>
                <a:gd name="T7" fmla="*/ 9 h 211"/>
                <a:gd name="T8" fmla="*/ 48 w 127"/>
                <a:gd name="T9" fmla="*/ 32 h 211"/>
                <a:gd name="T10" fmla="*/ 69 w 127"/>
                <a:gd name="T11" fmla="*/ 62 h 211"/>
                <a:gd name="T12" fmla="*/ 89 w 127"/>
                <a:gd name="T13" fmla="*/ 83 h 211"/>
                <a:gd name="T14" fmla="*/ 124 w 127"/>
                <a:gd name="T15" fmla="*/ 122 h 211"/>
                <a:gd name="T16" fmla="*/ 126 w 127"/>
                <a:gd name="T17" fmla="*/ 131 h 211"/>
                <a:gd name="T18" fmla="*/ 119 w 127"/>
                <a:gd name="T19" fmla="*/ 136 h 211"/>
                <a:gd name="T20" fmla="*/ 101 w 127"/>
                <a:gd name="T21" fmla="*/ 143 h 211"/>
                <a:gd name="T22" fmla="*/ 76 w 127"/>
                <a:gd name="T23" fmla="*/ 148 h 211"/>
                <a:gd name="T24" fmla="*/ 46 w 127"/>
                <a:gd name="T25" fmla="*/ 150 h 211"/>
                <a:gd name="T26" fmla="*/ 36 w 127"/>
                <a:gd name="T27" fmla="*/ 152 h 211"/>
                <a:gd name="T28" fmla="*/ 32 w 127"/>
                <a:gd name="T29" fmla="*/ 159 h 211"/>
                <a:gd name="T30" fmla="*/ 39 w 127"/>
                <a:gd name="T31" fmla="*/ 171 h 211"/>
                <a:gd name="T32" fmla="*/ 64 w 127"/>
                <a:gd name="T33" fmla="*/ 192 h 211"/>
                <a:gd name="T34" fmla="*/ 82 w 127"/>
                <a:gd name="T35" fmla="*/ 197 h 211"/>
                <a:gd name="T36" fmla="*/ 85 w 127"/>
                <a:gd name="T37" fmla="*/ 204 h 211"/>
                <a:gd name="T38" fmla="*/ 78 w 127"/>
                <a:gd name="T39" fmla="*/ 210 h 211"/>
                <a:gd name="T40" fmla="*/ 62 w 127"/>
                <a:gd name="T41" fmla="*/ 210 h 211"/>
                <a:gd name="T42" fmla="*/ 41 w 127"/>
                <a:gd name="T43" fmla="*/ 197 h 211"/>
                <a:gd name="T44" fmla="*/ 23 w 127"/>
                <a:gd name="T45" fmla="*/ 180 h 211"/>
                <a:gd name="T46" fmla="*/ 13 w 127"/>
                <a:gd name="T47" fmla="*/ 164 h 211"/>
                <a:gd name="T48" fmla="*/ 13 w 127"/>
                <a:gd name="T49" fmla="*/ 152 h 211"/>
                <a:gd name="T50" fmla="*/ 20 w 127"/>
                <a:gd name="T51" fmla="*/ 143 h 211"/>
                <a:gd name="T52" fmla="*/ 30 w 127"/>
                <a:gd name="T53" fmla="*/ 139 h 211"/>
                <a:gd name="T54" fmla="*/ 46 w 127"/>
                <a:gd name="T55" fmla="*/ 138 h 211"/>
                <a:gd name="T56" fmla="*/ 64 w 127"/>
                <a:gd name="T57" fmla="*/ 138 h 211"/>
                <a:gd name="T58" fmla="*/ 85 w 127"/>
                <a:gd name="T59" fmla="*/ 134 h 211"/>
                <a:gd name="T60" fmla="*/ 96 w 127"/>
                <a:gd name="T61" fmla="*/ 131 h 211"/>
                <a:gd name="T62" fmla="*/ 101 w 127"/>
                <a:gd name="T63" fmla="*/ 125 h 211"/>
                <a:gd name="T64" fmla="*/ 99 w 127"/>
                <a:gd name="T65" fmla="*/ 120 h 211"/>
                <a:gd name="T66" fmla="*/ 83 w 127"/>
                <a:gd name="T67" fmla="*/ 106 h 211"/>
                <a:gd name="T68" fmla="*/ 59 w 127"/>
                <a:gd name="T69" fmla="*/ 81 h 211"/>
                <a:gd name="T70" fmla="*/ 36 w 127"/>
                <a:gd name="T71" fmla="*/ 60 h 211"/>
                <a:gd name="T72" fmla="*/ 11 w 127"/>
                <a:gd name="T73" fmla="*/ 37 h 211"/>
                <a:gd name="T74" fmla="*/ 2 w 127"/>
                <a:gd name="T75" fmla="*/ 21 h 211"/>
                <a:gd name="T76" fmla="*/ 0 w 127"/>
                <a:gd name="T77" fmla="*/ 11 h 2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7" h="211">
                  <a:moveTo>
                    <a:pt x="0" y="11"/>
                  </a:moveTo>
                  <a:lnTo>
                    <a:pt x="2" y="2"/>
                  </a:lnTo>
                  <a:lnTo>
                    <a:pt x="22" y="0"/>
                  </a:lnTo>
                  <a:lnTo>
                    <a:pt x="32" y="9"/>
                  </a:lnTo>
                  <a:lnTo>
                    <a:pt x="48" y="32"/>
                  </a:lnTo>
                  <a:lnTo>
                    <a:pt x="69" y="62"/>
                  </a:lnTo>
                  <a:lnTo>
                    <a:pt x="89" y="83"/>
                  </a:lnTo>
                  <a:lnTo>
                    <a:pt x="124" y="122"/>
                  </a:lnTo>
                  <a:lnTo>
                    <a:pt x="126" y="131"/>
                  </a:lnTo>
                  <a:lnTo>
                    <a:pt x="119" y="136"/>
                  </a:lnTo>
                  <a:lnTo>
                    <a:pt x="101" y="143"/>
                  </a:lnTo>
                  <a:lnTo>
                    <a:pt x="76" y="148"/>
                  </a:lnTo>
                  <a:lnTo>
                    <a:pt x="46" y="150"/>
                  </a:lnTo>
                  <a:lnTo>
                    <a:pt x="36" y="152"/>
                  </a:lnTo>
                  <a:lnTo>
                    <a:pt x="32" y="159"/>
                  </a:lnTo>
                  <a:lnTo>
                    <a:pt x="39" y="171"/>
                  </a:lnTo>
                  <a:lnTo>
                    <a:pt x="64" y="192"/>
                  </a:lnTo>
                  <a:lnTo>
                    <a:pt x="82" y="197"/>
                  </a:lnTo>
                  <a:lnTo>
                    <a:pt x="85" y="204"/>
                  </a:lnTo>
                  <a:lnTo>
                    <a:pt x="78" y="210"/>
                  </a:lnTo>
                  <a:lnTo>
                    <a:pt x="62" y="210"/>
                  </a:lnTo>
                  <a:lnTo>
                    <a:pt x="41" y="197"/>
                  </a:lnTo>
                  <a:lnTo>
                    <a:pt x="23" y="180"/>
                  </a:lnTo>
                  <a:lnTo>
                    <a:pt x="13" y="164"/>
                  </a:lnTo>
                  <a:lnTo>
                    <a:pt x="13" y="152"/>
                  </a:lnTo>
                  <a:lnTo>
                    <a:pt x="20" y="143"/>
                  </a:lnTo>
                  <a:lnTo>
                    <a:pt x="30" y="139"/>
                  </a:lnTo>
                  <a:lnTo>
                    <a:pt x="46" y="138"/>
                  </a:lnTo>
                  <a:lnTo>
                    <a:pt x="64" y="138"/>
                  </a:lnTo>
                  <a:lnTo>
                    <a:pt x="85" y="134"/>
                  </a:lnTo>
                  <a:lnTo>
                    <a:pt x="96" y="131"/>
                  </a:lnTo>
                  <a:lnTo>
                    <a:pt x="101" y="125"/>
                  </a:lnTo>
                  <a:lnTo>
                    <a:pt x="99" y="120"/>
                  </a:lnTo>
                  <a:lnTo>
                    <a:pt x="83" y="106"/>
                  </a:lnTo>
                  <a:lnTo>
                    <a:pt x="59" y="81"/>
                  </a:lnTo>
                  <a:lnTo>
                    <a:pt x="36" y="60"/>
                  </a:lnTo>
                  <a:lnTo>
                    <a:pt x="11" y="37"/>
                  </a:lnTo>
                  <a:lnTo>
                    <a:pt x="2" y="21"/>
                  </a:lnTo>
                  <a:lnTo>
                    <a:pt x="0" y="11"/>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6745" name="Freeform 15"/>
            <p:cNvSpPr>
              <a:spLocks/>
            </p:cNvSpPr>
            <p:nvPr/>
          </p:nvSpPr>
          <p:spPr bwMode="auto">
            <a:xfrm>
              <a:off x="5255" y="561"/>
              <a:ext cx="137" cy="316"/>
            </a:xfrm>
            <a:custGeom>
              <a:avLst/>
              <a:gdLst>
                <a:gd name="T0" fmla="*/ 67 w 137"/>
                <a:gd name="T1" fmla="*/ 0 h 316"/>
                <a:gd name="T2" fmla="*/ 87 w 137"/>
                <a:gd name="T3" fmla="*/ 3 h 316"/>
                <a:gd name="T4" fmla="*/ 95 w 137"/>
                <a:gd name="T5" fmla="*/ 17 h 316"/>
                <a:gd name="T6" fmla="*/ 94 w 137"/>
                <a:gd name="T7" fmla="*/ 51 h 316"/>
                <a:gd name="T8" fmla="*/ 90 w 137"/>
                <a:gd name="T9" fmla="*/ 86 h 316"/>
                <a:gd name="T10" fmla="*/ 90 w 137"/>
                <a:gd name="T11" fmla="*/ 123 h 316"/>
                <a:gd name="T12" fmla="*/ 108 w 137"/>
                <a:gd name="T13" fmla="*/ 167 h 316"/>
                <a:gd name="T14" fmla="*/ 122 w 137"/>
                <a:gd name="T15" fmla="*/ 198 h 316"/>
                <a:gd name="T16" fmla="*/ 129 w 137"/>
                <a:gd name="T17" fmla="*/ 230 h 316"/>
                <a:gd name="T18" fmla="*/ 127 w 137"/>
                <a:gd name="T19" fmla="*/ 258 h 316"/>
                <a:gd name="T20" fmla="*/ 127 w 137"/>
                <a:gd name="T21" fmla="*/ 269 h 316"/>
                <a:gd name="T22" fmla="*/ 134 w 137"/>
                <a:gd name="T23" fmla="*/ 280 h 316"/>
                <a:gd name="T24" fmla="*/ 136 w 137"/>
                <a:gd name="T25" fmla="*/ 290 h 316"/>
                <a:gd name="T26" fmla="*/ 131 w 137"/>
                <a:gd name="T27" fmla="*/ 295 h 316"/>
                <a:gd name="T28" fmla="*/ 117 w 137"/>
                <a:gd name="T29" fmla="*/ 292 h 316"/>
                <a:gd name="T30" fmla="*/ 90 w 137"/>
                <a:gd name="T31" fmla="*/ 288 h 316"/>
                <a:gd name="T32" fmla="*/ 58 w 137"/>
                <a:gd name="T33" fmla="*/ 295 h 316"/>
                <a:gd name="T34" fmla="*/ 37 w 137"/>
                <a:gd name="T35" fmla="*/ 308 h 316"/>
                <a:gd name="T36" fmla="*/ 26 w 137"/>
                <a:gd name="T37" fmla="*/ 315 h 316"/>
                <a:gd name="T38" fmla="*/ 16 w 137"/>
                <a:gd name="T39" fmla="*/ 315 h 316"/>
                <a:gd name="T40" fmla="*/ 0 w 137"/>
                <a:gd name="T41" fmla="*/ 292 h 316"/>
                <a:gd name="T42" fmla="*/ 2 w 137"/>
                <a:gd name="T43" fmla="*/ 288 h 316"/>
                <a:gd name="T44" fmla="*/ 34 w 137"/>
                <a:gd name="T45" fmla="*/ 278 h 316"/>
                <a:gd name="T46" fmla="*/ 71 w 137"/>
                <a:gd name="T47" fmla="*/ 273 h 316"/>
                <a:gd name="T48" fmla="*/ 97 w 137"/>
                <a:gd name="T49" fmla="*/ 271 h 316"/>
                <a:gd name="T50" fmla="*/ 113 w 137"/>
                <a:gd name="T51" fmla="*/ 271 h 316"/>
                <a:gd name="T52" fmla="*/ 117 w 137"/>
                <a:gd name="T53" fmla="*/ 260 h 316"/>
                <a:gd name="T54" fmla="*/ 111 w 137"/>
                <a:gd name="T55" fmla="*/ 230 h 316"/>
                <a:gd name="T56" fmla="*/ 99 w 137"/>
                <a:gd name="T57" fmla="*/ 198 h 316"/>
                <a:gd name="T58" fmla="*/ 79 w 137"/>
                <a:gd name="T59" fmla="*/ 158 h 316"/>
                <a:gd name="T60" fmla="*/ 64 w 137"/>
                <a:gd name="T61" fmla="*/ 123 h 316"/>
                <a:gd name="T62" fmla="*/ 57 w 137"/>
                <a:gd name="T63" fmla="*/ 91 h 316"/>
                <a:gd name="T64" fmla="*/ 55 w 137"/>
                <a:gd name="T65" fmla="*/ 56 h 316"/>
                <a:gd name="T66" fmla="*/ 55 w 137"/>
                <a:gd name="T67" fmla="*/ 23 h 316"/>
                <a:gd name="T68" fmla="*/ 62 w 137"/>
                <a:gd name="T69" fmla="*/ 8 h 316"/>
                <a:gd name="T70" fmla="*/ 67 w 137"/>
                <a:gd name="T71" fmla="*/ 0 h 31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7" h="316">
                  <a:moveTo>
                    <a:pt x="67" y="0"/>
                  </a:moveTo>
                  <a:lnTo>
                    <a:pt x="87" y="3"/>
                  </a:lnTo>
                  <a:lnTo>
                    <a:pt x="95" y="17"/>
                  </a:lnTo>
                  <a:lnTo>
                    <a:pt x="94" y="51"/>
                  </a:lnTo>
                  <a:lnTo>
                    <a:pt x="90" y="86"/>
                  </a:lnTo>
                  <a:lnTo>
                    <a:pt x="90" y="123"/>
                  </a:lnTo>
                  <a:lnTo>
                    <a:pt x="108" y="167"/>
                  </a:lnTo>
                  <a:lnTo>
                    <a:pt x="122" y="198"/>
                  </a:lnTo>
                  <a:lnTo>
                    <a:pt x="129" y="230"/>
                  </a:lnTo>
                  <a:lnTo>
                    <a:pt x="127" y="258"/>
                  </a:lnTo>
                  <a:lnTo>
                    <a:pt x="127" y="269"/>
                  </a:lnTo>
                  <a:lnTo>
                    <a:pt x="134" y="280"/>
                  </a:lnTo>
                  <a:lnTo>
                    <a:pt x="136" y="290"/>
                  </a:lnTo>
                  <a:lnTo>
                    <a:pt x="131" y="295"/>
                  </a:lnTo>
                  <a:lnTo>
                    <a:pt x="117" y="292"/>
                  </a:lnTo>
                  <a:lnTo>
                    <a:pt x="90" y="288"/>
                  </a:lnTo>
                  <a:lnTo>
                    <a:pt x="58" y="295"/>
                  </a:lnTo>
                  <a:lnTo>
                    <a:pt x="37" y="308"/>
                  </a:lnTo>
                  <a:lnTo>
                    <a:pt x="26" y="315"/>
                  </a:lnTo>
                  <a:lnTo>
                    <a:pt x="16" y="315"/>
                  </a:lnTo>
                  <a:lnTo>
                    <a:pt x="0" y="292"/>
                  </a:lnTo>
                  <a:lnTo>
                    <a:pt x="2" y="288"/>
                  </a:lnTo>
                  <a:lnTo>
                    <a:pt x="34" y="278"/>
                  </a:lnTo>
                  <a:lnTo>
                    <a:pt x="71" y="273"/>
                  </a:lnTo>
                  <a:lnTo>
                    <a:pt x="97" y="271"/>
                  </a:lnTo>
                  <a:lnTo>
                    <a:pt x="113" y="271"/>
                  </a:lnTo>
                  <a:lnTo>
                    <a:pt x="117" y="260"/>
                  </a:lnTo>
                  <a:lnTo>
                    <a:pt x="111" y="230"/>
                  </a:lnTo>
                  <a:lnTo>
                    <a:pt x="99" y="198"/>
                  </a:lnTo>
                  <a:lnTo>
                    <a:pt x="79" y="158"/>
                  </a:lnTo>
                  <a:lnTo>
                    <a:pt x="64" y="123"/>
                  </a:lnTo>
                  <a:lnTo>
                    <a:pt x="57" y="91"/>
                  </a:lnTo>
                  <a:lnTo>
                    <a:pt x="55" y="56"/>
                  </a:lnTo>
                  <a:lnTo>
                    <a:pt x="55" y="23"/>
                  </a:lnTo>
                  <a:lnTo>
                    <a:pt x="62" y="8"/>
                  </a:lnTo>
                  <a:lnTo>
                    <a:pt x="67" y="0"/>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6746" name="Freeform 16"/>
            <p:cNvSpPr>
              <a:spLocks/>
            </p:cNvSpPr>
            <p:nvPr/>
          </p:nvSpPr>
          <p:spPr bwMode="auto">
            <a:xfrm>
              <a:off x="5188" y="569"/>
              <a:ext cx="114" cy="264"/>
            </a:xfrm>
            <a:custGeom>
              <a:avLst/>
              <a:gdLst>
                <a:gd name="T0" fmla="*/ 85 w 114"/>
                <a:gd name="T1" fmla="*/ 0 h 264"/>
                <a:gd name="T2" fmla="*/ 101 w 114"/>
                <a:gd name="T3" fmla="*/ 0 h 264"/>
                <a:gd name="T4" fmla="*/ 106 w 114"/>
                <a:gd name="T5" fmla="*/ 11 h 264"/>
                <a:gd name="T6" fmla="*/ 110 w 114"/>
                <a:gd name="T7" fmla="*/ 34 h 264"/>
                <a:gd name="T8" fmla="*/ 106 w 114"/>
                <a:gd name="T9" fmla="*/ 58 h 264"/>
                <a:gd name="T10" fmla="*/ 97 w 114"/>
                <a:gd name="T11" fmla="*/ 108 h 264"/>
                <a:gd name="T12" fmla="*/ 99 w 114"/>
                <a:gd name="T13" fmla="*/ 129 h 264"/>
                <a:gd name="T14" fmla="*/ 110 w 114"/>
                <a:gd name="T15" fmla="*/ 171 h 264"/>
                <a:gd name="T16" fmla="*/ 113 w 114"/>
                <a:gd name="T17" fmla="*/ 201 h 264"/>
                <a:gd name="T18" fmla="*/ 113 w 114"/>
                <a:gd name="T19" fmla="*/ 224 h 264"/>
                <a:gd name="T20" fmla="*/ 108 w 114"/>
                <a:gd name="T21" fmla="*/ 229 h 264"/>
                <a:gd name="T22" fmla="*/ 92 w 114"/>
                <a:gd name="T23" fmla="*/ 233 h 264"/>
                <a:gd name="T24" fmla="*/ 71 w 114"/>
                <a:gd name="T25" fmla="*/ 238 h 264"/>
                <a:gd name="T26" fmla="*/ 50 w 114"/>
                <a:gd name="T27" fmla="*/ 249 h 264"/>
                <a:gd name="T28" fmla="*/ 28 w 114"/>
                <a:gd name="T29" fmla="*/ 263 h 264"/>
                <a:gd name="T30" fmla="*/ 20 w 114"/>
                <a:gd name="T31" fmla="*/ 263 h 264"/>
                <a:gd name="T32" fmla="*/ 0 w 114"/>
                <a:gd name="T33" fmla="*/ 247 h 264"/>
                <a:gd name="T34" fmla="*/ 2 w 114"/>
                <a:gd name="T35" fmla="*/ 240 h 264"/>
                <a:gd name="T36" fmla="*/ 27 w 114"/>
                <a:gd name="T37" fmla="*/ 229 h 264"/>
                <a:gd name="T38" fmla="*/ 69 w 114"/>
                <a:gd name="T39" fmla="*/ 219 h 264"/>
                <a:gd name="T40" fmla="*/ 88 w 114"/>
                <a:gd name="T41" fmla="*/ 212 h 264"/>
                <a:gd name="T42" fmla="*/ 92 w 114"/>
                <a:gd name="T43" fmla="*/ 205 h 264"/>
                <a:gd name="T44" fmla="*/ 92 w 114"/>
                <a:gd name="T45" fmla="*/ 174 h 264"/>
                <a:gd name="T46" fmla="*/ 85 w 114"/>
                <a:gd name="T47" fmla="*/ 136 h 264"/>
                <a:gd name="T48" fmla="*/ 81 w 114"/>
                <a:gd name="T49" fmla="*/ 111 h 264"/>
                <a:gd name="T50" fmla="*/ 78 w 114"/>
                <a:gd name="T51" fmla="*/ 72 h 264"/>
                <a:gd name="T52" fmla="*/ 76 w 114"/>
                <a:gd name="T53" fmla="*/ 30 h 264"/>
                <a:gd name="T54" fmla="*/ 78 w 114"/>
                <a:gd name="T55" fmla="*/ 11 h 264"/>
                <a:gd name="T56" fmla="*/ 85 w 114"/>
                <a:gd name="T57" fmla="*/ 0 h 26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4" h="264">
                  <a:moveTo>
                    <a:pt x="85" y="0"/>
                  </a:moveTo>
                  <a:lnTo>
                    <a:pt x="101" y="0"/>
                  </a:lnTo>
                  <a:lnTo>
                    <a:pt x="106" y="11"/>
                  </a:lnTo>
                  <a:lnTo>
                    <a:pt x="110" y="34"/>
                  </a:lnTo>
                  <a:lnTo>
                    <a:pt x="106" y="58"/>
                  </a:lnTo>
                  <a:lnTo>
                    <a:pt x="97" y="108"/>
                  </a:lnTo>
                  <a:lnTo>
                    <a:pt x="99" y="129"/>
                  </a:lnTo>
                  <a:lnTo>
                    <a:pt x="110" y="171"/>
                  </a:lnTo>
                  <a:lnTo>
                    <a:pt x="113" y="201"/>
                  </a:lnTo>
                  <a:lnTo>
                    <a:pt x="113" y="224"/>
                  </a:lnTo>
                  <a:lnTo>
                    <a:pt x="108" y="229"/>
                  </a:lnTo>
                  <a:lnTo>
                    <a:pt x="92" y="233"/>
                  </a:lnTo>
                  <a:lnTo>
                    <a:pt x="71" y="238"/>
                  </a:lnTo>
                  <a:lnTo>
                    <a:pt x="50" y="249"/>
                  </a:lnTo>
                  <a:lnTo>
                    <a:pt x="28" y="263"/>
                  </a:lnTo>
                  <a:lnTo>
                    <a:pt x="20" y="263"/>
                  </a:lnTo>
                  <a:lnTo>
                    <a:pt x="0" y="247"/>
                  </a:lnTo>
                  <a:lnTo>
                    <a:pt x="2" y="240"/>
                  </a:lnTo>
                  <a:lnTo>
                    <a:pt x="27" y="229"/>
                  </a:lnTo>
                  <a:lnTo>
                    <a:pt x="69" y="219"/>
                  </a:lnTo>
                  <a:lnTo>
                    <a:pt x="88" y="212"/>
                  </a:lnTo>
                  <a:lnTo>
                    <a:pt x="92" y="205"/>
                  </a:lnTo>
                  <a:lnTo>
                    <a:pt x="92" y="174"/>
                  </a:lnTo>
                  <a:lnTo>
                    <a:pt x="85" y="136"/>
                  </a:lnTo>
                  <a:lnTo>
                    <a:pt x="81" y="111"/>
                  </a:lnTo>
                  <a:lnTo>
                    <a:pt x="78" y="72"/>
                  </a:lnTo>
                  <a:lnTo>
                    <a:pt x="76" y="30"/>
                  </a:lnTo>
                  <a:lnTo>
                    <a:pt x="78" y="11"/>
                  </a:lnTo>
                  <a:lnTo>
                    <a:pt x="85" y="0"/>
                  </a:lnTo>
                </a:path>
              </a:pathLst>
            </a:custGeom>
            <a:solidFill>
              <a:srgbClr val="000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extLst>
      <p:ext uri="{BB962C8B-B14F-4D97-AF65-F5344CB8AC3E}">
        <p14:creationId xmlns:p14="http://schemas.microsoft.com/office/powerpoint/2010/main" val="1377953346"/>
      </p:ext>
    </p:extLst>
  </p:cSld>
  <p:clrMapOvr>
    <a:masterClrMapping/>
  </p:clrMapOvr>
  <p:transition>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762000" y="229005"/>
            <a:ext cx="8042275" cy="1218795"/>
          </a:xfrm>
        </p:spPr>
        <p:txBody>
          <a:bodyPr/>
          <a:lstStyle/>
          <a:p>
            <a:r>
              <a:rPr lang="en-US" altLang="en-US" sz="4400" dirty="0"/>
              <a:t>Interventions III – Supporting Services:</a:t>
            </a:r>
            <a:br>
              <a:rPr lang="en-US" altLang="en-US" sz="4400" dirty="0"/>
            </a:br>
            <a:r>
              <a:rPr lang="en-US" altLang="en-US" sz="4400" dirty="0"/>
              <a:t>Supported Education</a:t>
            </a:r>
          </a:p>
        </p:txBody>
      </p:sp>
      <p:sp>
        <p:nvSpPr>
          <p:cNvPr id="117763" name="Rectangle 3"/>
          <p:cNvSpPr>
            <a:spLocks noGrp="1" noChangeArrowheads="1"/>
          </p:cNvSpPr>
          <p:nvPr>
            <p:ph type="body" idx="1"/>
          </p:nvPr>
        </p:nvSpPr>
        <p:spPr>
          <a:xfrm>
            <a:off x="762000" y="1751538"/>
            <a:ext cx="7772400" cy="4447371"/>
          </a:xfrm>
        </p:spPr>
        <p:txBody>
          <a:bodyPr/>
          <a:lstStyle/>
          <a:p>
            <a:pPr eaLnBrk="1" hangingPunct="1"/>
            <a:r>
              <a:rPr lang="en-US" altLang="en-US" sz="2800" dirty="0">
                <a:solidFill>
                  <a:srgbClr val="66CCFF"/>
                </a:solidFill>
              </a:rPr>
              <a:t>Supported Education</a:t>
            </a:r>
          </a:p>
          <a:p>
            <a:pPr eaLnBrk="1" hangingPunct="1"/>
            <a:endParaRPr lang="en-US" altLang="en-US" sz="800" dirty="0">
              <a:solidFill>
                <a:srgbClr val="316D73"/>
              </a:solidFill>
            </a:endParaRPr>
          </a:p>
          <a:p>
            <a:pPr lvl="1" eaLnBrk="1" hangingPunct="1"/>
            <a:r>
              <a:rPr lang="en-US" altLang="en-US" sz="2000" dirty="0"/>
              <a:t>Assisting people with serious mental illness to continue their education is increasingly recognized as vital to their recovery and ability to resume a normal life:</a:t>
            </a:r>
          </a:p>
          <a:p>
            <a:pPr eaLnBrk="1" hangingPunct="1"/>
            <a:endParaRPr lang="en-US" altLang="en-US" sz="200" dirty="0"/>
          </a:p>
          <a:p>
            <a:pPr lvl="2" eaLnBrk="1" hangingPunct="1"/>
            <a:r>
              <a:rPr lang="en-US" altLang="en-US" sz="1800" dirty="0"/>
              <a:t>Young people whose education was interrupted</a:t>
            </a:r>
          </a:p>
          <a:p>
            <a:pPr lvl="2" eaLnBrk="1" hangingPunct="1"/>
            <a:r>
              <a:rPr lang="en-US" altLang="en-US" sz="1800" dirty="0"/>
              <a:t>Adults wishing to obtain additional education</a:t>
            </a:r>
          </a:p>
          <a:p>
            <a:pPr lvl="1" eaLnBrk="1" hangingPunct="1"/>
            <a:endParaRPr lang="en-US" altLang="en-US" sz="400" dirty="0"/>
          </a:p>
          <a:p>
            <a:pPr lvl="1" eaLnBrk="1" hangingPunct="1"/>
            <a:r>
              <a:rPr lang="en-US" altLang="en-US" sz="2000" dirty="0"/>
              <a:t>Supported education programs help consumers gain knowledge and confidence</a:t>
            </a:r>
          </a:p>
          <a:p>
            <a:pPr eaLnBrk="1" hangingPunct="1"/>
            <a:endParaRPr lang="en-US" altLang="en-US" sz="400" dirty="0"/>
          </a:p>
          <a:p>
            <a:pPr lvl="1" eaLnBrk="1" hangingPunct="1"/>
            <a:r>
              <a:rPr lang="en-US" altLang="en-US" sz="2000" dirty="0"/>
              <a:t>Process helps people with serious mental illness return to education to achieve their learning goals and/or become gainfully employed in the career of their choice</a:t>
            </a:r>
          </a:p>
          <a:p>
            <a:pPr eaLnBrk="1" hangingPunct="1"/>
            <a:endParaRPr lang="en-US" altLang="en-US" sz="400" dirty="0"/>
          </a:p>
          <a:p>
            <a:pPr lvl="1" eaLnBrk="1" hangingPunct="1"/>
            <a:r>
              <a:rPr lang="en-US" altLang="en-US" sz="2000" dirty="0"/>
              <a:t>Communication and collaboration between all stakeholders is vital</a:t>
            </a:r>
          </a:p>
          <a:p>
            <a:pPr eaLnBrk="1" hangingPunct="1">
              <a:buFontTx/>
              <a:buNone/>
            </a:pPr>
            <a:endParaRPr lang="en-US" altLang="en-US" sz="2000" dirty="0"/>
          </a:p>
        </p:txBody>
      </p:sp>
    </p:spTree>
    <p:extLst>
      <p:ext uri="{BB962C8B-B14F-4D97-AF65-F5344CB8AC3E}">
        <p14:creationId xmlns:p14="http://schemas.microsoft.com/office/powerpoint/2010/main" val="444322382"/>
      </p:ext>
    </p:extLst>
  </p:cSld>
  <p:clrMapOvr>
    <a:masterClrMapping/>
  </p:clrMapOvr>
  <p:transition>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Supported Education</a:t>
            </a:r>
          </a:p>
        </p:txBody>
      </p:sp>
      <p:sp>
        <p:nvSpPr>
          <p:cNvPr id="118787" name="Rectangle 3"/>
          <p:cNvSpPr>
            <a:spLocks noGrp="1" noChangeArrowheads="1"/>
          </p:cNvSpPr>
          <p:nvPr>
            <p:ph type="body" idx="1"/>
          </p:nvPr>
        </p:nvSpPr>
        <p:spPr>
          <a:xfrm>
            <a:off x="762000" y="1824502"/>
            <a:ext cx="7543800" cy="3560975"/>
          </a:xfrm>
        </p:spPr>
        <p:txBody>
          <a:bodyPr/>
          <a:lstStyle/>
          <a:p>
            <a:pPr eaLnBrk="1" hangingPunct="1"/>
            <a:r>
              <a:rPr lang="en-US" altLang="en-US" sz="2800" dirty="0">
                <a:solidFill>
                  <a:srgbClr val="66CCFF"/>
                </a:solidFill>
              </a:rPr>
              <a:t>Supported Education Programs</a:t>
            </a:r>
          </a:p>
          <a:p>
            <a:pPr eaLnBrk="1" hangingPunct="1"/>
            <a:endParaRPr lang="en-US" altLang="en-US" sz="600" dirty="0"/>
          </a:p>
          <a:p>
            <a:pPr lvl="1" eaLnBrk="1" hangingPunct="1"/>
            <a:r>
              <a:rPr lang="en-US" altLang="en-US" sz="2000" dirty="0"/>
              <a:t>Have a supported education team or specialist designated to work with consumer-students</a:t>
            </a:r>
          </a:p>
          <a:p>
            <a:pPr lvl="1" eaLnBrk="1" hangingPunct="1"/>
            <a:endParaRPr lang="en-US" altLang="en-US" sz="400" dirty="0"/>
          </a:p>
          <a:p>
            <a:pPr lvl="1" eaLnBrk="1" hangingPunct="1"/>
            <a:r>
              <a:rPr lang="en-US" altLang="en-US" sz="2000" dirty="0"/>
              <a:t>May offer preparatory assistance and options</a:t>
            </a:r>
          </a:p>
          <a:p>
            <a:pPr lvl="1" eaLnBrk="1" hangingPunct="1"/>
            <a:endParaRPr lang="en-US" altLang="en-US" sz="400" dirty="0"/>
          </a:p>
          <a:p>
            <a:pPr lvl="1" eaLnBrk="1" hangingPunct="1"/>
            <a:r>
              <a:rPr lang="en-US" altLang="en-US" sz="2000" dirty="0"/>
              <a:t>Offer support and assistance to acquire necessary resources for school attendance</a:t>
            </a:r>
          </a:p>
          <a:p>
            <a:pPr lvl="1" eaLnBrk="1" hangingPunct="1"/>
            <a:endParaRPr lang="en-US" altLang="en-US" sz="400" dirty="0"/>
          </a:p>
          <a:p>
            <a:pPr lvl="1" eaLnBrk="1" hangingPunct="1"/>
            <a:r>
              <a:rPr lang="en-US" altLang="en-US" sz="2000" dirty="0"/>
              <a:t>No non-educational eligibility requirements for entrance into the program</a:t>
            </a:r>
          </a:p>
          <a:p>
            <a:pPr lvl="1" eaLnBrk="1" hangingPunct="1"/>
            <a:endParaRPr lang="en-US" altLang="en-US" sz="400" dirty="0"/>
          </a:p>
          <a:p>
            <a:pPr lvl="1" eaLnBrk="1" hangingPunct="1"/>
            <a:r>
              <a:rPr lang="en-US" altLang="en-US" sz="2000" dirty="0"/>
              <a:t>Supported education specialist completes educational assessments with consumer-students</a:t>
            </a:r>
          </a:p>
        </p:txBody>
      </p:sp>
    </p:spTree>
    <p:extLst>
      <p:ext uri="{BB962C8B-B14F-4D97-AF65-F5344CB8AC3E}">
        <p14:creationId xmlns:p14="http://schemas.microsoft.com/office/powerpoint/2010/main" val="3155599531"/>
      </p:ext>
    </p:extLst>
  </p:cSld>
  <p:clrMapOvr>
    <a:masterClrMapping/>
  </p:clrMapOvr>
  <p:transition>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Smoking Cessation</a:t>
            </a:r>
          </a:p>
        </p:txBody>
      </p:sp>
      <p:sp>
        <p:nvSpPr>
          <p:cNvPr id="119811" name="Rectangle 3"/>
          <p:cNvSpPr>
            <a:spLocks noGrp="1" noChangeArrowheads="1"/>
          </p:cNvSpPr>
          <p:nvPr>
            <p:ph type="body" idx="1"/>
          </p:nvPr>
        </p:nvSpPr>
        <p:spPr>
          <a:xfrm>
            <a:off x="762000" y="1783003"/>
            <a:ext cx="7848600" cy="4056495"/>
          </a:xfrm>
        </p:spPr>
        <p:txBody>
          <a:bodyPr/>
          <a:lstStyle/>
          <a:p>
            <a:pPr eaLnBrk="1" hangingPunct="1"/>
            <a:r>
              <a:rPr lang="en-US" altLang="en-US" sz="2400" dirty="0">
                <a:solidFill>
                  <a:srgbClr val="66CCFF"/>
                </a:solidFill>
              </a:rPr>
              <a:t>People with Serious Mental Illness Have Higher Prevalence Rates of Smoking</a:t>
            </a:r>
          </a:p>
          <a:p>
            <a:pPr eaLnBrk="1" hangingPunct="1"/>
            <a:endParaRPr lang="en-US" altLang="en-US" sz="400" dirty="0"/>
          </a:p>
          <a:p>
            <a:pPr lvl="1" eaLnBrk="1" hangingPunct="1"/>
            <a:r>
              <a:rPr lang="en-US" altLang="en-US" sz="1800" dirty="0"/>
              <a:t>Smoking rates may be as high as 80 – 90 percent in this population  compared to prevalence rates of 20 – 30 percent in the general population</a:t>
            </a:r>
          </a:p>
          <a:p>
            <a:pPr lvl="1" eaLnBrk="1" hangingPunct="1"/>
            <a:endParaRPr lang="en-US" altLang="en-US" sz="200" dirty="0"/>
          </a:p>
          <a:p>
            <a:pPr lvl="1" eaLnBrk="1" hangingPunct="1"/>
            <a:r>
              <a:rPr lang="en-US" altLang="en-US" sz="1800" dirty="0"/>
              <a:t>People with serious mental illness and concurrent substance use disorders consume 44% of cigarettes sold and smoke more per day</a:t>
            </a:r>
          </a:p>
          <a:p>
            <a:pPr lvl="1" eaLnBrk="1" hangingPunct="1"/>
            <a:endParaRPr lang="en-US" altLang="en-US" sz="400" dirty="0"/>
          </a:p>
          <a:p>
            <a:pPr eaLnBrk="1" hangingPunct="1"/>
            <a:r>
              <a:rPr lang="en-US" altLang="en-US" sz="2400" dirty="0"/>
              <a:t>Recent Nicotine Research Suggests</a:t>
            </a:r>
          </a:p>
          <a:p>
            <a:pPr eaLnBrk="1" hangingPunct="1"/>
            <a:endParaRPr lang="en-US" altLang="en-US" sz="400" dirty="0"/>
          </a:p>
          <a:p>
            <a:pPr lvl="1" eaLnBrk="1" hangingPunct="1"/>
            <a:r>
              <a:rPr lang="en-US" altLang="en-US" sz="1800" dirty="0"/>
              <a:t>Psychotropic medications and nicotine have interactive effects on cognitive functioning – for people with these illnesses, nicotine appears to normalize the deficits in sensory processing, attention, cognition and mood</a:t>
            </a:r>
          </a:p>
          <a:p>
            <a:pPr lvl="1" eaLnBrk="1" hangingPunct="1"/>
            <a:endParaRPr lang="en-US" altLang="en-US" sz="200" dirty="0"/>
          </a:p>
          <a:p>
            <a:pPr lvl="1" eaLnBrk="1" hangingPunct="1"/>
            <a:r>
              <a:rPr lang="en-US" altLang="en-US" sz="1800" dirty="0"/>
              <a:t>Nicotine may also offer some relief from the side effects of psychotropic medications because smoking decreases blood levels of these drugs </a:t>
            </a:r>
          </a:p>
        </p:txBody>
      </p:sp>
    </p:spTree>
    <p:extLst>
      <p:ext uri="{BB962C8B-B14F-4D97-AF65-F5344CB8AC3E}">
        <p14:creationId xmlns:p14="http://schemas.microsoft.com/office/powerpoint/2010/main" val="3446164065"/>
      </p:ext>
    </p:extLst>
  </p:cSld>
  <p:clrMapOvr>
    <a:masterClrMapping/>
  </p:clrMapOvr>
  <p:transition>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Smoking Cessation</a:t>
            </a:r>
          </a:p>
        </p:txBody>
      </p:sp>
      <p:sp>
        <p:nvSpPr>
          <p:cNvPr id="120835" name="Rectangle 3"/>
          <p:cNvSpPr>
            <a:spLocks noGrp="1" noChangeArrowheads="1"/>
          </p:cNvSpPr>
          <p:nvPr>
            <p:ph type="body" idx="1"/>
          </p:nvPr>
        </p:nvSpPr>
        <p:spPr>
          <a:xfrm>
            <a:off x="762000" y="1752600"/>
            <a:ext cx="7772400" cy="3360920"/>
          </a:xfrm>
        </p:spPr>
        <p:txBody>
          <a:bodyPr/>
          <a:lstStyle/>
          <a:p>
            <a:pPr eaLnBrk="1" hangingPunct="1"/>
            <a:r>
              <a:rPr lang="en-US" altLang="en-US" sz="2400" dirty="0">
                <a:solidFill>
                  <a:srgbClr val="66CCFF"/>
                </a:solidFill>
              </a:rPr>
              <a:t>Research Indicates that Several Factors are Common to Successful Smoking Cessation Programs:</a:t>
            </a:r>
          </a:p>
          <a:p>
            <a:pPr eaLnBrk="1" hangingPunct="1"/>
            <a:endParaRPr lang="en-US" altLang="en-US" sz="600" dirty="0"/>
          </a:p>
          <a:p>
            <a:pPr lvl="1" eaLnBrk="1" hangingPunct="1"/>
            <a:r>
              <a:rPr lang="en-US" altLang="en-US" sz="1800" dirty="0"/>
              <a:t>Advice to quit given by a physician</a:t>
            </a:r>
          </a:p>
          <a:p>
            <a:pPr lvl="1" eaLnBrk="1" hangingPunct="1"/>
            <a:endParaRPr lang="en-US" altLang="en-US" sz="400" dirty="0"/>
          </a:p>
          <a:p>
            <a:pPr lvl="1" eaLnBrk="1" hangingPunct="1"/>
            <a:r>
              <a:rPr lang="en-US" altLang="en-US" sz="1800" dirty="0"/>
              <a:t>Nicotine pharmacotherapy (both over the counter and by prescription)</a:t>
            </a:r>
          </a:p>
          <a:p>
            <a:pPr lvl="1" eaLnBrk="1" hangingPunct="1"/>
            <a:endParaRPr lang="en-US" altLang="en-US" sz="400" dirty="0"/>
          </a:p>
          <a:p>
            <a:pPr lvl="1" eaLnBrk="1" hangingPunct="1"/>
            <a:r>
              <a:rPr lang="en-US" altLang="en-US" sz="1800" dirty="0"/>
              <a:t>Counseling that is both long term and intensive</a:t>
            </a:r>
          </a:p>
          <a:p>
            <a:pPr lvl="1" eaLnBrk="1" hangingPunct="1"/>
            <a:endParaRPr lang="en-US" altLang="en-US" sz="400" dirty="0"/>
          </a:p>
          <a:p>
            <a:pPr lvl="1" eaLnBrk="1" hangingPunct="1"/>
            <a:r>
              <a:rPr lang="en-US" altLang="en-US" sz="1800" dirty="0"/>
              <a:t>A supportive public health environment and approach</a:t>
            </a:r>
          </a:p>
          <a:p>
            <a:pPr eaLnBrk="1" hangingPunct="1"/>
            <a:endParaRPr lang="en-US" altLang="en-US" sz="600" dirty="0"/>
          </a:p>
          <a:p>
            <a:pPr eaLnBrk="1" hangingPunct="1"/>
            <a:r>
              <a:rPr lang="en-US" altLang="en-US" sz="2400" dirty="0">
                <a:latin typeface="+mj-lt"/>
              </a:rPr>
              <a:t>Due to the high prevalence and negative health effects, smoking cessation programs are an </a:t>
            </a:r>
            <a:r>
              <a:rPr lang="en-US" altLang="en-US" sz="2400" u="sng" dirty="0">
                <a:solidFill>
                  <a:srgbClr val="FF0066"/>
                </a:solidFill>
                <a:latin typeface="+mj-lt"/>
              </a:rPr>
              <a:t>essential</a:t>
            </a:r>
            <a:r>
              <a:rPr lang="en-US" altLang="en-US" sz="2400" dirty="0">
                <a:latin typeface="+mj-lt"/>
              </a:rPr>
              <a:t> service for those with serious mental illnesses</a:t>
            </a:r>
          </a:p>
        </p:txBody>
      </p:sp>
      <p:pic>
        <p:nvPicPr>
          <p:cNvPr id="120836" name="Content Placeholder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5211762"/>
            <a:ext cx="1189038"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8015515"/>
      </p:ext>
    </p:extLst>
  </p:cSld>
  <p:clrMapOvr>
    <a:masterClrMapping/>
  </p:clrMapOvr>
  <p:transition>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Health Education</a:t>
            </a:r>
          </a:p>
        </p:txBody>
      </p:sp>
      <p:sp>
        <p:nvSpPr>
          <p:cNvPr id="121859" name="Rectangle 3"/>
          <p:cNvSpPr>
            <a:spLocks noGrp="1" noChangeArrowheads="1"/>
          </p:cNvSpPr>
          <p:nvPr>
            <p:ph type="body" idx="1"/>
          </p:nvPr>
        </p:nvSpPr>
        <p:spPr>
          <a:xfrm>
            <a:off x="762000" y="1709880"/>
            <a:ext cx="7696200" cy="3471720"/>
          </a:xfrm>
        </p:spPr>
        <p:txBody>
          <a:bodyPr/>
          <a:lstStyle/>
          <a:p>
            <a:pPr eaLnBrk="1" hangingPunct="1"/>
            <a:r>
              <a:rPr lang="en-US" altLang="en-US" sz="2800" dirty="0">
                <a:solidFill>
                  <a:srgbClr val="66CCFF"/>
                </a:solidFill>
              </a:rPr>
              <a:t>Health Education</a:t>
            </a:r>
          </a:p>
          <a:p>
            <a:pPr lvl="1" eaLnBrk="1" hangingPunct="1"/>
            <a:endParaRPr lang="en-US" altLang="en-US" sz="800" dirty="0">
              <a:solidFill>
                <a:srgbClr val="36777E"/>
              </a:solidFill>
            </a:endParaRPr>
          </a:p>
          <a:p>
            <a:pPr lvl="1" eaLnBrk="1" hangingPunct="1"/>
            <a:r>
              <a:rPr lang="en-US" altLang="en-US" sz="2000" dirty="0"/>
              <a:t>People with serious mental illnesses are often vulnerable to sexual exploitation and abuse, with women being most vulnerable</a:t>
            </a:r>
          </a:p>
          <a:p>
            <a:pPr eaLnBrk="1" hangingPunct="1"/>
            <a:endParaRPr lang="en-US" altLang="en-US" sz="800" dirty="0"/>
          </a:p>
          <a:p>
            <a:pPr lvl="1" eaLnBrk="1" hangingPunct="1"/>
            <a:r>
              <a:rPr lang="en-US" altLang="en-US" sz="2000" dirty="0"/>
              <a:t>Information about safe sex, HIV/AIDS, other STDs, risks of drug injection, safe injection practices, and other more general health information, is considered  an essential service</a:t>
            </a:r>
          </a:p>
          <a:p>
            <a:pPr eaLnBrk="1" hangingPunct="1"/>
            <a:endParaRPr lang="en-US" altLang="en-US" sz="800" dirty="0"/>
          </a:p>
          <a:p>
            <a:pPr lvl="1" eaLnBrk="1" hangingPunct="1"/>
            <a:r>
              <a:rPr lang="en-US" altLang="en-US" sz="2000" dirty="0"/>
              <a:t>Access to general health and dental care is important because many people with serious mental illness do not obtain health and dental care due to stigma, inability to pay, and importance of attending to other priorities before accessing health care</a:t>
            </a:r>
          </a:p>
        </p:txBody>
      </p:sp>
    </p:spTree>
    <p:extLst>
      <p:ext uri="{BB962C8B-B14F-4D97-AF65-F5344CB8AC3E}">
        <p14:creationId xmlns:p14="http://schemas.microsoft.com/office/powerpoint/2010/main" val="3219005430"/>
      </p:ext>
    </p:extLst>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Clubhouse Model</a:t>
            </a:r>
          </a:p>
        </p:txBody>
      </p:sp>
      <p:sp>
        <p:nvSpPr>
          <p:cNvPr id="122883" name="Rectangle 3"/>
          <p:cNvSpPr>
            <a:spLocks noGrp="1" noChangeArrowheads="1"/>
          </p:cNvSpPr>
          <p:nvPr>
            <p:ph type="body" idx="1"/>
          </p:nvPr>
        </p:nvSpPr>
        <p:spPr>
          <a:xfrm>
            <a:off x="762000" y="1828800"/>
            <a:ext cx="7772400" cy="4210383"/>
          </a:xfrm>
        </p:spPr>
        <p:txBody>
          <a:bodyPr/>
          <a:lstStyle/>
          <a:p>
            <a:pPr eaLnBrk="1" hangingPunct="1"/>
            <a:r>
              <a:rPr lang="en-CA" altLang="en-US" sz="2800" dirty="0">
                <a:solidFill>
                  <a:srgbClr val="66CCFF"/>
                </a:solidFill>
              </a:rPr>
              <a:t>Clubhouse Model</a:t>
            </a:r>
          </a:p>
          <a:p>
            <a:pPr eaLnBrk="1" hangingPunct="1"/>
            <a:endParaRPr lang="en-CA" altLang="en-US" sz="800" dirty="0">
              <a:solidFill>
                <a:srgbClr val="66CCFF"/>
              </a:solidFill>
            </a:endParaRPr>
          </a:p>
          <a:p>
            <a:pPr lvl="1" eaLnBrk="1" hangingPunct="1"/>
            <a:r>
              <a:rPr lang="en-CA" altLang="en-US" sz="2000" dirty="0"/>
              <a:t>Fountain House: first PSR intervention developed in New York in 1948 – many others, including ACT and SE, are based on the clubhouse model</a:t>
            </a:r>
          </a:p>
          <a:p>
            <a:pPr eaLnBrk="1" hangingPunct="1"/>
            <a:endParaRPr lang="en-CA" altLang="en-US" sz="400" dirty="0"/>
          </a:p>
          <a:p>
            <a:pPr lvl="1" eaLnBrk="1" hangingPunct="1"/>
            <a:r>
              <a:rPr lang="en-US" altLang="en-US" sz="2000" dirty="0"/>
              <a:t>The model now includes housing supports and links to mental health and substance abuse treatment</a:t>
            </a:r>
          </a:p>
          <a:p>
            <a:pPr eaLnBrk="1" hangingPunct="1"/>
            <a:endParaRPr lang="en-US" altLang="en-US" sz="400" dirty="0"/>
          </a:p>
          <a:p>
            <a:pPr lvl="1" eaLnBrk="1" hangingPunct="1"/>
            <a:r>
              <a:rPr lang="en-US" altLang="en-US" sz="2000" dirty="0"/>
              <a:t>Essential daily activities include</a:t>
            </a:r>
          </a:p>
          <a:p>
            <a:pPr eaLnBrk="1" hangingPunct="1"/>
            <a:endParaRPr lang="en-US" altLang="en-US" sz="300" dirty="0"/>
          </a:p>
          <a:p>
            <a:pPr lvl="2" eaLnBrk="1" hangingPunct="1"/>
            <a:r>
              <a:rPr lang="en-US" altLang="en-US" sz="1800" dirty="0"/>
              <a:t>Providing individuals with serious mental illnesses opportunities to participate in the work activities of the clubhouse itself :</a:t>
            </a:r>
          </a:p>
          <a:p>
            <a:pPr lvl="1" eaLnBrk="1" hangingPunct="1"/>
            <a:endParaRPr lang="en-US" altLang="en-US" sz="300" dirty="0"/>
          </a:p>
          <a:p>
            <a:pPr lvl="3" eaLnBrk="1" hangingPunct="1"/>
            <a:r>
              <a:rPr lang="en-US" altLang="en-US" sz="1600" dirty="0"/>
              <a:t>Administration and outreach</a:t>
            </a:r>
          </a:p>
          <a:p>
            <a:pPr lvl="3" eaLnBrk="1" hangingPunct="1"/>
            <a:r>
              <a:rPr lang="en-US" altLang="en-US" sz="1600" dirty="0"/>
              <a:t>Hiring, training and evaluation of staff</a:t>
            </a:r>
          </a:p>
          <a:p>
            <a:pPr lvl="3" eaLnBrk="1" hangingPunct="1"/>
            <a:r>
              <a:rPr lang="en-US" altLang="en-US" sz="1600" dirty="0"/>
              <a:t>Research on the effectiveness of the clubhouse</a:t>
            </a:r>
          </a:p>
          <a:p>
            <a:pPr lvl="3" eaLnBrk="1" hangingPunct="1"/>
            <a:endParaRPr lang="en-US" altLang="en-US" sz="1400" dirty="0"/>
          </a:p>
        </p:txBody>
      </p:sp>
    </p:spTree>
    <p:extLst>
      <p:ext uri="{BB962C8B-B14F-4D97-AF65-F5344CB8AC3E}">
        <p14:creationId xmlns:p14="http://schemas.microsoft.com/office/powerpoint/2010/main" val="3414146837"/>
      </p:ext>
    </p:extLst>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762000" y="229005"/>
            <a:ext cx="8118475" cy="1218795"/>
          </a:xfrm>
        </p:spPr>
        <p:txBody>
          <a:bodyPr/>
          <a:lstStyle/>
          <a:p>
            <a:r>
              <a:rPr lang="en-US" altLang="en-US" sz="4400" dirty="0"/>
              <a:t>Interventions III – Supporting Services:</a:t>
            </a:r>
            <a:br>
              <a:rPr lang="en-US" altLang="en-US" sz="4400" dirty="0"/>
            </a:br>
            <a:r>
              <a:rPr lang="en-US" altLang="en-US" sz="4400" dirty="0"/>
              <a:t>Clubhouse Model</a:t>
            </a:r>
          </a:p>
        </p:txBody>
      </p:sp>
      <p:sp>
        <p:nvSpPr>
          <p:cNvPr id="123907" name="Rectangle 3"/>
          <p:cNvSpPr>
            <a:spLocks noGrp="1" noChangeArrowheads="1"/>
          </p:cNvSpPr>
          <p:nvPr>
            <p:ph type="body" idx="1"/>
          </p:nvPr>
        </p:nvSpPr>
        <p:spPr>
          <a:xfrm>
            <a:off x="838200" y="1600200"/>
            <a:ext cx="7620000" cy="4142673"/>
          </a:xfrm>
        </p:spPr>
        <p:txBody>
          <a:bodyPr/>
          <a:lstStyle/>
          <a:p>
            <a:pPr eaLnBrk="1" hangingPunct="1"/>
            <a:r>
              <a:rPr lang="en-US" altLang="en-US" sz="2400" dirty="0">
                <a:solidFill>
                  <a:srgbClr val="66CCFF"/>
                </a:solidFill>
              </a:rPr>
              <a:t>Studies Have Found:</a:t>
            </a:r>
          </a:p>
          <a:p>
            <a:pPr lvl="1" eaLnBrk="1" hangingPunct="1"/>
            <a:r>
              <a:rPr lang="en-US" altLang="en-US" sz="1800" dirty="0"/>
              <a:t>Clubhouse members are more successful in paid employment</a:t>
            </a:r>
          </a:p>
          <a:p>
            <a:pPr lvl="1" eaLnBrk="1" hangingPunct="1"/>
            <a:r>
              <a:rPr lang="en-US" altLang="en-US" sz="1800" dirty="0"/>
              <a:t>Have longer job tenure</a:t>
            </a:r>
          </a:p>
          <a:p>
            <a:pPr lvl="1" eaLnBrk="1" hangingPunct="1"/>
            <a:r>
              <a:rPr lang="en-US" altLang="en-US" sz="1800" dirty="0"/>
              <a:t>Move on to employment that is less supported than do those who are similarly ill and in other parts of the mental health treatment system, but not part of a structured clubhouse</a:t>
            </a:r>
            <a:endParaRPr lang="en-CA" altLang="en-US" sz="1800" dirty="0"/>
          </a:p>
          <a:p>
            <a:pPr eaLnBrk="1" hangingPunct="1"/>
            <a:endParaRPr lang="en-US" altLang="en-US" sz="800" dirty="0"/>
          </a:p>
          <a:p>
            <a:pPr eaLnBrk="1" hangingPunct="1"/>
            <a:r>
              <a:rPr lang="en-US" altLang="en-US" sz="2400" dirty="0"/>
              <a:t>Research on the Model has Consistently Found These Necessary Components:</a:t>
            </a:r>
          </a:p>
          <a:p>
            <a:pPr lvl="1" eaLnBrk="1" hangingPunct="1"/>
            <a:r>
              <a:rPr lang="en-US" altLang="en-US" sz="1800" dirty="0"/>
              <a:t>Education for clients and families </a:t>
            </a:r>
          </a:p>
          <a:p>
            <a:pPr lvl="1" eaLnBrk="1" hangingPunct="1"/>
            <a:r>
              <a:rPr lang="en-US" altLang="en-US" sz="1800" dirty="0"/>
              <a:t>Skills training for work and community living</a:t>
            </a:r>
          </a:p>
          <a:p>
            <a:pPr lvl="1" eaLnBrk="1" hangingPunct="1"/>
            <a:r>
              <a:rPr lang="en-US" altLang="en-US" sz="1800" dirty="0"/>
              <a:t>Case management</a:t>
            </a:r>
          </a:p>
          <a:p>
            <a:pPr lvl="1" eaLnBrk="1" hangingPunct="1"/>
            <a:r>
              <a:rPr lang="en-US" altLang="en-US" sz="1800" dirty="0"/>
              <a:t>Medication management</a:t>
            </a:r>
          </a:p>
          <a:p>
            <a:pPr lvl="1" eaLnBrk="1" hangingPunct="1"/>
            <a:r>
              <a:rPr lang="en-US" altLang="en-US" sz="1800" dirty="0"/>
              <a:t>Clinical follow up</a:t>
            </a:r>
          </a:p>
        </p:txBody>
      </p:sp>
    </p:spTree>
    <p:extLst>
      <p:ext uri="{BB962C8B-B14F-4D97-AF65-F5344CB8AC3E}">
        <p14:creationId xmlns:p14="http://schemas.microsoft.com/office/powerpoint/2010/main" val="1784650457"/>
      </p:ext>
    </p:extLst>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762000" y="229005"/>
            <a:ext cx="8042275" cy="1218795"/>
          </a:xfrm>
        </p:spPr>
        <p:txBody>
          <a:bodyPr/>
          <a:lstStyle/>
          <a:p>
            <a:r>
              <a:rPr lang="en-US" altLang="en-US" sz="4400" dirty="0"/>
              <a:t>Interventions III – Supporting Services:</a:t>
            </a:r>
            <a:br>
              <a:rPr lang="en-US" altLang="en-US" sz="4400" dirty="0"/>
            </a:br>
            <a:r>
              <a:rPr lang="en-US" altLang="en-US" sz="4400" dirty="0"/>
              <a:t>Drop-in Services</a:t>
            </a:r>
          </a:p>
        </p:txBody>
      </p:sp>
      <p:sp>
        <p:nvSpPr>
          <p:cNvPr id="124931" name="Rectangle 3"/>
          <p:cNvSpPr>
            <a:spLocks noGrp="1" noChangeArrowheads="1"/>
          </p:cNvSpPr>
          <p:nvPr>
            <p:ph type="body" idx="1"/>
          </p:nvPr>
        </p:nvSpPr>
        <p:spPr>
          <a:xfrm>
            <a:off x="838200" y="1981200"/>
            <a:ext cx="7467600" cy="3296287"/>
          </a:xfrm>
        </p:spPr>
        <p:txBody>
          <a:bodyPr/>
          <a:lstStyle/>
          <a:p>
            <a:pPr eaLnBrk="1" hangingPunct="1"/>
            <a:r>
              <a:rPr lang="en-US" altLang="en-US" sz="2800" dirty="0">
                <a:solidFill>
                  <a:srgbClr val="66CCFF"/>
                </a:solidFill>
              </a:rPr>
              <a:t>Drop-in Centers</a:t>
            </a:r>
          </a:p>
          <a:p>
            <a:pPr eaLnBrk="1" hangingPunct="1"/>
            <a:endParaRPr lang="en-US" altLang="en-US" sz="1000" dirty="0">
              <a:solidFill>
                <a:srgbClr val="36777E"/>
              </a:solidFill>
            </a:endParaRPr>
          </a:p>
          <a:p>
            <a:pPr lvl="1" eaLnBrk="1" hangingPunct="1"/>
            <a:r>
              <a:rPr lang="en-US" altLang="en-US" sz="2000" dirty="0"/>
              <a:t>Drop-in centers are often loosely built around the clubhouse model but are generally much less structured</a:t>
            </a:r>
          </a:p>
          <a:p>
            <a:pPr eaLnBrk="1" hangingPunct="1"/>
            <a:endParaRPr lang="en-US" altLang="en-US" sz="1000" dirty="0"/>
          </a:p>
          <a:p>
            <a:pPr lvl="1" eaLnBrk="1" hangingPunct="1"/>
            <a:r>
              <a:rPr lang="en-US" altLang="en-US" sz="2000" dirty="0"/>
              <a:t>Other clubhouses are in operation that do not adhere to the model – sometimes these function more as drop-in centers or with features of both a clubhouse and a drop-in</a:t>
            </a:r>
          </a:p>
          <a:p>
            <a:pPr eaLnBrk="1" hangingPunct="1"/>
            <a:endParaRPr lang="en-US" altLang="en-US" sz="1000" dirty="0"/>
          </a:p>
          <a:p>
            <a:pPr lvl="1" eaLnBrk="1" hangingPunct="1"/>
            <a:r>
              <a:rPr lang="en-US" altLang="en-US" sz="2000" dirty="0"/>
              <a:t>The true Fountain House model is now the subject of considerable research and is showing excellent results.  </a:t>
            </a:r>
            <a:r>
              <a:rPr lang="en-US" altLang="en-US" sz="2000" u="sng" dirty="0">
                <a:solidFill>
                  <a:srgbClr val="66CCFF"/>
                </a:solidFill>
              </a:rPr>
              <a:t>Fidelity</a:t>
            </a:r>
            <a:r>
              <a:rPr lang="en-US" altLang="en-US" sz="2000" dirty="0"/>
              <a:t> to the researched model is important!</a:t>
            </a:r>
          </a:p>
        </p:txBody>
      </p:sp>
    </p:spTree>
    <p:extLst>
      <p:ext uri="{BB962C8B-B14F-4D97-AF65-F5344CB8AC3E}">
        <p14:creationId xmlns:p14="http://schemas.microsoft.com/office/powerpoint/2010/main" val="2086920472"/>
      </p:ext>
    </p:extLst>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Leisure Services</a:t>
            </a:r>
          </a:p>
        </p:txBody>
      </p:sp>
      <p:sp>
        <p:nvSpPr>
          <p:cNvPr id="125955" name="Rectangle 3"/>
          <p:cNvSpPr>
            <a:spLocks noGrp="1" noChangeArrowheads="1"/>
          </p:cNvSpPr>
          <p:nvPr>
            <p:ph type="body" idx="1"/>
          </p:nvPr>
        </p:nvSpPr>
        <p:spPr>
          <a:xfrm>
            <a:off x="838200" y="1717675"/>
            <a:ext cx="7772400" cy="4053417"/>
          </a:xfrm>
        </p:spPr>
        <p:txBody>
          <a:bodyPr/>
          <a:lstStyle/>
          <a:p>
            <a:pPr eaLnBrk="1" hangingPunct="1"/>
            <a:r>
              <a:rPr lang="en-US" altLang="en-US" sz="2800" dirty="0">
                <a:solidFill>
                  <a:srgbClr val="66CCFF"/>
                </a:solidFill>
              </a:rPr>
              <a:t>Leisure Activities</a:t>
            </a:r>
          </a:p>
          <a:p>
            <a:pPr lvl="1" eaLnBrk="1" hangingPunct="1"/>
            <a:r>
              <a:rPr lang="en-US" altLang="en-US" sz="2000" dirty="0"/>
              <a:t>Leisure activities can play a key role in the restoration and maintenance of mental health by helping people:</a:t>
            </a:r>
          </a:p>
          <a:p>
            <a:pPr eaLnBrk="1" hangingPunct="1"/>
            <a:endParaRPr lang="en-US" altLang="en-US" sz="800" dirty="0"/>
          </a:p>
          <a:p>
            <a:pPr lvl="2" eaLnBrk="1" hangingPunct="1"/>
            <a:r>
              <a:rPr lang="en-US" altLang="en-US" sz="1800" dirty="0"/>
              <a:t>Develop self esteem</a:t>
            </a:r>
          </a:p>
          <a:p>
            <a:pPr lvl="2" eaLnBrk="1" hangingPunct="1"/>
            <a:r>
              <a:rPr lang="en-US" altLang="en-US" sz="1800" dirty="0"/>
              <a:t>Build confidence from learning new skills</a:t>
            </a:r>
          </a:p>
          <a:p>
            <a:pPr lvl="2" eaLnBrk="1" hangingPunct="1"/>
            <a:r>
              <a:rPr lang="en-US" altLang="en-US" sz="1800" dirty="0"/>
              <a:t>Make connections with others</a:t>
            </a:r>
          </a:p>
          <a:p>
            <a:pPr eaLnBrk="1" hangingPunct="1"/>
            <a:endParaRPr lang="en-US" altLang="en-US" sz="400" dirty="0"/>
          </a:p>
          <a:p>
            <a:pPr lvl="1" eaLnBrk="1" hangingPunct="1"/>
            <a:r>
              <a:rPr lang="en-US" altLang="en-US" sz="2000" dirty="0"/>
              <a:t>Therapeutic recreation programs including moderate intensity exercise or even rest can reduce some psychological distress including depression, confusion, fatigue, tension, and anger</a:t>
            </a:r>
          </a:p>
          <a:p>
            <a:pPr eaLnBrk="1" hangingPunct="1"/>
            <a:endParaRPr lang="en-US" altLang="en-US" sz="400" dirty="0"/>
          </a:p>
          <a:p>
            <a:pPr lvl="1" eaLnBrk="1" hangingPunct="1"/>
            <a:r>
              <a:rPr lang="en-US" altLang="en-US" sz="2000" dirty="0"/>
              <a:t>Leisure has benefits for everyone and is part of everyday life – leisure services are considered an important supporting service for people with serious mental illnesses </a:t>
            </a:r>
          </a:p>
        </p:txBody>
      </p:sp>
    </p:spTree>
    <p:extLst>
      <p:ext uri="{BB962C8B-B14F-4D97-AF65-F5344CB8AC3E}">
        <p14:creationId xmlns:p14="http://schemas.microsoft.com/office/powerpoint/2010/main" val="3114334757"/>
      </p:ext>
    </p:extLst>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Personal/Daily Life Services</a:t>
            </a:r>
          </a:p>
        </p:txBody>
      </p:sp>
      <p:sp>
        <p:nvSpPr>
          <p:cNvPr id="126979" name="Rectangle 3"/>
          <p:cNvSpPr>
            <a:spLocks noGrp="1" noChangeArrowheads="1"/>
          </p:cNvSpPr>
          <p:nvPr>
            <p:ph type="body" idx="1"/>
          </p:nvPr>
        </p:nvSpPr>
        <p:spPr>
          <a:xfrm>
            <a:off x="838200" y="1641475"/>
            <a:ext cx="7772400" cy="2830005"/>
          </a:xfrm>
        </p:spPr>
        <p:txBody>
          <a:bodyPr/>
          <a:lstStyle/>
          <a:p>
            <a:pPr eaLnBrk="1" hangingPunct="1"/>
            <a:r>
              <a:rPr lang="en-US" altLang="en-US" sz="2200" dirty="0">
                <a:solidFill>
                  <a:srgbClr val="66CCFF"/>
                </a:solidFill>
              </a:rPr>
              <a:t>Personal and Daily Life Services</a:t>
            </a:r>
          </a:p>
          <a:p>
            <a:pPr eaLnBrk="1" hangingPunct="1"/>
            <a:endParaRPr lang="en-US" altLang="en-US" sz="600" dirty="0">
              <a:solidFill>
                <a:srgbClr val="36777E"/>
              </a:solidFill>
            </a:endParaRPr>
          </a:p>
          <a:p>
            <a:pPr lvl="1" eaLnBrk="1" hangingPunct="1"/>
            <a:r>
              <a:rPr lang="en-US" altLang="en-US" sz="1800" dirty="0"/>
              <a:t>Due to the developmental stage at which many develop serious mental illness, skills for managing every day activities may not be learned</a:t>
            </a:r>
          </a:p>
          <a:p>
            <a:pPr eaLnBrk="1" hangingPunct="1"/>
            <a:endParaRPr lang="en-US" altLang="en-US" sz="600" dirty="0"/>
          </a:p>
          <a:p>
            <a:pPr lvl="1" eaLnBrk="1" hangingPunct="1"/>
            <a:r>
              <a:rPr lang="en-US" altLang="en-US" sz="1800" dirty="0"/>
              <a:t>Services focusing on helping people manage aspects inherent in daily living are essential for success in the community</a:t>
            </a:r>
          </a:p>
          <a:p>
            <a:pPr eaLnBrk="1" hangingPunct="1">
              <a:buFontTx/>
              <a:buNone/>
            </a:pPr>
            <a:endParaRPr lang="en-US" altLang="en-US" sz="600" dirty="0"/>
          </a:p>
          <a:p>
            <a:pPr lvl="1" eaLnBrk="1" hangingPunct="1"/>
            <a:r>
              <a:rPr lang="en-US" altLang="en-US" sz="1800" dirty="0"/>
              <a:t>All skills should be assessed as part of the functional assessment and training provided where needed</a:t>
            </a:r>
          </a:p>
          <a:p>
            <a:pPr lvl="1" eaLnBrk="1" hangingPunct="1"/>
            <a:endParaRPr lang="en-US" altLang="en-US" sz="500" dirty="0"/>
          </a:p>
          <a:p>
            <a:pPr eaLnBrk="1" hangingPunct="1"/>
            <a:r>
              <a:rPr lang="en-US" altLang="en-US" sz="2200" dirty="0"/>
              <a:t>Services can Include skills training in:</a:t>
            </a:r>
          </a:p>
          <a:p>
            <a:pPr lvl="1" eaLnBrk="1" hangingPunct="1">
              <a:buFontTx/>
              <a:buNone/>
            </a:pPr>
            <a:endParaRPr lang="en-US" altLang="en-US" sz="600" dirty="0"/>
          </a:p>
        </p:txBody>
      </p:sp>
      <p:sp>
        <p:nvSpPr>
          <p:cNvPr id="4" name="Content Placeholder 2"/>
          <p:cNvSpPr txBox="1">
            <a:spLocks/>
          </p:cNvSpPr>
          <p:nvPr/>
        </p:nvSpPr>
        <p:spPr bwMode="auto">
          <a:xfrm>
            <a:off x="914400" y="4419600"/>
            <a:ext cx="38131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indent="-282575">
              <a:spcBef>
                <a:spcPct val="20000"/>
              </a:spcBef>
              <a:spcAft>
                <a:spcPts val="300"/>
              </a:spcAft>
              <a:buClr>
                <a:srgbClr val="008080"/>
              </a:buClr>
              <a:buFontTx/>
              <a:buChar char="•"/>
              <a:defRPr/>
            </a:pPr>
            <a:r>
              <a:rPr lang="en-US" dirty="0">
                <a:latin typeface="+mn-lt"/>
              </a:rPr>
              <a:t>Personal care/self management</a:t>
            </a:r>
          </a:p>
          <a:p>
            <a:pPr indent="-282575">
              <a:spcBef>
                <a:spcPct val="20000"/>
              </a:spcBef>
              <a:spcAft>
                <a:spcPts val="300"/>
              </a:spcAft>
              <a:buClr>
                <a:srgbClr val="008080"/>
              </a:buClr>
              <a:buFontTx/>
              <a:buChar char="•"/>
              <a:defRPr/>
            </a:pPr>
            <a:r>
              <a:rPr lang="en-US" dirty="0">
                <a:latin typeface="+mn-lt"/>
              </a:rPr>
              <a:t>Nutrition</a:t>
            </a:r>
          </a:p>
          <a:p>
            <a:pPr indent="-282575">
              <a:spcBef>
                <a:spcPct val="20000"/>
              </a:spcBef>
              <a:spcAft>
                <a:spcPts val="300"/>
              </a:spcAft>
              <a:buClr>
                <a:srgbClr val="008080"/>
              </a:buClr>
              <a:buFontTx/>
              <a:buChar char="•"/>
              <a:defRPr/>
            </a:pPr>
            <a:r>
              <a:rPr lang="en-US" dirty="0">
                <a:latin typeface="+mn-lt"/>
              </a:rPr>
              <a:t>Physical health and safety</a:t>
            </a:r>
          </a:p>
          <a:p>
            <a:pPr indent="-282575">
              <a:spcBef>
                <a:spcPct val="20000"/>
              </a:spcBef>
              <a:spcAft>
                <a:spcPts val="300"/>
              </a:spcAft>
              <a:buClr>
                <a:srgbClr val="008080"/>
              </a:buClr>
              <a:buFontTx/>
              <a:buChar char="•"/>
              <a:defRPr/>
            </a:pPr>
            <a:r>
              <a:rPr lang="en-US" dirty="0">
                <a:latin typeface="+mn-lt"/>
              </a:rPr>
              <a:t>Budgeting and finance</a:t>
            </a:r>
          </a:p>
          <a:p>
            <a:pPr indent="-282575">
              <a:spcBef>
                <a:spcPct val="20000"/>
              </a:spcBef>
              <a:spcAft>
                <a:spcPts val="300"/>
              </a:spcAft>
              <a:buClr>
                <a:srgbClr val="008080"/>
              </a:buClr>
              <a:buFontTx/>
              <a:buChar char="•"/>
              <a:defRPr/>
            </a:pPr>
            <a:r>
              <a:rPr lang="en-US" dirty="0">
                <a:latin typeface="+mn-lt"/>
              </a:rPr>
              <a:t>Housekeeping</a:t>
            </a:r>
          </a:p>
        </p:txBody>
      </p:sp>
      <p:sp>
        <p:nvSpPr>
          <p:cNvPr id="6" name="Content Placeholder 2"/>
          <p:cNvSpPr txBox="1">
            <a:spLocks/>
          </p:cNvSpPr>
          <p:nvPr/>
        </p:nvSpPr>
        <p:spPr bwMode="auto">
          <a:xfrm>
            <a:off x="4572000" y="4419600"/>
            <a:ext cx="38131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indent="-282575">
              <a:spcBef>
                <a:spcPct val="20000"/>
              </a:spcBef>
              <a:spcAft>
                <a:spcPts val="300"/>
              </a:spcAft>
              <a:buClr>
                <a:srgbClr val="008080"/>
              </a:buClr>
              <a:buFontTx/>
              <a:buChar char="•"/>
              <a:defRPr/>
            </a:pPr>
            <a:r>
              <a:rPr lang="en-US" dirty="0">
                <a:latin typeface="+mn-lt"/>
              </a:rPr>
              <a:t>Transportation</a:t>
            </a:r>
          </a:p>
          <a:p>
            <a:pPr indent="-282575">
              <a:spcBef>
                <a:spcPct val="20000"/>
              </a:spcBef>
              <a:spcAft>
                <a:spcPts val="300"/>
              </a:spcAft>
              <a:buClr>
                <a:srgbClr val="008080"/>
              </a:buClr>
              <a:buFontTx/>
              <a:buChar char="•"/>
              <a:defRPr/>
            </a:pPr>
            <a:r>
              <a:rPr lang="en-US" dirty="0">
                <a:latin typeface="+mn-lt"/>
              </a:rPr>
              <a:t>Coping with stress</a:t>
            </a:r>
          </a:p>
          <a:p>
            <a:pPr indent="-282575">
              <a:spcBef>
                <a:spcPct val="20000"/>
              </a:spcBef>
              <a:spcAft>
                <a:spcPts val="300"/>
              </a:spcAft>
              <a:buClr>
                <a:srgbClr val="008080"/>
              </a:buClr>
              <a:buFontTx/>
              <a:buChar char="•"/>
              <a:defRPr/>
            </a:pPr>
            <a:r>
              <a:rPr lang="en-US" dirty="0">
                <a:latin typeface="+mn-lt"/>
              </a:rPr>
              <a:t>Relationships</a:t>
            </a:r>
          </a:p>
          <a:p>
            <a:pPr indent="-282575">
              <a:spcBef>
                <a:spcPct val="20000"/>
              </a:spcBef>
              <a:spcAft>
                <a:spcPts val="300"/>
              </a:spcAft>
              <a:buClr>
                <a:srgbClr val="008080"/>
              </a:buClr>
              <a:buFontTx/>
              <a:buChar char="•"/>
              <a:defRPr/>
            </a:pPr>
            <a:r>
              <a:rPr lang="en-US" dirty="0">
                <a:latin typeface="+mn-lt"/>
              </a:rPr>
              <a:t>Use of community resources</a:t>
            </a:r>
          </a:p>
        </p:txBody>
      </p:sp>
    </p:spTree>
    <p:extLst>
      <p:ext uri="{BB962C8B-B14F-4D97-AF65-F5344CB8AC3E}">
        <p14:creationId xmlns:p14="http://schemas.microsoft.com/office/powerpoint/2010/main" val="2431138237"/>
      </p:ext>
    </p:extLst>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762000" y="229207"/>
            <a:ext cx="8305800" cy="1828193"/>
          </a:xfrm>
        </p:spPr>
        <p:txBody>
          <a:bodyPr/>
          <a:lstStyle/>
          <a:p>
            <a:r>
              <a:rPr lang="en-US" altLang="en-US" sz="4400" dirty="0"/>
              <a:t>Interventions III – Supporting Services:</a:t>
            </a:r>
            <a:br>
              <a:rPr lang="en-US" altLang="en-US" sz="4400" dirty="0"/>
            </a:br>
            <a:r>
              <a:rPr lang="en-US" altLang="en-US" sz="4400" dirty="0"/>
              <a:t>Services Supporting Gender &amp; Culture</a:t>
            </a:r>
          </a:p>
        </p:txBody>
      </p:sp>
      <p:sp>
        <p:nvSpPr>
          <p:cNvPr id="128003" name="Rectangle 3"/>
          <p:cNvSpPr>
            <a:spLocks noGrp="1" noChangeArrowheads="1"/>
          </p:cNvSpPr>
          <p:nvPr>
            <p:ph type="body" idx="1"/>
          </p:nvPr>
        </p:nvSpPr>
        <p:spPr>
          <a:xfrm>
            <a:off x="762000" y="1840938"/>
            <a:ext cx="7772400" cy="4102662"/>
          </a:xfrm>
        </p:spPr>
        <p:txBody>
          <a:bodyPr/>
          <a:lstStyle/>
          <a:p>
            <a:pPr eaLnBrk="1" hangingPunct="1"/>
            <a:r>
              <a:rPr lang="en-US" altLang="en-US" sz="2400" dirty="0">
                <a:solidFill>
                  <a:srgbClr val="66CCFF"/>
                </a:solidFill>
              </a:rPr>
              <a:t>Culturally Appropriate and Gender Sensitive Services</a:t>
            </a:r>
          </a:p>
          <a:p>
            <a:pPr eaLnBrk="1" hangingPunct="1"/>
            <a:endParaRPr lang="en-US" altLang="en-US" sz="800" dirty="0"/>
          </a:p>
          <a:p>
            <a:pPr lvl="1" eaLnBrk="1" hangingPunct="1"/>
            <a:r>
              <a:rPr lang="en-US" altLang="en-US" sz="2000" dirty="0"/>
              <a:t>Despite PSR’s focus on inclusiveness, PSR services may or may not meet the needs of all cultures or be gender appropriate</a:t>
            </a:r>
          </a:p>
          <a:p>
            <a:pPr eaLnBrk="1" hangingPunct="1"/>
            <a:endParaRPr lang="en-US" altLang="en-US" sz="400" dirty="0"/>
          </a:p>
          <a:p>
            <a:pPr lvl="1" eaLnBrk="1" hangingPunct="1"/>
            <a:r>
              <a:rPr lang="en-US" altLang="en-US" sz="2000" dirty="0"/>
              <a:t>Those who need services often do not avail themselves of treatment </a:t>
            </a:r>
          </a:p>
          <a:p>
            <a:pPr eaLnBrk="1" hangingPunct="1"/>
            <a:endParaRPr lang="en-US" altLang="en-US" sz="400" dirty="0"/>
          </a:p>
          <a:p>
            <a:pPr lvl="1" eaLnBrk="1" hangingPunct="1"/>
            <a:r>
              <a:rPr lang="en-US" altLang="en-US" sz="2000" dirty="0"/>
              <a:t>Issues related to gender and culture should be considered:</a:t>
            </a:r>
          </a:p>
          <a:p>
            <a:pPr lvl="1" eaLnBrk="1" hangingPunct="1"/>
            <a:endParaRPr lang="en-US" altLang="en-US" sz="400" dirty="0"/>
          </a:p>
          <a:p>
            <a:pPr eaLnBrk="1" hangingPunct="1"/>
            <a:endParaRPr lang="en-US" altLang="en-US" sz="200" dirty="0"/>
          </a:p>
          <a:p>
            <a:pPr lvl="2" eaLnBrk="1" hangingPunct="1"/>
            <a:r>
              <a:rPr lang="en-US" altLang="en-US" sz="1800" dirty="0"/>
              <a:t>When problems arise that don’t have an immediately apparent cause</a:t>
            </a:r>
          </a:p>
          <a:p>
            <a:pPr lvl="2" eaLnBrk="1" hangingPunct="1"/>
            <a:r>
              <a:rPr lang="en-US" altLang="en-US" sz="1800" dirty="0"/>
              <a:t>Each time services are discussed with a client</a:t>
            </a:r>
          </a:p>
          <a:p>
            <a:pPr lvl="2" eaLnBrk="1" hangingPunct="1"/>
            <a:r>
              <a:rPr lang="en-US" altLang="en-US" sz="1800" dirty="0"/>
              <a:t>During interviews, assessments, and goal setting meetings</a:t>
            </a:r>
          </a:p>
          <a:p>
            <a:pPr lvl="2" eaLnBrk="1" hangingPunct="1"/>
            <a:r>
              <a:rPr lang="en-US" altLang="en-US" sz="1800" dirty="0"/>
              <a:t>When clients are participating in services</a:t>
            </a:r>
          </a:p>
          <a:p>
            <a:pPr lvl="2" eaLnBrk="1" hangingPunct="1"/>
            <a:r>
              <a:rPr lang="en-US" altLang="en-US" sz="1800" dirty="0"/>
              <a:t>At each service transition point</a:t>
            </a:r>
          </a:p>
          <a:p>
            <a:pPr eaLnBrk="1" hangingPunct="1"/>
            <a:endParaRPr lang="en-US" altLang="en-US" sz="1800" dirty="0"/>
          </a:p>
        </p:txBody>
      </p:sp>
    </p:spTree>
    <p:extLst>
      <p:ext uri="{BB962C8B-B14F-4D97-AF65-F5344CB8AC3E}">
        <p14:creationId xmlns:p14="http://schemas.microsoft.com/office/powerpoint/2010/main" val="2761121539"/>
      </p:ext>
    </p:extLst>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762000" y="229005"/>
            <a:ext cx="8001000" cy="1218795"/>
          </a:xfrm>
        </p:spPr>
        <p:txBody>
          <a:bodyPr/>
          <a:lstStyle/>
          <a:p>
            <a:r>
              <a:rPr lang="en-US" altLang="en-US" sz="4400" dirty="0"/>
              <a:t>Interventions III – Supporting Services:</a:t>
            </a:r>
            <a:br>
              <a:rPr lang="en-US" altLang="en-US" sz="4400" dirty="0"/>
            </a:br>
            <a:r>
              <a:rPr lang="en-US" altLang="en-US" sz="4400" dirty="0"/>
              <a:t>Services Supporting Gender &amp; Culture </a:t>
            </a:r>
          </a:p>
        </p:txBody>
      </p:sp>
      <p:sp>
        <p:nvSpPr>
          <p:cNvPr id="129027" name="Rectangle 3"/>
          <p:cNvSpPr>
            <a:spLocks noGrp="1" noChangeArrowheads="1"/>
          </p:cNvSpPr>
          <p:nvPr>
            <p:ph type="body" idx="1"/>
          </p:nvPr>
        </p:nvSpPr>
        <p:spPr>
          <a:xfrm>
            <a:off x="762000" y="1565275"/>
            <a:ext cx="7924800" cy="5064463"/>
          </a:xfrm>
        </p:spPr>
        <p:txBody>
          <a:bodyPr/>
          <a:lstStyle/>
          <a:p>
            <a:pPr eaLnBrk="1" hangingPunct="1"/>
            <a:r>
              <a:rPr lang="en-US" altLang="en-US" sz="2400" dirty="0">
                <a:solidFill>
                  <a:srgbClr val="66CCFF"/>
                </a:solidFill>
              </a:rPr>
              <a:t>Many Times the Issues are Subtle; Other Times Apparent</a:t>
            </a:r>
          </a:p>
          <a:p>
            <a:pPr eaLnBrk="1" hangingPunct="1"/>
            <a:endParaRPr lang="en-US" altLang="en-US" sz="600" dirty="0"/>
          </a:p>
          <a:p>
            <a:pPr lvl="1" eaLnBrk="1" hangingPunct="1"/>
            <a:r>
              <a:rPr lang="en-US" altLang="en-US" sz="1800" dirty="0"/>
              <a:t>Women are usually responsible for caring for their children but unable to access services with their children</a:t>
            </a:r>
          </a:p>
          <a:p>
            <a:pPr lvl="1" eaLnBrk="1" hangingPunct="1"/>
            <a:endParaRPr lang="en-US" altLang="en-US" sz="300" dirty="0"/>
          </a:p>
          <a:p>
            <a:pPr lvl="1" eaLnBrk="1" hangingPunct="1"/>
            <a:r>
              <a:rPr lang="en-US" altLang="en-US" sz="1800" dirty="0"/>
              <a:t>Women are more likely to have been abused and may be further traumatized by groups that include men</a:t>
            </a:r>
          </a:p>
          <a:p>
            <a:pPr lvl="1" eaLnBrk="1" hangingPunct="1"/>
            <a:endParaRPr lang="en-US" altLang="en-US" sz="300" dirty="0"/>
          </a:p>
          <a:p>
            <a:pPr lvl="1" eaLnBrk="1" hangingPunct="1"/>
            <a:r>
              <a:rPr lang="en-US" altLang="en-US" sz="1800" dirty="0"/>
              <a:t>Minority cultural groups may have substantial mental health problems but the reported prevalence is low due to reluctance to report problems, access needed services, and stigma</a:t>
            </a:r>
          </a:p>
          <a:p>
            <a:pPr lvl="1" eaLnBrk="1" hangingPunct="1"/>
            <a:endParaRPr lang="en-US" altLang="en-US" sz="300" dirty="0"/>
          </a:p>
          <a:p>
            <a:pPr lvl="1" eaLnBrk="1" hangingPunct="1"/>
            <a:r>
              <a:rPr lang="en-US" altLang="en-US" sz="1800" dirty="0"/>
              <a:t>Cultural barriers are often not recognized by service providers, yet appropriate services could make substantial difference to the individual and his or her family</a:t>
            </a:r>
          </a:p>
          <a:p>
            <a:pPr lvl="1" eaLnBrk="1" hangingPunct="1"/>
            <a:endParaRPr lang="en-US" altLang="en-US" sz="300" dirty="0"/>
          </a:p>
          <a:p>
            <a:pPr lvl="1" eaLnBrk="1" hangingPunct="1"/>
            <a:r>
              <a:rPr lang="en-US" altLang="en-US" sz="1800" dirty="0"/>
              <a:t>Those whose primary language is different from the majority language may need services that are in their primary language</a:t>
            </a:r>
          </a:p>
          <a:p>
            <a:pPr lvl="1" eaLnBrk="1" hangingPunct="1"/>
            <a:endParaRPr lang="en-US" altLang="en-US" sz="300" dirty="0"/>
          </a:p>
          <a:p>
            <a:pPr lvl="1" eaLnBrk="1" hangingPunct="1"/>
            <a:r>
              <a:rPr lang="en-US" altLang="en-US" sz="1800" dirty="0"/>
              <a:t>Where stigma about mental illness is the norm, people may need to have providers from their culture who offer education, break down barriers, and include traditional providers</a:t>
            </a:r>
          </a:p>
          <a:p>
            <a:pPr lvl="1" eaLnBrk="1" hangingPunct="1"/>
            <a:endParaRPr lang="en-US" altLang="en-US" sz="1800" dirty="0"/>
          </a:p>
        </p:txBody>
      </p:sp>
    </p:spTree>
    <p:extLst>
      <p:ext uri="{BB962C8B-B14F-4D97-AF65-F5344CB8AC3E}">
        <p14:creationId xmlns:p14="http://schemas.microsoft.com/office/powerpoint/2010/main" val="1204985792"/>
      </p:ext>
    </p:extLst>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5816977"/>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a:t>
            </a:r>
            <a:r>
              <a:rPr lang="en-US" dirty="0"/>
              <a:t>Interventions III: Promising or Emerging Practices and Supporting Services.</a:t>
            </a:r>
            <a:r>
              <a:rPr lang="en-US" dirty="0">
                <a:solidFill>
                  <a:srgbClr val="FFFFFF"/>
                </a:solidFill>
              </a:rPr>
              <a:t>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3200" b="1" dirty="0">
              <a:solidFill>
                <a:srgbClr val="FFFFFF"/>
              </a:solidFill>
            </a:endParaRPr>
          </a:p>
          <a:p>
            <a:r>
              <a:rPr lang="en-US" sz="1600" dirty="0">
                <a:solidFill>
                  <a:srgbClr val="FFFFFF"/>
                </a:solidFill>
              </a:rPr>
              <a:t>August, 2014</a:t>
            </a:r>
          </a:p>
        </p:txBody>
      </p:sp>
    </p:spTree>
    <p:extLst>
      <p:ext uri="{BB962C8B-B14F-4D97-AF65-F5344CB8AC3E}">
        <p14:creationId xmlns:p14="http://schemas.microsoft.com/office/powerpoint/2010/main" val="473413008"/>
      </p:ext>
    </p:extLst>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dirty="0"/>
              <a:t>10. Forensic Issues I</a:t>
            </a:r>
          </a:p>
        </p:txBody>
      </p:sp>
    </p:spTree>
    <p:extLst>
      <p:ext uri="{BB962C8B-B14F-4D97-AF65-F5344CB8AC3E}">
        <p14:creationId xmlns:p14="http://schemas.microsoft.com/office/powerpoint/2010/main" val="135499943"/>
      </p:ext>
    </p:extLst>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685800" y="298204"/>
            <a:ext cx="8305800" cy="997196"/>
          </a:xfrm>
        </p:spPr>
        <p:txBody>
          <a:bodyPr/>
          <a:lstStyle/>
          <a:p>
            <a:r>
              <a:rPr lang="en-US" altLang="en-US" sz="3600" dirty="0"/>
              <a:t>Forensic &amp; Related Issues I: Homelessness, </a:t>
            </a:r>
            <a:br>
              <a:rPr lang="en-US" altLang="en-US" sz="3600" dirty="0"/>
            </a:br>
            <a:r>
              <a:rPr lang="en-US" altLang="en-US" sz="3600" dirty="0"/>
              <a:t>Substance Abuse, Trauma, Gender, Race, Culture</a:t>
            </a:r>
          </a:p>
        </p:txBody>
      </p:sp>
      <p:sp>
        <p:nvSpPr>
          <p:cNvPr id="133123" name="Rectangle 3"/>
          <p:cNvSpPr>
            <a:spLocks noGrp="1" noChangeArrowheads="1"/>
          </p:cNvSpPr>
          <p:nvPr>
            <p:ph type="body" idx="1"/>
          </p:nvPr>
        </p:nvSpPr>
        <p:spPr>
          <a:xfrm>
            <a:off x="685800" y="1447800"/>
            <a:ext cx="7848600" cy="4878259"/>
          </a:xfrm>
        </p:spPr>
        <p:txBody>
          <a:bodyPr/>
          <a:lstStyle/>
          <a:p>
            <a:pPr eaLnBrk="1" hangingPunct="1"/>
            <a:r>
              <a:rPr lang="en-US" altLang="en-US" sz="2800" dirty="0">
                <a:solidFill>
                  <a:srgbClr val="66CCFF"/>
                </a:solidFill>
              </a:rPr>
              <a:t>Forensic Issues</a:t>
            </a:r>
          </a:p>
          <a:p>
            <a:pPr eaLnBrk="1" hangingPunct="1"/>
            <a:endParaRPr lang="en-US" altLang="en-US" sz="600" dirty="0">
              <a:solidFill>
                <a:srgbClr val="36777E"/>
              </a:solidFill>
            </a:endParaRPr>
          </a:p>
          <a:p>
            <a:pPr lvl="1" eaLnBrk="1" hangingPunct="1"/>
            <a:r>
              <a:rPr lang="en-US" altLang="en-US" sz="2400" dirty="0"/>
              <a:t>For people with SMI, the prevalence of containment in prison/forensic system is high: men 15%; women 31%</a:t>
            </a:r>
          </a:p>
          <a:p>
            <a:pPr eaLnBrk="1" hangingPunct="1"/>
            <a:endParaRPr lang="en-US" altLang="en-US" sz="400" dirty="0"/>
          </a:p>
          <a:p>
            <a:pPr lvl="1" eaLnBrk="1" hangingPunct="1"/>
            <a:r>
              <a:rPr lang="en-US" altLang="en-US" sz="2400" dirty="0"/>
              <a:t>For people exhibiting symptoms: 67 % greater likelihood of arrest</a:t>
            </a:r>
          </a:p>
          <a:p>
            <a:pPr lvl="1" eaLnBrk="1" hangingPunct="1"/>
            <a:endParaRPr lang="en-US" altLang="en-US" sz="400" dirty="0"/>
          </a:p>
          <a:p>
            <a:pPr lvl="1" eaLnBrk="1" hangingPunct="1"/>
            <a:r>
              <a:rPr lang="en-US" altLang="en-US" sz="2400" dirty="0"/>
              <a:t>African American men especially at risk</a:t>
            </a:r>
          </a:p>
          <a:p>
            <a:pPr eaLnBrk="1" hangingPunct="1"/>
            <a:endParaRPr lang="en-US" altLang="en-US" sz="400" dirty="0"/>
          </a:p>
          <a:p>
            <a:pPr lvl="1" eaLnBrk="1" hangingPunct="1"/>
            <a:r>
              <a:rPr lang="en-US" altLang="en-US" sz="2400" dirty="0"/>
              <a:t>Multitude of co-occurring problems:</a:t>
            </a:r>
          </a:p>
          <a:p>
            <a:pPr lvl="1" eaLnBrk="1" hangingPunct="1"/>
            <a:endParaRPr lang="en-US" altLang="en-US" sz="800" dirty="0"/>
          </a:p>
          <a:p>
            <a:pPr lvl="2" eaLnBrk="1" hangingPunct="1"/>
            <a:r>
              <a:rPr lang="en-US" altLang="en-US" sz="2000" dirty="0"/>
              <a:t>Severe trauma</a:t>
            </a:r>
          </a:p>
          <a:p>
            <a:pPr lvl="2" eaLnBrk="1" hangingPunct="1"/>
            <a:r>
              <a:rPr lang="en-US" altLang="en-US" sz="2000" dirty="0"/>
              <a:t>Homelessness</a:t>
            </a:r>
          </a:p>
          <a:p>
            <a:pPr lvl="2" eaLnBrk="1" hangingPunct="1"/>
            <a:r>
              <a:rPr lang="en-US" altLang="en-US" sz="2000" dirty="0"/>
              <a:t>Substance abuse</a:t>
            </a:r>
          </a:p>
          <a:p>
            <a:pPr lvl="2" eaLnBrk="1" hangingPunct="1"/>
            <a:r>
              <a:rPr lang="en-US" altLang="en-US" sz="2000" dirty="0"/>
              <a:t>Victimization</a:t>
            </a:r>
          </a:p>
          <a:p>
            <a:pPr lvl="2" eaLnBrk="1" hangingPunct="1"/>
            <a:r>
              <a:rPr lang="en-US" altLang="en-US" sz="2000" dirty="0"/>
              <a:t>Poor health</a:t>
            </a:r>
          </a:p>
          <a:p>
            <a:pPr lvl="1" eaLnBrk="1" hangingPunct="1"/>
            <a:endParaRPr lang="en-US" altLang="en-US" sz="400" dirty="0"/>
          </a:p>
        </p:txBody>
      </p:sp>
    </p:spTree>
    <p:extLst>
      <p:ext uri="{BB962C8B-B14F-4D97-AF65-F5344CB8AC3E}">
        <p14:creationId xmlns:p14="http://schemas.microsoft.com/office/powerpoint/2010/main" val="1122784740"/>
      </p:ext>
    </p:extLst>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a:xfrm>
            <a:off x="685800" y="256806"/>
            <a:ext cx="8915400" cy="1495794"/>
          </a:xfrm>
        </p:spPr>
        <p:txBody>
          <a:bodyPr/>
          <a:lstStyle/>
          <a:p>
            <a:r>
              <a:rPr lang="en-US" altLang="en-US" sz="3600" dirty="0"/>
              <a:t>Forensic &amp; Related Issues I: Homelessness, </a:t>
            </a:r>
            <a:br>
              <a:rPr lang="en-US" altLang="en-US" sz="3600" dirty="0"/>
            </a:br>
            <a:r>
              <a:rPr lang="en-US" altLang="en-US" sz="3600" dirty="0"/>
              <a:t>Substance Abuse, Trauma, Gender, Race, Culture</a:t>
            </a:r>
            <a:endParaRPr lang="en-US" altLang="en-US" dirty="0"/>
          </a:p>
        </p:txBody>
      </p:sp>
      <p:sp>
        <p:nvSpPr>
          <p:cNvPr id="134147" name="Content Placeholder 2"/>
          <p:cNvSpPr>
            <a:spLocks noGrp="1"/>
          </p:cNvSpPr>
          <p:nvPr>
            <p:ph idx="1"/>
          </p:nvPr>
        </p:nvSpPr>
        <p:spPr>
          <a:xfrm>
            <a:off x="685800" y="1395508"/>
            <a:ext cx="7924800" cy="4776692"/>
          </a:xfrm>
        </p:spPr>
        <p:txBody>
          <a:bodyPr/>
          <a:lstStyle/>
          <a:p>
            <a:r>
              <a:rPr lang="en-US" altLang="en-US" sz="2800" dirty="0">
                <a:solidFill>
                  <a:srgbClr val="66CCFF"/>
                </a:solidFill>
              </a:rPr>
              <a:t>Forensic Issues, cont’d</a:t>
            </a:r>
          </a:p>
          <a:p>
            <a:endParaRPr lang="en-US" altLang="en-US" sz="200" dirty="0">
              <a:solidFill>
                <a:srgbClr val="36777E"/>
              </a:solidFill>
            </a:endParaRPr>
          </a:p>
          <a:p>
            <a:pPr lvl="1"/>
            <a:r>
              <a:rPr lang="en-US" altLang="en-US" sz="2400" dirty="0"/>
              <a:t>Criminal Justice/Forensic systems antithetical to concept of recovery:</a:t>
            </a:r>
          </a:p>
          <a:p>
            <a:pPr lvl="1" eaLnBrk="1" hangingPunct="1"/>
            <a:endParaRPr lang="en-US" altLang="en-US" sz="200" dirty="0"/>
          </a:p>
          <a:p>
            <a:pPr lvl="2"/>
            <a:r>
              <a:rPr lang="en-US" altLang="en-US" sz="2000" dirty="0"/>
              <a:t>Little treatment, emphasis on risk reduction</a:t>
            </a:r>
          </a:p>
          <a:p>
            <a:pPr lvl="2"/>
            <a:r>
              <a:rPr lang="en-US" altLang="en-US" sz="2000" dirty="0"/>
              <a:t>Respect, person centered, cultural considerations, EBPs: not the norm in criminal justice/forensic settings</a:t>
            </a:r>
          </a:p>
          <a:p>
            <a:pPr lvl="2"/>
            <a:r>
              <a:rPr lang="en-US" altLang="en-US" sz="2000" dirty="0"/>
              <a:t>Criminal justice/forensic settings are extremely re-traumatizing</a:t>
            </a:r>
            <a:endParaRPr lang="en-US" sz="2400" dirty="0"/>
          </a:p>
          <a:p>
            <a:pPr lvl="1"/>
            <a:r>
              <a:rPr lang="en-US" sz="2400" dirty="0"/>
              <a:t>Insufficient resources</a:t>
            </a:r>
          </a:p>
          <a:p>
            <a:pPr lvl="1"/>
            <a:r>
              <a:rPr lang="en-US" sz="2400" dirty="0"/>
              <a:t>Personnel receive little to no training re people with mental health disorders</a:t>
            </a:r>
          </a:p>
          <a:p>
            <a:pPr lvl="1"/>
            <a:r>
              <a:rPr lang="en-US" sz="2400" dirty="0"/>
              <a:t>Extremely stigmatized by dual stigma – serious mental illness &amp;  criminality</a:t>
            </a:r>
          </a:p>
          <a:p>
            <a:pPr lvl="2"/>
            <a:endParaRPr lang="en-US" altLang="en-US" sz="2000" dirty="0"/>
          </a:p>
          <a:p>
            <a:pPr lvl="2" eaLnBrk="1" hangingPunct="1"/>
            <a:endParaRPr lang="en-US" altLang="en-US" sz="200" dirty="0"/>
          </a:p>
          <a:p>
            <a:pPr eaLnBrk="1" hangingPunct="1"/>
            <a:endParaRPr lang="en-US" altLang="en-US" sz="200" dirty="0">
              <a:solidFill>
                <a:srgbClr val="000000"/>
              </a:solidFill>
            </a:endParaRPr>
          </a:p>
        </p:txBody>
      </p:sp>
    </p:spTree>
    <p:extLst>
      <p:ext uri="{BB962C8B-B14F-4D97-AF65-F5344CB8AC3E}">
        <p14:creationId xmlns:p14="http://schemas.microsoft.com/office/powerpoint/2010/main" val="289862490"/>
      </p:ext>
    </p:extLst>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98204"/>
            <a:ext cx="8382000" cy="997196"/>
          </a:xfrm>
        </p:spPr>
        <p:txBody>
          <a:bodyPr/>
          <a:lstStyle/>
          <a:p>
            <a:r>
              <a:rPr lang="en-US" altLang="en-US" sz="3600" dirty="0"/>
              <a:t>Forensic &amp; Related Issues I: Homelessness, </a:t>
            </a:r>
            <a:br>
              <a:rPr lang="en-US" altLang="en-US" sz="3600" dirty="0"/>
            </a:br>
            <a:r>
              <a:rPr lang="en-US" altLang="en-US" sz="3600" dirty="0"/>
              <a:t>Substance Abuse, Trauma, Gender, Race, Culture</a:t>
            </a:r>
            <a:endParaRPr lang="en-US" dirty="0"/>
          </a:p>
        </p:txBody>
      </p:sp>
      <p:sp>
        <p:nvSpPr>
          <p:cNvPr id="3" name="Text Placeholder 2"/>
          <p:cNvSpPr>
            <a:spLocks noGrp="1"/>
          </p:cNvSpPr>
          <p:nvPr>
            <p:ph type="body" sz="quarter" idx="10"/>
          </p:nvPr>
        </p:nvSpPr>
        <p:spPr>
          <a:xfrm>
            <a:off x="685800" y="1676971"/>
            <a:ext cx="8001000" cy="4173450"/>
          </a:xfrm>
        </p:spPr>
        <p:txBody>
          <a:bodyPr/>
          <a:lstStyle/>
          <a:p>
            <a:r>
              <a:rPr lang="en-US" sz="2800" dirty="0">
                <a:solidFill>
                  <a:srgbClr val="66CCFF"/>
                </a:solidFill>
              </a:rPr>
              <a:t>Homelessness</a:t>
            </a:r>
          </a:p>
          <a:p>
            <a:pPr lvl="1"/>
            <a:r>
              <a:rPr lang="en-US" sz="2400" dirty="0"/>
              <a:t>Due to double stigma of criminality and mental illness, little housing stock available</a:t>
            </a:r>
          </a:p>
          <a:p>
            <a:pPr lvl="1"/>
            <a:endParaRPr lang="en-US" sz="800" dirty="0"/>
          </a:p>
          <a:p>
            <a:r>
              <a:rPr lang="en-US" sz="2800" dirty="0">
                <a:solidFill>
                  <a:srgbClr val="66CCFF"/>
                </a:solidFill>
              </a:rPr>
              <a:t>Co-occurring Substance Abuse</a:t>
            </a:r>
          </a:p>
          <a:p>
            <a:pPr lvl="1"/>
            <a:r>
              <a:rPr lang="en-US" sz="2400" dirty="0"/>
              <a:t>More hospitalizations</a:t>
            </a:r>
          </a:p>
          <a:p>
            <a:pPr lvl="1"/>
            <a:r>
              <a:rPr lang="en-US" sz="2400" dirty="0"/>
              <a:t>Higher suicide rate</a:t>
            </a:r>
          </a:p>
          <a:p>
            <a:pPr lvl="1"/>
            <a:r>
              <a:rPr lang="en-US" sz="2400" dirty="0"/>
              <a:t>Poor social functioning</a:t>
            </a:r>
          </a:p>
          <a:p>
            <a:pPr lvl="1"/>
            <a:r>
              <a:rPr lang="en-US" sz="2400" dirty="0"/>
              <a:t>Homelessness</a:t>
            </a:r>
          </a:p>
          <a:p>
            <a:pPr lvl="1"/>
            <a:r>
              <a:rPr lang="en-US" sz="2400" dirty="0"/>
              <a:t>Violence </a:t>
            </a:r>
          </a:p>
          <a:p>
            <a:pPr lvl="1"/>
            <a:r>
              <a:rPr lang="en-US" sz="2400" dirty="0"/>
              <a:t>People often excluded from treatment services</a:t>
            </a:r>
          </a:p>
        </p:txBody>
      </p:sp>
    </p:spTree>
    <p:extLst>
      <p:ext uri="{BB962C8B-B14F-4D97-AF65-F5344CB8AC3E}">
        <p14:creationId xmlns:p14="http://schemas.microsoft.com/office/powerpoint/2010/main" val="2603518360"/>
      </p:ext>
    </p:extLst>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98204"/>
            <a:ext cx="8382000" cy="997196"/>
          </a:xfrm>
        </p:spPr>
        <p:txBody>
          <a:bodyPr/>
          <a:lstStyle/>
          <a:p>
            <a:r>
              <a:rPr lang="en-US" altLang="en-US" sz="3600" dirty="0"/>
              <a:t>Forensic &amp; Related Issues I: Homelessness, </a:t>
            </a:r>
            <a:br>
              <a:rPr lang="en-US" altLang="en-US" sz="3600" dirty="0"/>
            </a:br>
            <a:r>
              <a:rPr lang="en-US" altLang="en-US" sz="3600" dirty="0"/>
              <a:t>Substance Abuse, Trauma, Gender, Race, Culture</a:t>
            </a:r>
            <a:endParaRPr lang="en-US" dirty="0"/>
          </a:p>
        </p:txBody>
      </p:sp>
      <p:sp>
        <p:nvSpPr>
          <p:cNvPr id="3" name="Text Placeholder 2"/>
          <p:cNvSpPr>
            <a:spLocks noGrp="1"/>
          </p:cNvSpPr>
          <p:nvPr>
            <p:ph type="body" sz="quarter" idx="10"/>
          </p:nvPr>
        </p:nvSpPr>
        <p:spPr>
          <a:xfrm>
            <a:off x="685800" y="1564987"/>
            <a:ext cx="7924800" cy="5216813"/>
          </a:xfrm>
        </p:spPr>
        <p:txBody>
          <a:bodyPr/>
          <a:lstStyle/>
          <a:p>
            <a:r>
              <a:rPr lang="en-US" sz="2800" dirty="0">
                <a:solidFill>
                  <a:srgbClr val="66CCFF"/>
                </a:solidFill>
              </a:rPr>
              <a:t>Trauma</a:t>
            </a:r>
          </a:p>
          <a:p>
            <a:pPr lvl="1"/>
            <a:r>
              <a:rPr lang="en-US" sz="2400" dirty="0"/>
              <a:t>People with serious mental illnesses twice as likely to be victims of violence as those without illnesses</a:t>
            </a:r>
          </a:p>
          <a:p>
            <a:pPr lvl="1"/>
            <a:r>
              <a:rPr lang="en-US" altLang="en-US" sz="2400" dirty="0"/>
              <a:t>Importance of trauma, especially for women cannot be overstated:</a:t>
            </a:r>
          </a:p>
          <a:p>
            <a:pPr lvl="2"/>
            <a:r>
              <a:rPr lang="en-US" altLang="en-US" sz="2000" dirty="0"/>
              <a:t>Trauma is the norm, especially for women: virtually </a:t>
            </a:r>
            <a:r>
              <a:rPr lang="en-US" altLang="en-US" sz="2000" b="1" dirty="0">
                <a:solidFill>
                  <a:srgbClr val="FF0066"/>
                </a:solidFill>
              </a:rPr>
              <a:t>all</a:t>
            </a:r>
            <a:r>
              <a:rPr lang="en-US" altLang="en-US" sz="2000" dirty="0"/>
              <a:t> women in the criminal justice/forensic system have experienced </a:t>
            </a:r>
            <a:r>
              <a:rPr lang="en-US" altLang="en-US" sz="2000" b="1" dirty="0">
                <a:solidFill>
                  <a:srgbClr val="FF0066"/>
                </a:solidFill>
              </a:rPr>
              <a:t>severe</a:t>
            </a:r>
            <a:r>
              <a:rPr lang="en-US" altLang="en-US" sz="2000" b="1" dirty="0">
                <a:solidFill>
                  <a:srgbClr val="FF3399"/>
                </a:solidFill>
              </a:rPr>
              <a:t> </a:t>
            </a:r>
            <a:r>
              <a:rPr lang="en-US" altLang="en-US" sz="2000" b="1" dirty="0">
                <a:solidFill>
                  <a:srgbClr val="FF0066"/>
                </a:solidFill>
              </a:rPr>
              <a:t>trauma</a:t>
            </a:r>
            <a:r>
              <a:rPr lang="en-US" altLang="en-US" sz="2000" dirty="0"/>
              <a:t>; most men have as well</a:t>
            </a:r>
          </a:p>
          <a:p>
            <a:endParaRPr lang="en-US" altLang="en-US" sz="200" dirty="0">
              <a:solidFill>
                <a:srgbClr val="000000"/>
              </a:solidFill>
            </a:endParaRPr>
          </a:p>
          <a:p>
            <a:pPr lvl="1"/>
            <a:r>
              <a:rPr lang="en-US" altLang="en-US" sz="2400" dirty="0"/>
              <a:t>Criminal justice/forensic systems are universally re-traumatizing</a:t>
            </a:r>
          </a:p>
          <a:p>
            <a:pPr lvl="1"/>
            <a:r>
              <a:rPr lang="en-US" altLang="en-US" sz="2400" dirty="0"/>
              <a:t>Effects of trauma so severe that mental health providers must use extreme care to avoid re-traumatizing people</a:t>
            </a:r>
          </a:p>
          <a:p>
            <a:pPr lvl="1"/>
            <a:endParaRPr lang="en-US" dirty="0"/>
          </a:p>
          <a:p>
            <a:pPr lvl="1"/>
            <a:endParaRPr lang="en-US" dirty="0"/>
          </a:p>
        </p:txBody>
      </p:sp>
    </p:spTree>
    <p:extLst>
      <p:ext uri="{BB962C8B-B14F-4D97-AF65-F5344CB8AC3E}">
        <p14:creationId xmlns:p14="http://schemas.microsoft.com/office/powerpoint/2010/main" val="1712978246"/>
      </p:ext>
    </p:extLst>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98204"/>
            <a:ext cx="8382000" cy="997196"/>
          </a:xfrm>
        </p:spPr>
        <p:txBody>
          <a:bodyPr/>
          <a:lstStyle/>
          <a:p>
            <a:r>
              <a:rPr lang="en-US" altLang="en-US" sz="3600" dirty="0"/>
              <a:t>Forensic &amp; Related Issues I: Homelessness, </a:t>
            </a:r>
            <a:br>
              <a:rPr lang="en-US" altLang="en-US" sz="3600" dirty="0"/>
            </a:br>
            <a:r>
              <a:rPr lang="en-US" altLang="en-US" sz="3600" dirty="0"/>
              <a:t>Substance Abuse, Trauma, Gender, Race, Culture</a:t>
            </a:r>
            <a:endParaRPr lang="en-US" dirty="0"/>
          </a:p>
        </p:txBody>
      </p:sp>
      <p:sp>
        <p:nvSpPr>
          <p:cNvPr id="3" name="Text Placeholder 2"/>
          <p:cNvSpPr>
            <a:spLocks noGrp="1"/>
          </p:cNvSpPr>
          <p:nvPr>
            <p:ph type="body" sz="quarter" idx="10"/>
          </p:nvPr>
        </p:nvSpPr>
        <p:spPr>
          <a:xfrm>
            <a:off x="685800" y="1565088"/>
            <a:ext cx="7924800" cy="4573560"/>
          </a:xfrm>
        </p:spPr>
        <p:txBody>
          <a:bodyPr/>
          <a:lstStyle/>
          <a:p>
            <a:r>
              <a:rPr lang="en-US" sz="2800" dirty="0">
                <a:solidFill>
                  <a:srgbClr val="66CCFF"/>
                </a:solidFill>
              </a:rPr>
              <a:t>Racial and Cultural Factors</a:t>
            </a:r>
          </a:p>
          <a:p>
            <a:pPr lvl="1"/>
            <a:r>
              <a:rPr lang="en-US" sz="2400" dirty="0"/>
              <a:t>Clear differences in treatment for people of color</a:t>
            </a:r>
          </a:p>
          <a:p>
            <a:pPr lvl="1"/>
            <a:r>
              <a:rPr lang="en-US" sz="2400" dirty="0"/>
              <a:t>African Americans especially overrepresented in criminal justice &amp; forensic settings</a:t>
            </a:r>
          </a:p>
          <a:p>
            <a:pPr lvl="2"/>
            <a:r>
              <a:rPr lang="en-US" sz="2000" dirty="0"/>
              <a:t>Those with mental illnesses often mis-labelled as criminals</a:t>
            </a:r>
          </a:p>
          <a:p>
            <a:pPr lvl="1"/>
            <a:r>
              <a:rPr lang="en-US" sz="2400" dirty="0"/>
              <a:t>Immigrants, refugees and people from diverse cultural backgrounds affected by many issues:</a:t>
            </a:r>
          </a:p>
          <a:p>
            <a:pPr lvl="2"/>
            <a:r>
              <a:rPr lang="en-US" sz="2000" dirty="0"/>
              <a:t>Language barriers</a:t>
            </a:r>
          </a:p>
          <a:p>
            <a:pPr lvl="2"/>
            <a:r>
              <a:rPr lang="en-US" sz="2000" dirty="0"/>
              <a:t>Fear of authoritarian systems</a:t>
            </a:r>
          </a:p>
          <a:p>
            <a:pPr lvl="2"/>
            <a:r>
              <a:rPr lang="en-US" sz="2000" dirty="0"/>
              <a:t>Different beliefs about mental illness</a:t>
            </a:r>
          </a:p>
          <a:p>
            <a:pPr lvl="2"/>
            <a:r>
              <a:rPr lang="en-US" sz="2000" dirty="0"/>
              <a:t>Different cultural values:</a:t>
            </a:r>
          </a:p>
          <a:p>
            <a:pPr lvl="3"/>
            <a:r>
              <a:rPr lang="en-US" sz="1800" dirty="0"/>
              <a:t>Women and children often not allowed to speak for themselves</a:t>
            </a:r>
          </a:p>
          <a:p>
            <a:pPr lvl="3"/>
            <a:r>
              <a:rPr lang="en-US" sz="1800" dirty="0"/>
              <a:t>Acceptability of familial abuse</a:t>
            </a:r>
          </a:p>
        </p:txBody>
      </p:sp>
    </p:spTree>
    <p:extLst>
      <p:ext uri="{BB962C8B-B14F-4D97-AF65-F5344CB8AC3E}">
        <p14:creationId xmlns:p14="http://schemas.microsoft.com/office/powerpoint/2010/main" val="3767962779"/>
      </p:ext>
    </p:extLst>
  </p:cSld>
  <p:clrMapOvr>
    <a:masterClrMapping/>
  </p:clrMapOvr>
  <p:transition>
    <p:fade/>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533400"/>
            <a:ext cx="7315199" cy="6555641"/>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a:t>
            </a:r>
            <a:r>
              <a:rPr lang="en-US" dirty="0"/>
              <a:t>The Forensic System and Related Issues I: Homelessness, Substance Abuse, Trauma, Gender, Race, and Culture</a:t>
            </a:r>
            <a:r>
              <a:rPr lang="en-US" dirty="0">
                <a:solidFill>
                  <a:srgbClr val="FFFFFF"/>
                </a:solidFill>
              </a:rPr>
              <a:t>.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2000" b="1" dirty="0">
              <a:solidFill>
                <a:srgbClr val="FFFFFF"/>
              </a:solidFill>
            </a:endParaRPr>
          </a:p>
          <a:p>
            <a:r>
              <a:rPr lang="en-US" sz="1600" dirty="0">
                <a:solidFill>
                  <a:srgbClr val="FFFFFF"/>
                </a:solidFill>
              </a:rPr>
              <a:t>August, 2014</a:t>
            </a:r>
          </a:p>
          <a:p>
            <a:endParaRPr lang="en-US" sz="2000" b="1"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824038879"/>
      </p:ext>
    </p:extLst>
  </p:cSld>
  <p:clrMapOvr>
    <a:masterClrMapping/>
  </p:clrMapOvr>
  <p:transition>
    <p:fade/>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30249" y="4344988"/>
            <a:ext cx="7681913" cy="1293812"/>
          </a:xfrm>
        </p:spPr>
        <p:txBody>
          <a:bodyPr>
            <a:normAutofit/>
          </a:bodyPr>
          <a:lstStyle/>
          <a:p>
            <a:r>
              <a:rPr lang="en-US"/>
              <a:t>11. Forensic Issues II</a:t>
            </a:r>
            <a:endParaRPr lang="en-US" dirty="0"/>
          </a:p>
        </p:txBody>
      </p:sp>
    </p:spTree>
    <p:extLst>
      <p:ext uri="{BB962C8B-B14F-4D97-AF65-F5344CB8AC3E}">
        <p14:creationId xmlns:p14="http://schemas.microsoft.com/office/powerpoint/2010/main" val="2327071751"/>
      </p:ext>
    </p:extLst>
  </p:cSld>
  <p:clrMapOvr>
    <a:masterClrMapping/>
  </p:clrMapOvr>
  <p:transition>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8077200" cy="997196"/>
          </a:xfrm>
        </p:spPr>
        <p:txBody>
          <a:bodyPr/>
          <a:lstStyle/>
          <a:p>
            <a:r>
              <a:rPr lang="en-US" altLang="en-US" sz="3600" dirty="0"/>
              <a:t>Forensic &amp; Related Issues II:  Interventions, Transition Planning, Follow Up</a:t>
            </a:r>
            <a:endParaRPr lang="en-US" dirty="0"/>
          </a:p>
        </p:txBody>
      </p:sp>
      <p:sp>
        <p:nvSpPr>
          <p:cNvPr id="3" name="Text Placeholder 2"/>
          <p:cNvSpPr>
            <a:spLocks noGrp="1"/>
          </p:cNvSpPr>
          <p:nvPr>
            <p:ph type="body" sz="quarter" idx="10"/>
          </p:nvPr>
        </p:nvSpPr>
        <p:spPr>
          <a:xfrm>
            <a:off x="838200" y="1411552"/>
            <a:ext cx="7924800" cy="5459956"/>
          </a:xfrm>
        </p:spPr>
        <p:txBody>
          <a:bodyPr/>
          <a:lstStyle/>
          <a:p>
            <a:r>
              <a:rPr lang="en-US" sz="2400" dirty="0">
                <a:solidFill>
                  <a:srgbClr val="66CCFF"/>
                </a:solidFill>
              </a:rPr>
              <a:t>Essential Components of Recovery Service Provision are Missing in Most Criminal Justice Settings:</a:t>
            </a:r>
          </a:p>
          <a:p>
            <a:pPr lvl="1"/>
            <a:r>
              <a:rPr lang="en-US" sz="2000" dirty="0"/>
              <a:t>Respect</a:t>
            </a:r>
          </a:p>
          <a:p>
            <a:pPr lvl="1"/>
            <a:r>
              <a:rPr lang="en-US" sz="2000" dirty="0"/>
              <a:t>Autonomy</a:t>
            </a:r>
          </a:p>
          <a:p>
            <a:pPr lvl="1"/>
            <a:r>
              <a:rPr lang="en-US" sz="2000" dirty="0"/>
              <a:t>Person centered</a:t>
            </a:r>
          </a:p>
          <a:p>
            <a:pPr lvl="1"/>
            <a:r>
              <a:rPr lang="en-US" sz="2000" dirty="0"/>
              <a:t>Evidence based practices</a:t>
            </a:r>
          </a:p>
          <a:p>
            <a:pPr marL="396875" lvl="1">
              <a:buBlip>
                <a:blip r:embed="rId2"/>
              </a:buBlip>
            </a:pPr>
            <a:r>
              <a:rPr lang="en-US" sz="2400" dirty="0"/>
              <a:t>To Break the Cycle of Incarceration, Release, Symptom Exacerbation, and Re-incarceration:</a:t>
            </a:r>
          </a:p>
          <a:p>
            <a:pPr lvl="1"/>
            <a:r>
              <a:rPr lang="en-US" sz="2000" dirty="0"/>
              <a:t>Mix of services</a:t>
            </a:r>
          </a:p>
          <a:p>
            <a:pPr lvl="1"/>
            <a:r>
              <a:rPr lang="en-US" sz="2000" dirty="0"/>
              <a:t>Designed for and with the individual</a:t>
            </a:r>
          </a:p>
          <a:p>
            <a:pPr lvl="1"/>
            <a:r>
              <a:rPr lang="en-US" sz="2000" dirty="0"/>
              <a:t>Tailored to his or her complex needs</a:t>
            </a:r>
          </a:p>
          <a:p>
            <a:pPr marL="396875" lvl="1">
              <a:buBlip>
                <a:blip r:embed="rId2"/>
              </a:buBlip>
            </a:pPr>
            <a:r>
              <a:rPr lang="en-US" sz="2400" dirty="0"/>
              <a:t>Many Complex Dynamics in Such Settings – Requires Resources not Typically Available</a:t>
            </a:r>
          </a:p>
          <a:p>
            <a:pPr marL="517525" lvl="1" indent="0">
              <a:buNone/>
            </a:pPr>
            <a:endParaRPr lang="en-US" dirty="0"/>
          </a:p>
          <a:p>
            <a:pPr lvl="1"/>
            <a:endParaRPr lang="en-US" dirty="0"/>
          </a:p>
        </p:txBody>
      </p:sp>
    </p:spTree>
    <p:extLst>
      <p:ext uri="{BB962C8B-B14F-4D97-AF65-F5344CB8AC3E}">
        <p14:creationId xmlns:p14="http://schemas.microsoft.com/office/powerpoint/2010/main" val="1727105687"/>
      </p:ext>
    </p:extLst>
  </p:cSld>
  <p:clrMapOvr>
    <a:masterClrMapping/>
  </p:clrMapOvr>
  <p:transition>
    <p:fade/>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838200" y="228600"/>
            <a:ext cx="8153400" cy="997196"/>
          </a:xfrm>
        </p:spPr>
        <p:txBody>
          <a:bodyPr/>
          <a:lstStyle/>
          <a:p>
            <a:r>
              <a:rPr lang="en-US" altLang="en-US" sz="3600" dirty="0"/>
              <a:t>Forensic &amp; Related Issues II:  Interventions, Transition Planning, Follow Up</a:t>
            </a:r>
          </a:p>
        </p:txBody>
      </p:sp>
      <p:sp>
        <p:nvSpPr>
          <p:cNvPr id="136195" name="Rectangle 3"/>
          <p:cNvSpPr>
            <a:spLocks noGrp="1" noChangeArrowheads="1"/>
          </p:cNvSpPr>
          <p:nvPr>
            <p:ph type="body" idx="1"/>
          </p:nvPr>
        </p:nvSpPr>
        <p:spPr>
          <a:xfrm>
            <a:off x="838200" y="1295400"/>
            <a:ext cx="7620000" cy="4717189"/>
          </a:xfrm>
        </p:spPr>
        <p:txBody>
          <a:bodyPr/>
          <a:lstStyle/>
          <a:p>
            <a:pPr eaLnBrk="1" hangingPunct="1"/>
            <a:endParaRPr lang="en-US" altLang="en-US" sz="400" dirty="0"/>
          </a:p>
          <a:p>
            <a:r>
              <a:rPr lang="en-US" altLang="en-US" sz="2600" dirty="0">
                <a:solidFill>
                  <a:srgbClr val="66CCFF"/>
                </a:solidFill>
              </a:rPr>
              <a:t>Interventions for People with Serious Mental Illnesses in the Criminal Justice/Forensic System</a:t>
            </a:r>
          </a:p>
          <a:p>
            <a:pPr eaLnBrk="1" hangingPunct="1"/>
            <a:endParaRPr lang="en-US" altLang="en-US" sz="400" dirty="0">
              <a:solidFill>
                <a:srgbClr val="36777E"/>
              </a:solidFill>
            </a:endParaRPr>
          </a:p>
          <a:p>
            <a:pPr lvl="1" eaLnBrk="1" hangingPunct="1"/>
            <a:r>
              <a:rPr lang="en-US" altLang="en-US" sz="2200" dirty="0"/>
              <a:t>Where provided, medication – often too much</a:t>
            </a:r>
          </a:p>
          <a:p>
            <a:pPr lvl="1" eaLnBrk="1" hangingPunct="1"/>
            <a:r>
              <a:rPr lang="en-US" altLang="en-US" sz="2200" dirty="0"/>
              <a:t>Currently only provided in the best facilities – social learning programs to improve adaptive behaviors</a:t>
            </a:r>
          </a:p>
          <a:p>
            <a:pPr lvl="1" eaLnBrk="1" hangingPunct="1"/>
            <a:endParaRPr lang="en-US" altLang="en-US" sz="400" dirty="0"/>
          </a:p>
          <a:p>
            <a:pPr lvl="1" eaLnBrk="1" hangingPunct="1"/>
            <a:r>
              <a:rPr lang="en-US" altLang="en-US" sz="2200" dirty="0"/>
              <a:t>Clinical interventions adapted for justice involved population:</a:t>
            </a:r>
          </a:p>
          <a:p>
            <a:pPr lvl="2" eaLnBrk="1" hangingPunct="1"/>
            <a:endParaRPr lang="en-US" altLang="en-US" sz="400" dirty="0"/>
          </a:p>
          <a:p>
            <a:pPr lvl="2" eaLnBrk="1" hangingPunct="1">
              <a:spcBef>
                <a:spcPts val="388"/>
              </a:spcBef>
            </a:pPr>
            <a:r>
              <a:rPr lang="en-US" altLang="en-US" sz="2000" dirty="0"/>
              <a:t>Forensic Assertive Community Treatment</a:t>
            </a:r>
          </a:p>
          <a:p>
            <a:pPr lvl="2" eaLnBrk="1" hangingPunct="1">
              <a:spcBef>
                <a:spcPct val="0"/>
              </a:spcBef>
            </a:pPr>
            <a:r>
              <a:rPr lang="en-US" altLang="en-US" sz="2000" dirty="0"/>
              <a:t>CBT</a:t>
            </a:r>
          </a:p>
          <a:p>
            <a:pPr lvl="2" eaLnBrk="1" hangingPunct="1">
              <a:spcBef>
                <a:spcPct val="0"/>
              </a:spcBef>
            </a:pPr>
            <a:r>
              <a:rPr lang="en-US" altLang="en-US" sz="2000" dirty="0"/>
              <a:t>Concurrent Disorders Treatment</a:t>
            </a:r>
          </a:p>
          <a:p>
            <a:pPr lvl="2" eaLnBrk="1" hangingPunct="1">
              <a:spcBef>
                <a:spcPct val="0"/>
              </a:spcBef>
            </a:pPr>
            <a:r>
              <a:rPr lang="en-US" altLang="en-US" sz="2000" dirty="0"/>
              <a:t>Supported Housing</a:t>
            </a:r>
          </a:p>
          <a:p>
            <a:pPr lvl="2" eaLnBrk="1" hangingPunct="1">
              <a:spcBef>
                <a:spcPct val="0"/>
              </a:spcBef>
            </a:pPr>
            <a:endParaRPr lang="en-US" altLang="en-US" sz="400" dirty="0"/>
          </a:p>
          <a:p>
            <a:pPr lvl="1"/>
            <a:r>
              <a:rPr lang="en-US" altLang="en-US" sz="2200" dirty="0">
                <a:solidFill>
                  <a:srgbClr val="FF0066"/>
                </a:solidFill>
              </a:rPr>
              <a:t>Essential &amp; critically needed</a:t>
            </a:r>
            <a:r>
              <a:rPr lang="en-US" altLang="en-US" sz="2200" dirty="0">
                <a:solidFill>
                  <a:srgbClr val="FF3399"/>
                </a:solidFill>
              </a:rPr>
              <a:t> </a:t>
            </a:r>
            <a:r>
              <a:rPr lang="en-US" altLang="en-US" sz="2200" dirty="0">
                <a:solidFill>
                  <a:srgbClr val="FFFFFF"/>
                </a:solidFill>
              </a:rPr>
              <a:t>for this population:</a:t>
            </a:r>
          </a:p>
          <a:p>
            <a:pPr lvl="1"/>
            <a:endParaRPr lang="en-US" altLang="en-US" sz="400" dirty="0">
              <a:solidFill>
                <a:srgbClr val="FFFFFF"/>
              </a:solidFill>
            </a:endParaRPr>
          </a:p>
          <a:p>
            <a:pPr lvl="2" eaLnBrk="1" hangingPunct="1">
              <a:spcBef>
                <a:spcPct val="0"/>
              </a:spcBef>
            </a:pPr>
            <a:r>
              <a:rPr lang="en-US" altLang="en-US" sz="2000" dirty="0"/>
              <a:t>Trauma informed &amp; specialized services</a:t>
            </a:r>
          </a:p>
        </p:txBody>
      </p:sp>
    </p:spTree>
    <p:extLst>
      <p:ext uri="{BB962C8B-B14F-4D97-AF65-F5344CB8AC3E}">
        <p14:creationId xmlns:p14="http://schemas.microsoft.com/office/powerpoint/2010/main" val="2507280271"/>
      </p:ext>
    </p:extLst>
  </p:cSld>
  <p:clrMapOvr>
    <a:masterClrMapping/>
  </p:clrMapOvr>
  <p:transition>
    <p:fade/>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8153400" cy="997196"/>
          </a:xfrm>
        </p:spPr>
        <p:txBody>
          <a:bodyPr/>
          <a:lstStyle/>
          <a:p>
            <a:r>
              <a:rPr lang="en-US" altLang="en-US" sz="3600" dirty="0"/>
              <a:t>Forensic &amp; Related Issues II:  Interventions, Transition Planning, Follow Up</a:t>
            </a:r>
            <a:endParaRPr lang="en-US" dirty="0"/>
          </a:p>
        </p:txBody>
      </p:sp>
      <p:sp>
        <p:nvSpPr>
          <p:cNvPr id="3" name="Text Placeholder 2"/>
          <p:cNvSpPr>
            <a:spLocks noGrp="1"/>
          </p:cNvSpPr>
          <p:nvPr>
            <p:ph type="body" sz="quarter" idx="10"/>
          </p:nvPr>
        </p:nvSpPr>
        <p:spPr>
          <a:xfrm>
            <a:off x="838200" y="1583793"/>
            <a:ext cx="7620000" cy="3902607"/>
          </a:xfrm>
        </p:spPr>
        <p:txBody>
          <a:bodyPr/>
          <a:lstStyle/>
          <a:p>
            <a:r>
              <a:rPr lang="en-US" sz="2800" dirty="0">
                <a:solidFill>
                  <a:srgbClr val="66CCFF"/>
                </a:solidFill>
              </a:rPr>
              <a:t>Forensic Assertive Community Treatment (FACT)</a:t>
            </a:r>
          </a:p>
          <a:p>
            <a:pPr lvl="1"/>
            <a:r>
              <a:rPr lang="en-US" sz="2400" dirty="0"/>
              <a:t>Distinguished from ACT in four ways: </a:t>
            </a:r>
          </a:p>
          <a:p>
            <a:pPr lvl="2"/>
            <a:r>
              <a:rPr lang="en-US" sz="2000" dirty="0"/>
              <a:t>Participants have criminal justice histories</a:t>
            </a:r>
          </a:p>
          <a:p>
            <a:pPr lvl="2"/>
            <a:r>
              <a:rPr lang="en-US" sz="2000" dirty="0"/>
              <a:t>Preventing arrest and incarceration are explicit outcome goals</a:t>
            </a:r>
          </a:p>
          <a:p>
            <a:pPr lvl="2"/>
            <a:r>
              <a:rPr lang="en-US" sz="2000" dirty="0"/>
              <a:t>Majority of referrals come from criminal justice agencies</a:t>
            </a:r>
          </a:p>
          <a:p>
            <a:pPr lvl="2"/>
            <a:r>
              <a:rPr lang="en-US" sz="2000" dirty="0"/>
              <a:t>Supervised residential treatment is incorporated into the program</a:t>
            </a:r>
          </a:p>
          <a:p>
            <a:pPr lvl="2"/>
            <a:endParaRPr lang="en-US" sz="800" dirty="0"/>
          </a:p>
          <a:p>
            <a:pPr marL="396875" lvl="2" indent="-396875">
              <a:buBlip>
                <a:blip r:embed="rId2"/>
              </a:buBlip>
            </a:pPr>
            <a:r>
              <a:rPr lang="en-US" sz="2800" dirty="0">
                <a:solidFill>
                  <a:srgbClr val="66CCFF"/>
                </a:solidFill>
              </a:rPr>
              <a:t>Supported Housing</a:t>
            </a:r>
          </a:p>
          <a:p>
            <a:pPr lvl="1"/>
            <a:r>
              <a:rPr lang="en-US" sz="2400" dirty="0"/>
              <a:t>Usually offered together with FACT</a:t>
            </a:r>
          </a:p>
          <a:p>
            <a:pPr lvl="1"/>
            <a:r>
              <a:rPr lang="en-US" sz="2400" dirty="0"/>
              <a:t>Considered important for keeping people connected to treatment and out of the justice system</a:t>
            </a:r>
          </a:p>
        </p:txBody>
      </p:sp>
    </p:spTree>
    <p:extLst>
      <p:ext uri="{BB962C8B-B14F-4D97-AF65-F5344CB8AC3E}">
        <p14:creationId xmlns:p14="http://schemas.microsoft.com/office/powerpoint/2010/main" val="2631315819"/>
      </p:ext>
    </p:extLst>
  </p:cSld>
  <p:clrMapOvr>
    <a:masterClrMapping/>
  </p:clrMapOvr>
  <p:transition>
    <p:fade/>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924800" cy="997196"/>
          </a:xfrm>
        </p:spPr>
        <p:txBody>
          <a:bodyPr/>
          <a:lstStyle/>
          <a:p>
            <a:r>
              <a:rPr lang="en-US" altLang="en-US" sz="3600" dirty="0"/>
              <a:t>Forensic &amp; Related Issues II:  Interventions, Transition Planning, Follow Up</a:t>
            </a:r>
            <a:endParaRPr lang="en-US" dirty="0"/>
          </a:p>
        </p:txBody>
      </p:sp>
      <p:sp>
        <p:nvSpPr>
          <p:cNvPr id="3" name="Text Placeholder 2"/>
          <p:cNvSpPr>
            <a:spLocks noGrp="1"/>
          </p:cNvSpPr>
          <p:nvPr>
            <p:ph type="body" sz="quarter" idx="10"/>
          </p:nvPr>
        </p:nvSpPr>
        <p:spPr>
          <a:xfrm>
            <a:off x="838200" y="1590151"/>
            <a:ext cx="7620000" cy="4505849"/>
          </a:xfrm>
        </p:spPr>
        <p:txBody>
          <a:bodyPr/>
          <a:lstStyle/>
          <a:p>
            <a:pPr marL="396875" lvl="1">
              <a:buBlip>
                <a:blip r:embed="rId2"/>
              </a:buBlip>
            </a:pPr>
            <a:r>
              <a:rPr lang="en-US" dirty="0">
                <a:solidFill>
                  <a:srgbClr val="66CCFF"/>
                </a:solidFill>
              </a:rPr>
              <a:t>Cognitive Behavioral Therapy (CBT)</a:t>
            </a:r>
          </a:p>
          <a:p>
            <a:pPr lvl="1"/>
            <a:r>
              <a:rPr lang="en-US" sz="2400" dirty="0">
                <a:solidFill>
                  <a:srgbClr val="FFFFFF"/>
                </a:solidFill>
              </a:rPr>
              <a:t>Improves interpersonal functioning &amp; reduces impact of substance misuse</a:t>
            </a:r>
          </a:p>
          <a:p>
            <a:pPr lvl="1"/>
            <a:r>
              <a:rPr lang="en-US" sz="2400" dirty="0">
                <a:solidFill>
                  <a:srgbClr val="FFFFFF"/>
                </a:solidFill>
              </a:rPr>
              <a:t>Considered essential for those with conduct disorders &amp; antisocial personality disorder </a:t>
            </a:r>
          </a:p>
          <a:p>
            <a:pPr lvl="1"/>
            <a:r>
              <a:rPr lang="en-US" sz="2400" dirty="0">
                <a:solidFill>
                  <a:srgbClr val="FFFFFF"/>
                </a:solidFill>
              </a:rPr>
              <a:t>Aims:</a:t>
            </a:r>
          </a:p>
          <a:p>
            <a:pPr lvl="2"/>
            <a:r>
              <a:rPr lang="en-US" sz="2000" dirty="0">
                <a:solidFill>
                  <a:srgbClr val="FFFFFF"/>
                </a:solidFill>
              </a:rPr>
              <a:t>Control anger, reducing aggression </a:t>
            </a:r>
          </a:p>
          <a:p>
            <a:pPr lvl="2"/>
            <a:r>
              <a:rPr lang="en-US" sz="2000" dirty="0">
                <a:solidFill>
                  <a:srgbClr val="FFFFFF"/>
                </a:solidFill>
              </a:rPr>
              <a:t>Impulsivity , violent behavior</a:t>
            </a:r>
          </a:p>
          <a:p>
            <a:pPr lvl="2"/>
            <a:r>
              <a:rPr lang="en-US" sz="2000" dirty="0">
                <a:solidFill>
                  <a:srgbClr val="FFFFFF"/>
                </a:solidFill>
              </a:rPr>
              <a:t>Maladaptive patterns of thinking</a:t>
            </a:r>
          </a:p>
          <a:p>
            <a:pPr lvl="2"/>
            <a:r>
              <a:rPr lang="en-US" sz="2000" dirty="0">
                <a:solidFill>
                  <a:srgbClr val="FFFFFF"/>
                </a:solidFill>
              </a:rPr>
              <a:t>Associations with pro-drug and antisocial peers</a:t>
            </a:r>
          </a:p>
          <a:p>
            <a:pPr lvl="2"/>
            <a:r>
              <a:rPr lang="en-US" sz="2000" dirty="0">
                <a:solidFill>
                  <a:srgbClr val="FFFFFF"/>
                </a:solidFill>
              </a:rPr>
              <a:t>poor social skills</a:t>
            </a:r>
          </a:p>
          <a:p>
            <a:endParaRPr lang="en-US" dirty="0"/>
          </a:p>
        </p:txBody>
      </p:sp>
    </p:spTree>
    <p:extLst>
      <p:ext uri="{BB962C8B-B14F-4D97-AF65-F5344CB8AC3E}">
        <p14:creationId xmlns:p14="http://schemas.microsoft.com/office/powerpoint/2010/main" val="231400501"/>
      </p:ext>
    </p:extLst>
  </p:cSld>
  <p:clrMapOvr>
    <a:masterClrMapping/>
  </p:clrMapOvr>
  <p:transition>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8077200" cy="997196"/>
          </a:xfrm>
        </p:spPr>
        <p:txBody>
          <a:bodyPr/>
          <a:lstStyle/>
          <a:p>
            <a:r>
              <a:rPr lang="en-US" altLang="en-US" sz="3600" dirty="0"/>
              <a:t>Forensic &amp; Related Issues II:  Interventions, Transition Planning, Follow Up</a:t>
            </a:r>
            <a:endParaRPr lang="en-US" dirty="0"/>
          </a:p>
        </p:txBody>
      </p:sp>
      <p:sp>
        <p:nvSpPr>
          <p:cNvPr id="3" name="Text Placeholder 2"/>
          <p:cNvSpPr>
            <a:spLocks noGrp="1"/>
          </p:cNvSpPr>
          <p:nvPr>
            <p:ph type="body" sz="quarter" idx="10"/>
          </p:nvPr>
        </p:nvSpPr>
        <p:spPr>
          <a:xfrm>
            <a:off x="838200" y="1437513"/>
            <a:ext cx="7772400" cy="6106287"/>
          </a:xfrm>
        </p:spPr>
        <p:txBody>
          <a:bodyPr/>
          <a:lstStyle/>
          <a:p>
            <a:r>
              <a:rPr lang="en-US" sz="2600" dirty="0">
                <a:solidFill>
                  <a:srgbClr val="66CCFF"/>
                </a:solidFill>
              </a:rPr>
              <a:t>Concurrent Disorders Treatment</a:t>
            </a:r>
          </a:p>
          <a:p>
            <a:pPr lvl="1"/>
            <a:r>
              <a:rPr lang="en-US" sz="2000" dirty="0"/>
              <a:t>Extremely high rate of co-occurring substance abuse and mental health disorders among forensic/criminal justice populations</a:t>
            </a:r>
          </a:p>
          <a:p>
            <a:pPr lvl="1"/>
            <a:r>
              <a:rPr lang="en-US" sz="2000" dirty="0"/>
              <a:t>Treatment widely recognized as essential</a:t>
            </a:r>
          </a:p>
          <a:p>
            <a:pPr lvl="1"/>
            <a:r>
              <a:rPr lang="en-US" sz="2000" dirty="0"/>
              <a:t>Components include:</a:t>
            </a:r>
          </a:p>
          <a:p>
            <a:pPr lvl="2"/>
            <a:r>
              <a:rPr lang="en-US" sz="1800" dirty="0"/>
              <a:t>Psychotropic medication</a:t>
            </a:r>
          </a:p>
          <a:p>
            <a:pPr lvl="2"/>
            <a:r>
              <a:rPr lang="en-US" sz="1800" dirty="0"/>
              <a:t>Motivational interviewing</a:t>
            </a:r>
          </a:p>
          <a:p>
            <a:pPr lvl="2"/>
            <a:r>
              <a:rPr lang="en-US" sz="1800" dirty="0"/>
              <a:t>CBT interventions</a:t>
            </a:r>
          </a:p>
          <a:p>
            <a:pPr lvl="1"/>
            <a:r>
              <a:rPr lang="en-US" sz="2000" dirty="0"/>
              <a:t>Providers must:</a:t>
            </a:r>
          </a:p>
          <a:p>
            <a:pPr lvl="2"/>
            <a:r>
              <a:rPr lang="en-US" sz="1800" dirty="0"/>
              <a:t>Engage the person and encourage commitment</a:t>
            </a:r>
          </a:p>
          <a:p>
            <a:pPr lvl="2"/>
            <a:r>
              <a:rPr lang="en-US" sz="1800" dirty="0"/>
              <a:t>Take steps to ensure continuity of care from one setting to another</a:t>
            </a:r>
          </a:p>
          <a:p>
            <a:pPr lvl="2"/>
            <a:r>
              <a:rPr lang="en-US" sz="1800" dirty="0"/>
              <a:t>Provide comprehensive services</a:t>
            </a:r>
          </a:p>
          <a:p>
            <a:pPr lvl="2"/>
            <a:r>
              <a:rPr lang="en-US" sz="1800" dirty="0"/>
              <a:t>Provide on-going assessment and services tailored to the needs of each individual</a:t>
            </a:r>
          </a:p>
          <a:p>
            <a:pPr marL="566738" indent="0">
              <a:buNone/>
            </a:pPr>
            <a:endParaRPr lang="en-US" sz="800" i="1" dirty="0"/>
          </a:p>
          <a:p>
            <a:pPr marL="115888" indent="0">
              <a:buNone/>
            </a:pPr>
            <a:r>
              <a:rPr lang="en-US" sz="1200" i="1" dirty="0"/>
              <a:t>SAMHSA GAINS Center, Treatment of People with Co-occurring Disorders in the Justice System (undated)</a:t>
            </a:r>
          </a:p>
          <a:p>
            <a:pPr marL="914400" lvl="2"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3676890190"/>
      </p:ext>
    </p:extLst>
  </p:cSld>
  <p:clrMapOvr>
    <a:masterClrMapping/>
  </p:clrMapOvr>
  <p:transition>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7924800" cy="997196"/>
          </a:xfrm>
        </p:spPr>
        <p:txBody>
          <a:bodyPr/>
          <a:lstStyle/>
          <a:p>
            <a:r>
              <a:rPr lang="en-US" altLang="en-US" sz="3600" dirty="0"/>
              <a:t>Forensic &amp; Related Issues II:  Interventions, Transition Planning, Follow Up</a:t>
            </a:r>
            <a:endParaRPr lang="en-US" dirty="0"/>
          </a:p>
        </p:txBody>
      </p:sp>
      <p:sp>
        <p:nvSpPr>
          <p:cNvPr id="3" name="Text Placeholder 2"/>
          <p:cNvSpPr>
            <a:spLocks noGrp="1"/>
          </p:cNvSpPr>
          <p:nvPr>
            <p:ph type="body" sz="quarter" idx="10"/>
          </p:nvPr>
        </p:nvSpPr>
        <p:spPr>
          <a:xfrm>
            <a:off x="838200" y="1571179"/>
            <a:ext cx="7543800" cy="3416320"/>
          </a:xfrm>
        </p:spPr>
        <p:txBody>
          <a:bodyPr/>
          <a:lstStyle/>
          <a:p>
            <a:r>
              <a:rPr lang="en-US" sz="2800" dirty="0">
                <a:solidFill>
                  <a:srgbClr val="66CCFF"/>
                </a:solidFill>
              </a:rPr>
              <a:t>Trauma Informed Specialized Care</a:t>
            </a:r>
          </a:p>
          <a:p>
            <a:pPr lvl="1"/>
            <a:r>
              <a:rPr lang="en-US" sz="2400" dirty="0">
                <a:solidFill>
                  <a:srgbClr val="FFFFFF"/>
                </a:solidFill>
              </a:rPr>
              <a:t>Severe trauma is so prevalent that it is considered the norm for this population – virtually 100% for women</a:t>
            </a:r>
          </a:p>
          <a:p>
            <a:pPr lvl="1"/>
            <a:endParaRPr lang="en-US" sz="800" dirty="0">
              <a:solidFill>
                <a:srgbClr val="FFFFFF"/>
              </a:solidFill>
            </a:endParaRPr>
          </a:p>
          <a:p>
            <a:pPr lvl="1"/>
            <a:r>
              <a:rPr lang="en-US" sz="2400" dirty="0">
                <a:solidFill>
                  <a:srgbClr val="FFFFFF"/>
                </a:solidFill>
              </a:rPr>
              <a:t>Many have developed extreme coping strategies</a:t>
            </a:r>
          </a:p>
          <a:p>
            <a:pPr lvl="1"/>
            <a:endParaRPr lang="en-US" sz="800" dirty="0">
              <a:solidFill>
                <a:srgbClr val="FFFFFF"/>
              </a:solidFill>
            </a:endParaRPr>
          </a:p>
          <a:p>
            <a:pPr lvl="1"/>
            <a:r>
              <a:rPr lang="en-US" sz="2400" dirty="0">
                <a:solidFill>
                  <a:srgbClr val="FFFFFF"/>
                </a:solidFill>
              </a:rPr>
              <a:t>Requires specialized professional training</a:t>
            </a:r>
          </a:p>
          <a:p>
            <a:pPr lvl="1"/>
            <a:endParaRPr lang="en-US" sz="800" dirty="0">
              <a:solidFill>
                <a:srgbClr val="FFFFFF"/>
              </a:solidFill>
            </a:endParaRPr>
          </a:p>
          <a:p>
            <a:pPr lvl="1"/>
            <a:r>
              <a:rPr lang="en-US" sz="2400" dirty="0">
                <a:solidFill>
                  <a:srgbClr val="FFFFFF"/>
                </a:solidFill>
              </a:rPr>
              <a:t>For women, especially important and </a:t>
            </a:r>
            <a:r>
              <a:rPr lang="en-US" sz="2400" dirty="0">
                <a:solidFill>
                  <a:srgbClr val="FF0066"/>
                </a:solidFill>
              </a:rPr>
              <a:t>NOT</a:t>
            </a:r>
            <a:r>
              <a:rPr lang="en-US" sz="2400" dirty="0">
                <a:solidFill>
                  <a:srgbClr val="FFFFFF"/>
                </a:solidFill>
              </a:rPr>
              <a:t> in mixed group!</a:t>
            </a:r>
          </a:p>
        </p:txBody>
      </p:sp>
    </p:spTree>
    <p:extLst>
      <p:ext uri="{BB962C8B-B14F-4D97-AF65-F5344CB8AC3E}">
        <p14:creationId xmlns:p14="http://schemas.microsoft.com/office/powerpoint/2010/main" val="3592691246"/>
      </p:ext>
    </p:extLst>
  </p:cSld>
  <p:clrMapOvr>
    <a:masterClrMapping/>
  </p:clrMapOvr>
  <p:transition>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8001000" cy="997196"/>
          </a:xfrm>
        </p:spPr>
        <p:txBody>
          <a:bodyPr/>
          <a:lstStyle/>
          <a:p>
            <a:r>
              <a:rPr lang="en-US" altLang="en-US" sz="3600" dirty="0"/>
              <a:t>Forensic &amp; Related Issues II:  Interventions, Transition Planning, Follow Up</a:t>
            </a:r>
            <a:endParaRPr lang="en-US" dirty="0"/>
          </a:p>
        </p:txBody>
      </p:sp>
      <p:sp>
        <p:nvSpPr>
          <p:cNvPr id="3" name="Text Placeholder 2"/>
          <p:cNvSpPr>
            <a:spLocks noGrp="1"/>
          </p:cNvSpPr>
          <p:nvPr>
            <p:ph type="body" sz="quarter" idx="10"/>
          </p:nvPr>
        </p:nvSpPr>
        <p:spPr>
          <a:xfrm>
            <a:off x="838200" y="1411552"/>
            <a:ext cx="7696200" cy="5109091"/>
          </a:xfrm>
        </p:spPr>
        <p:txBody>
          <a:bodyPr/>
          <a:lstStyle/>
          <a:p>
            <a:pPr marL="396875" lvl="1">
              <a:buBlip>
                <a:blip r:embed="rId2"/>
              </a:buBlip>
            </a:pPr>
            <a:r>
              <a:rPr lang="en-US" sz="2600" dirty="0">
                <a:solidFill>
                  <a:srgbClr val="66CCFF"/>
                </a:solidFill>
              </a:rPr>
              <a:t>Trauma Informed Specialized Care, cont’d</a:t>
            </a:r>
          </a:p>
          <a:p>
            <a:pPr marL="396875" lvl="1">
              <a:buBlip>
                <a:blip r:embed="rId2"/>
              </a:buBlip>
            </a:pPr>
            <a:r>
              <a:rPr lang="en-US" sz="2400" dirty="0"/>
              <a:t>Components:</a:t>
            </a:r>
          </a:p>
          <a:p>
            <a:pPr lvl="1"/>
            <a:r>
              <a:rPr lang="en-US" sz="2200" dirty="0">
                <a:solidFill>
                  <a:srgbClr val="FFFFFF"/>
                </a:solidFill>
              </a:rPr>
              <a:t>Learning skills for coping with anxiety (such as breathing retraining or biofeedback) and negative thoughts (cognitive restructuring)</a:t>
            </a:r>
          </a:p>
          <a:p>
            <a:pPr lvl="1"/>
            <a:r>
              <a:rPr lang="en-US" sz="2200" dirty="0">
                <a:solidFill>
                  <a:srgbClr val="FFFFFF"/>
                </a:solidFill>
              </a:rPr>
              <a:t>Managing anger</a:t>
            </a:r>
          </a:p>
          <a:p>
            <a:pPr lvl="1"/>
            <a:r>
              <a:rPr lang="en-US" sz="2200" dirty="0">
                <a:solidFill>
                  <a:srgbClr val="FFFFFF"/>
                </a:solidFill>
              </a:rPr>
              <a:t>Preparing for stress reactions (stress inoculation)</a:t>
            </a:r>
          </a:p>
          <a:p>
            <a:pPr lvl="1"/>
            <a:r>
              <a:rPr lang="en-US" sz="2200" dirty="0">
                <a:solidFill>
                  <a:srgbClr val="FFFFFF"/>
                </a:solidFill>
              </a:rPr>
              <a:t>Handling future trauma symptoms</a:t>
            </a:r>
          </a:p>
          <a:p>
            <a:pPr lvl="1"/>
            <a:r>
              <a:rPr lang="en-US" sz="2200" dirty="0">
                <a:solidFill>
                  <a:srgbClr val="FFFFFF"/>
                </a:solidFill>
              </a:rPr>
              <a:t>Addressing urges to use alcohol or drugs when trauma symptoms occur (relapse prevention), and </a:t>
            </a:r>
          </a:p>
          <a:p>
            <a:pPr lvl="1"/>
            <a:r>
              <a:rPr lang="en-US" sz="2200" dirty="0">
                <a:solidFill>
                  <a:srgbClr val="FFFFFF"/>
                </a:solidFill>
              </a:rPr>
              <a:t>Communicating and relating effectively with people (social skills or marital therapy)</a:t>
            </a:r>
          </a:p>
          <a:p>
            <a:pPr marL="396875" lvl="1">
              <a:buBlip>
                <a:blip r:embed="rId2"/>
              </a:buBlip>
            </a:pPr>
            <a:r>
              <a:rPr lang="en-US" sz="2600" dirty="0">
                <a:solidFill>
                  <a:srgbClr val="66CCFF"/>
                </a:solidFill>
              </a:rPr>
              <a:t>Trauma Informed Specialized Care is essential for this population!</a:t>
            </a:r>
          </a:p>
        </p:txBody>
      </p:sp>
    </p:spTree>
    <p:extLst>
      <p:ext uri="{BB962C8B-B14F-4D97-AF65-F5344CB8AC3E}">
        <p14:creationId xmlns:p14="http://schemas.microsoft.com/office/powerpoint/2010/main" val="3751884097"/>
      </p:ext>
    </p:extLst>
  </p:cSld>
  <p:clrMapOvr>
    <a:masterClrMapping/>
  </p:clrMapOvr>
  <p:transition>
    <p:fade/>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7772400" cy="997196"/>
          </a:xfrm>
        </p:spPr>
        <p:txBody>
          <a:bodyPr/>
          <a:lstStyle/>
          <a:p>
            <a:r>
              <a:rPr lang="en-US" altLang="en-US" sz="3600" dirty="0"/>
              <a:t>Forensic &amp; Related Issues II:  Interventions, Transition Planning, Follow Up</a:t>
            </a:r>
            <a:endParaRPr lang="en-US" dirty="0"/>
          </a:p>
        </p:txBody>
      </p:sp>
      <p:sp>
        <p:nvSpPr>
          <p:cNvPr id="3" name="Text Placeholder 2"/>
          <p:cNvSpPr>
            <a:spLocks noGrp="1"/>
          </p:cNvSpPr>
          <p:nvPr>
            <p:ph type="body" sz="quarter" idx="10"/>
          </p:nvPr>
        </p:nvSpPr>
        <p:spPr>
          <a:xfrm>
            <a:off x="838200" y="1539419"/>
            <a:ext cx="7620000" cy="4844403"/>
          </a:xfrm>
        </p:spPr>
        <p:txBody>
          <a:bodyPr/>
          <a:lstStyle/>
          <a:p>
            <a:r>
              <a:rPr lang="en-US" sz="2800" dirty="0">
                <a:solidFill>
                  <a:srgbClr val="66CCFF"/>
                </a:solidFill>
              </a:rPr>
              <a:t>Mental Health Courts</a:t>
            </a:r>
          </a:p>
          <a:p>
            <a:endParaRPr lang="en-US" sz="800" dirty="0">
              <a:solidFill>
                <a:srgbClr val="66CCFF"/>
              </a:solidFill>
            </a:endParaRPr>
          </a:p>
          <a:p>
            <a:pPr lvl="1"/>
            <a:r>
              <a:rPr lang="en-US" sz="2400" dirty="0">
                <a:ea typeface="Calibri"/>
                <a:cs typeface="Times New Roman"/>
              </a:rPr>
              <a:t>Specialized court dockets:</a:t>
            </a:r>
          </a:p>
          <a:p>
            <a:pPr lvl="2"/>
            <a:r>
              <a:rPr lang="en-US" dirty="0">
                <a:ea typeface="Calibri"/>
                <a:cs typeface="Times New Roman"/>
              </a:rPr>
              <a:t>Deal exclusively with people with mental health disorders in the criminal justice system</a:t>
            </a:r>
          </a:p>
          <a:p>
            <a:pPr lvl="2"/>
            <a:r>
              <a:rPr lang="en-US" sz="2000" dirty="0">
                <a:ea typeface="Calibri"/>
                <a:cs typeface="Times New Roman"/>
              </a:rPr>
              <a:t>Combine community treatment services with criminal justice supervision</a:t>
            </a:r>
          </a:p>
          <a:p>
            <a:pPr lvl="2"/>
            <a:r>
              <a:rPr lang="en-US" sz="2000" dirty="0"/>
              <a:t>Provide a range of high intensity interventions needed by this population</a:t>
            </a:r>
          </a:p>
          <a:p>
            <a:pPr lvl="2"/>
            <a:endParaRPr lang="en-US" sz="800" dirty="0"/>
          </a:p>
          <a:p>
            <a:pPr lvl="1"/>
            <a:r>
              <a:rPr lang="en-US" sz="2400" dirty="0">
                <a:ea typeface="Calibri"/>
                <a:cs typeface="Times New Roman"/>
              </a:rPr>
              <a:t>Mental health courts hold promise of helping individuals remain out of the forensic/criminal justice system and achieve a stable and satisfying life in the community</a:t>
            </a:r>
          </a:p>
          <a:p>
            <a:pPr marL="914400" lvl="2" indent="0">
              <a:buNone/>
            </a:pPr>
            <a:endParaRPr lang="en-US" dirty="0"/>
          </a:p>
        </p:txBody>
      </p:sp>
    </p:spTree>
    <p:extLst>
      <p:ext uri="{BB962C8B-B14F-4D97-AF65-F5344CB8AC3E}">
        <p14:creationId xmlns:p14="http://schemas.microsoft.com/office/powerpoint/2010/main" val="1236254811"/>
      </p:ext>
    </p:extLst>
  </p:cSld>
  <p:clrMapOvr>
    <a:masterClrMapping/>
  </p:clrMapOvr>
  <p:transition>
    <p:fade/>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p:cNvSpPr>
          <p:nvPr>
            <p:ph type="title"/>
          </p:nvPr>
        </p:nvSpPr>
        <p:spPr>
          <a:xfrm>
            <a:off x="838200" y="228600"/>
            <a:ext cx="8001000" cy="997196"/>
          </a:xfrm>
        </p:spPr>
        <p:txBody>
          <a:bodyPr/>
          <a:lstStyle/>
          <a:p>
            <a:r>
              <a:rPr lang="en-US" altLang="en-US" sz="3600" dirty="0"/>
              <a:t>Forensic &amp; Related Issues II: Interventions, Transition Planning, Follow Up</a:t>
            </a:r>
          </a:p>
        </p:txBody>
      </p:sp>
      <p:sp>
        <p:nvSpPr>
          <p:cNvPr id="3" name="Content Placeholder 2"/>
          <p:cNvSpPr>
            <a:spLocks noGrp="1"/>
          </p:cNvSpPr>
          <p:nvPr>
            <p:ph idx="1"/>
          </p:nvPr>
        </p:nvSpPr>
        <p:spPr>
          <a:xfrm>
            <a:off x="838200" y="1524000"/>
            <a:ext cx="7620000" cy="4650504"/>
          </a:xfrm>
        </p:spPr>
        <p:txBody>
          <a:bodyPr/>
          <a:lstStyle/>
          <a:p>
            <a:pPr marL="396875" lvl="1">
              <a:buBlip>
                <a:blip r:embed="rId2"/>
              </a:buBlip>
              <a:defRPr/>
            </a:pPr>
            <a:r>
              <a:rPr lang="en-US" sz="2600" dirty="0">
                <a:solidFill>
                  <a:srgbClr val="66CCFF"/>
                </a:solidFill>
              </a:rPr>
              <a:t>Transition Planning and Follow up - Essential but Usually Lacking</a:t>
            </a:r>
          </a:p>
          <a:p>
            <a:pPr marL="342900" lvl="1" indent="-342900" eaLnBrk="1" hangingPunct="1">
              <a:buFontTx/>
              <a:buChar char="•"/>
              <a:defRPr/>
            </a:pPr>
            <a:endParaRPr lang="en-US" sz="400" dirty="0">
              <a:solidFill>
                <a:srgbClr val="36777E"/>
              </a:solidFill>
              <a:ea typeface="+mn-ea"/>
              <a:cs typeface="+mn-cs"/>
            </a:endParaRPr>
          </a:p>
          <a:p>
            <a:pPr lvl="1" eaLnBrk="1" hangingPunct="1">
              <a:defRPr/>
            </a:pPr>
            <a:r>
              <a:rPr lang="en-US" sz="2000" dirty="0"/>
              <a:t>Inadequate transition planning puts people with co-occurring disorders who enter jail in a state of crisis back on the streets in the middle of the same crisis</a:t>
            </a:r>
          </a:p>
          <a:p>
            <a:pPr lvl="1" eaLnBrk="1" hangingPunct="1">
              <a:defRPr/>
            </a:pPr>
            <a:endParaRPr lang="en-US" sz="400" dirty="0"/>
          </a:p>
          <a:p>
            <a:pPr lvl="1" eaLnBrk="1" hangingPunct="1">
              <a:defRPr/>
            </a:pPr>
            <a:r>
              <a:rPr lang="en-US" sz="2000" dirty="0"/>
              <a:t>The period </a:t>
            </a:r>
            <a:r>
              <a:rPr lang="en-US" sz="2000" dirty="0">
                <a:solidFill>
                  <a:srgbClr val="66CCFF"/>
                </a:solidFill>
              </a:rPr>
              <a:t>immediately </a:t>
            </a:r>
            <a:r>
              <a:rPr lang="en-US" sz="2000" dirty="0"/>
              <a:t>after release is critical – the first hour, day or week can determine success or failure - high intensity interventions that support the person during this time are </a:t>
            </a:r>
            <a:r>
              <a:rPr lang="en-US" sz="2000" dirty="0">
                <a:solidFill>
                  <a:srgbClr val="FF3399"/>
                </a:solidFill>
              </a:rPr>
              <a:t>essential</a:t>
            </a:r>
          </a:p>
          <a:p>
            <a:pPr lvl="1" eaLnBrk="1" hangingPunct="1">
              <a:defRPr/>
            </a:pPr>
            <a:endParaRPr lang="en-US" sz="400" dirty="0">
              <a:solidFill>
                <a:srgbClr val="FF0066"/>
              </a:solidFill>
            </a:endParaRPr>
          </a:p>
          <a:p>
            <a:pPr lvl="1" eaLnBrk="1" hangingPunct="1">
              <a:defRPr/>
            </a:pPr>
            <a:r>
              <a:rPr lang="en-US" sz="2000" dirty="0"/>
              <a:t>Without immediate monitoring and follow up many miss the first crucial health and social service appointments:</a:t>
            </a:r>
          </a:p>
          <a:p>
            <a:pPr lvl="1" eaLnBrk="1" hangingPunct="1">
              <a:defRPr/>
            </a:pPr>
            <a:endParaRPr lang="en-US" sz="800" dirty="0"/>
          </a:p>
          <a:p>
            <a:pPr lvl="2" eaLnBrk="1" hangingPunct="1">
              <a:defRPr/>
            </a:pPr>
            <a:r>
              <a:rPr lang="en-US" sz="1800" dirty="0"/>
              <a:t>Do not have medications</a:t>
            </a:r>
          </a:p>
          <a:p>
            <a:pPr lvl="2" eaLnBrk="1" hangingPunct="1">
              <a:defRPr/>
            </a:pPr>
            <a:r>
              <a:rPr lang="en-US" sz="1800" dirty="0"/>
              <a:t>End up on the street</a:t>
            </a:r>
          </a:p>
          <a:p>
            <a:pPr lvl="2" eaLnBrk="1" hangingPunct="1">
              <a:defRPr/>
            </a:pPr>
            <a:r>
              <a:rPr lang="en-US" sz="1800" dirty="0"/>
              <a:t>Quickly return to the criminal justice/forensic system</a:t>
            </a:r>
          </a:p>
        </p:txBody>
      </p:sp>
    </p:spTree>
    <p:extLst>
      <p:ext uri="{BB962C8B-B14F-4D97-AF65-F5344CB8AC3E}">
        <p14:creationId xmlns:p14="http://schemas.microsoft.com/office/powerpoint/2010/main" val="291208217"/>
      </p:ext>
    </p:extLst>
  </p:cSld>
  <p:clrMapOvr>
    <a:masterClrMapping/>
  </p:clrMapOvr>
  <p:transition>
    <p:fade/>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8001000" cy="997196"/>
          </a:xfrm>
        </p:spPr>
        <p:txBody>
          <a:bodyPr/>
          <a:lstStyle/>
          <a:p>
            <a:r>
              <a:rPr lang="en-US" altLang="en-US" sz="3600" dirty="0"/>
              <a:t>Forensic &amp; Related Issues II: Interventions, Transition Planning, Follow Up</a:t>
            </a:r>
            <a:endParaRPr lang="en-US" dirty="0"/>
          </a:p>
        </p:txBody>
      </p:sp>
      <p:sp>
        <p:nvSpPr>
          <p:cNvPr id="3" name="Text Placeholder 2"/>
          <p:cNvSpPr>
            <a:spLocks noGrp="1"/>
          </p:cNvSpPr>
          <p:nvPr>
            <p:ph type="body" sz="quarter" idx="10"/>
          </p:nvPr>
        </p:nvSpPr>
        <p:spPr>
          <a:xfrm>
            <a:off x="838200" y="1560356"/>
            <a:ext cx="7772400" cy="4497642"/>
          </a:xfrm>
        </p:spPr>
        <p:txBody>
          <a:bodyPr/>
          <a:lstStyle/>
          <a:p>
            <a:pPr marL="396875" lvl="1">
              <a:spcAft>
                <a:spcPts val="1000"/>
              </a:spcAft>
              <a:buBlip>
                <a:blip r:embed="rId2"/>
              </a:buBlip>
              <a:defRPr/>
            </a:pPr>
            <a:r>
              <a:rPr lang="en-US" dirty="0">
                <a:solidFill>
                  <a:srgbClr val="66CCFF"/>
                </a:solidFill>
              </a:rPr>
              <a:t>If People with Serious Mental Illness in the Criminal Justice and Forensic Systems are to Succeed</a:t>
            </a:r>
          </a:p>
          <a:p>
            <a:pPr marL="396875" lvl="1">
              <a:spcAft>
                <a:spcPts val="1000"/>
              </a:spcAft>
              <a:buBlip>
                <a:blip r:embed="rId2"/>
              </a:buBlip>
              <a:defRPr/>
            </a:pPr>
            <a:r>
              <a:rPr lang="en-US" b="1" dirty="0"/>
              <a:t>WE MUST PROVIDE:</a:t>
            </a:r>
          </a:p>
          <a:p>
            <a:pPr lvl="1">
              <a:spcBef>
                <a:spcPts val="24"/>
              </a:spcBef>
            </a:pPr>
            <a:r>
              <a:rPr lang="en-US" sz="2400" dirty="0">
                <a:solidFill>
                  <a:srgbClr val="FFFFFF"/>
                </a:solidFill>
              </a:rPr>
              <a:t>Complete range of clinical and justice related interventions aimed at ensuring best psychological treatment, proper housing, and successful employment for those who can work</a:t>
            </a:r>
          </a:p>
          <a:p>
            <a:pPr lvl="1">
              <a:spcBef>
                <a:spcPts val="24"/>
              </a:spcBef>
            </a:pPr>
            <a:endParaRPr lang="en-US" sz="400" dirty="0">
              <a:solidFill>
                <a:srgbClr val="FFFFFF"/>
              </a:solidFill>
            </a:endParaRPr>
          </a:p>
          <a:p>
            <a:pPr lvl="1">
              <a:spcBef>
                <a:spcPts val="24"/>
              </a:spcBef>
            </a:pPr>
            <a:r>
              <a:rPr lang="en-US" sz="2400" dirty="0">
                <a:solidFill>
                  <a:srgbClr val="FFFFFF"/>
                </a:solidFill>
              </a:rPr>
              <a:t>Superior transition planning</a:t>
            </a:r>
          </a:p>
          <a:p>
            <a:pPr lvl="1">
              <a:spcBef>
                <a:spcPts val="24"/>
              </a:spcBef>
            </a:pPr>
            <a:endParaRPr lang="en-US" sz="400" dirty="0">
              <a:solidFill>
                <a:srgbClr val="FFFFFF"/>
              </a:solidFill>
            </a:endParaRPr>
          </a:p>
          <a:p>
            <a:pPr lvl="1">
              <a:spcBef>
                <a:spcPts val="24"/>
              </a:spcBef>
            </a:pPr>
            <a:r>
              <a:rPr lang="en-US" sz="2400" dirty="0">
                <a:solidFill>
                  <a:srgbClr val="FFFFFF"/>
                </a:solidFill>
              </a:rPr>
              <a:t>Help with medical and mental health follow up</a:t>
            </a:r>
          </a:p>
          <a:p>
            <a:pPr lvl="1">
              <a:spcBef>
                <a:spcPts val="24"/>
              </a:spcBef>
            </a:pPr>
            <a:endParaRPr lang="en-US" sz="400" dirty="0">
              <a:solidFill>
                <a:srgbClr val="FFFFFF"/>
              </a:solidFill>
            </a:endParaRPr>
          </a:p>
          <a:p>
            <a:pPr lvl="1">
              <a:spcBef>
                <a:spcPts val="24"/>
              </a:spcBef>
              <a:spcAft>
                <a:spcPts val="1000"/>
              </a:spcAft>
            </a:pPr>
            <a:r>
              <a:rPr lang="en-US" sz="2400" dirty="0">
                <a:solidFill>
                  <a:srgbClr val="FFFFFF"/>
                </a:solidFill>
              </a:rPr>
              <a:t>Community integration that diminishes stigmatization</a:t>
            </a:r>
          </a:p>
        </p:txBody>
      </p:sp>
    </p:spTree>
    <p:extLst>
      <p:ext uri="{BB962C8B-B14F-4D97-AF65-F5344CB8AC3E}">
        <p14:creationId xmlns:p14="http://schemas.microsoft.com/office/powerpoint/2010/main" val="143187506"/>
      </p:ext>
    </p:extLst>
  </p:cSld>
  <p:clrMapOvr>
    <a:masterClrMapping/>
  </p:clrMapOvr>
  <p:transition>
    <p:fade/>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5816977"/>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a:t>
            </a:r>
            <a:r>
              <a:rPr lang="en-US" dirty="0"/>
              <a:t>The Forensic System and Related Issues II: Interventions, Transition Planning, and Follow Up</a:t>
            </a:r>
            <a:r>
              <a:rPr lang="en-US" dirty="0">
                <a:solidFill>
                  <a:srgbClr val="FFFFFF"/>
                </a:solidFill>
              </a:rPr>
              <a:t>.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jansenm@shaw.ca</a:t>
            </a:r>
          </a:p>
          <a:p>
            <a:endParaRPr lang="en-US" sz="3200" b="1" dirty="0">
              <a:solidFill>
                <a:srgbClr val="FFFFFF"/>
              </a:solidFill>
            </a:endParaRPr>
          </a:p>
          <a:p>
            <a:r>
              <a:rPr lang="en-US" sz="1600" dirty="0">
                <a:solidFill>
                  <a:srgbClr val="FFFFFF"/>
                </a:solidFill>
              </a:rPr>
              <a:t>August, 2014</a:t>
            </a:r>
          </a:p>
        </p:txBody>
      </p:sp>
    </p:spTree>
    <p:extLst>
      <p:ext uri="{BB962C8B-B14F-4D97-AF65-F5344CB8AC3E}">
        <p14:creationId xmlns:p14="http://schemas.microsoft.com/office/powerpoint/2010/main" val="3397510891"/>
      </p:ext>
    </p:extLst>
  </p:cSld>
  <p:clrMapOvr>
    <a:masterClrMapping/>
  </p:clrMapOvr>
  <p:transition>
    <p:fade/>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dirty="0"/>
              <a:t>12. Community Inclusion</a:t>
            </a:r>
          </a:p>
        </p:txBody>
      </p:sp>
    </p:spTree>
    <p:extLst>
      <p:ext uri="{BB962C8B-B14F-4D97-AF65-F5344CB8AC3E}">
        <p14:creationId xmlns:p14="http://schemas.microsoft.com/office/powerpoint/2010/main" val="3675514609"/>
      </p:ext>
    </p:extLst>
  </p:cSld>
  <p:clrMapOvr>
    <a:masterClrMapping/>
  </p:clrMapOvr>
  <p:transition>
    <p:fade/>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838200" y="230188"/>
            <a:ext cx="7696200" cy="609398"/>
          </a:xfrm>
        </p:spPr>
        <p:txBody>
          <a:bodyPr/>
          <a:lstStyle/>
          <a:p>
            <a:r>
              <a:rPr lang="en-US" altLang="en-US" sz="4400" dirty="0"/>
              <a:t>Community Inclusion</a:t>
            </a:r>
          </a:p>
        </p:txBody>
      </p:sp>
      <p:sp>
        <p:nvSpPr>
          <p:cNvPr id="3075" name="Rectangle 3"/>
          <p:cNvSpPr>
            <a:spLocks noGrp="1" noChangeArrowheads="1"/>
          </p:cNvSpPr>
          <p:nvPr>
            <p:ph type="body" idx="1"/>
          </p:nvPr>
        </p:nvSpPr>
        <p:spPr>
          <a:xfrm>
            <a:off x="533400" y="1600200"/>
            <a:ext cx="7467600" cy="3108543"/>
          </a:xfrm>
        </p:spPr>
        <p:txBody>
          <a:bodyPr/>
          <a:lstStyle/>
          <a:p>
            <a:pPr marL="0" indent="0">
              <a:buFontTx/>
              <a:buNone/>
              <a:defRPr/>
            </a:pPr>
            <a:endParaRPr lang="en-US" dirty="0">
              <a:solidFill>
                <a:srgbClr val="006699"/>
              </a:solidFill>
              <a:latin typeface="Century Gothic" pitchFamily="34" charset="0"/>
            </a:endParaRPr>
          </a:p>
          <a:p>
            <a:pPr marL="0" indent="0">
              <a:buFontTx/>
              <a:buNone/>
              <a:defRPr/>
            </a:pPr>
            <a:r>
              <a:rPr lang="en-US" dirty="0">
                <a:latin typeface="Century Gothic" pitchFamily="34" charset="0"/>
              </a:rPr>
              <a:t> </a:t>
            </a:r>
          </a:p>
          <a:p>
            <a:pPr algn="ctr">
              <a:spcAft>
                <a:spcPts val="1200"/>
              </a:spcAft>
              <a:defRPr/>
            </a:pPr>
            <a:r>
              <a:rPr lang="en-US" dirty="0">
                <a:solidFill>
                  <a:srgbClr val="66CCFF"/>
                </a:solidFill>
              </a:rPr>
              <a:t>STIGMATISM REDUCES OPPORTUNITIES FOR COMMUNITY INCLUSION AND PARTICIPATION</a:t>
            </a:r>
          </a:p>
          <a:p>
            <a:pPr eaLnBrk="1" hangingPunct="1">
              <a:defRPr/>
            </a:pPr>
            <a:endParaRPr lang="en-US" dirty="0"/>
          </a:p>
        </p:txBody>
      </p:sp>
    </p:spTree>
    <p:extLst>
      <p:ext uri="{BB962C8B-B14F-4D97-AF65-F5344CB8AC3E}">
        <p14:creationId xmlns:p14="http://schemas.microsoft.com/office/powerpoint/2010/main" val="3852692650"/>
      </p:ext>
    </p:extLst>
  </p:cSld>
  <p:clrMapOvr>
    <a:masterClrMapping/>
  </p:clrMapOvr>
  <p:transition>
    <p:fade/>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7543800" cy="609398"/>
          </a:xfrm>
        </p:spPr>
        <p:txBody>
          <a:bodyPr/>
          <a:lstStyle/>
          <a:p>
            <a:r>
              <a:rPr lang="en-US" altLang="en-US" sz="4400" dirty="0"/>
              <a:t>Community Inclusion</a:t>
            </a:r>
            <a:endParaRPr lang="en-US" dirty="0"/>
          </a:p>
        </p:txBody>
      </p:sp>
      <p:sp>
        <p:nvSpPr>
          <p:cNvPr id="3" name="Text Placeholder 2"/>
          <p:cNvSpPr>
            <a:spLocks noGrp="1"/>
          </p:cNvSpPr>
          <p:nvPr>
            <p:ph type="body" sz="quarter" idx="10"/>
          </p:nvPr>
        </p:nvSpPr>
        <p:spPr>
          <a:xfrm>
            <a:off x="838200" y="1295400"/>
            <a:ext cx="7620000" cy="4308872"/>
          </a:xfrm>
        </p:spPr>
        <p:txBody>
          <a:bodyPr/>
          <a:lstStyle/>
          <a:p>
            <a:r>
              <a:rPr lang="en-US" sz="2800" dirty="0">
                <a:solidFill>
                  <a:srgbClr val="66CCFF"/>
                </a:solidFill>
              </a:rPr>
              <a:t>People with Serious Mental Illnesses:</a:t>
            </a:r>
          </a:p>
          <a:p>
            <a:endParaRPr lang="en-US" sz="800" dirty="0">
              <a:solidFill>
                <a:srgbClr val="66CCFF"/>
              </a:solidFill>
            </a:endParaRPr>
          </a:p>
          <a:p>
            <a:pPr lvl="1"/>
            <a:r>
              <a:rPr lang="en-US" sz="2400" dirty="0"/>
              <a:t>Among the poorest and most vulnerable in society</a:t>
            </a:r>
          </a:p>
          <a:p>
            <a:pPr lvl="1"/>
            <a:r>
              <a:rPr lang="en-US" sz="2400" dirty="0"/>
              <a:t>Consistently excluded from participation</a:t>
            </a:r>
          </a:p>
          <a:p>
            <a:pPr lvl="1"/>
            <a:r>
              <a:rPr lang="en-US" sz="2400" dirty="0"/>
              <a:t>Often discriminated against – in a national study:</a:t>
            </a:r>
          </a:p>
          <a:p>
            <a:pPr lvl="1"/>
            <a:endParaRPr lang="en-US" sz="400" dirty="0"/>
          </a:p>
          <a:p>
            <a:pPr lvl="2"/>
            <a:r>
              <a:rPr lang="en-US" sz="2000" dirty="0"/>
              <a:t>73% reported discrimination due to psychiatric disability</a:t>
            </a:r>
          </a:p>
          <a:p>
            <a:pPr lvl="2"/>
            <a:r>
              <a:rPr lang="en-US" sz="2000" dirty="0"/>
              <a:t>51% reported discrimination in employment</a:t>
            </a:r>
          </a:p>
          <a:p>
            <a:pPr lvl="2"/>
            <a:r>
              <a:rPr lang="en-US" sz="2000" dirty="0"/>
              <a:t>30% reported discrimination in housing </a:t>
            </a:r>
            <a:r>
              <a:rPr lang="en-US" sz="1200" dirty="0"/>
              <a:t>(Corrigan, et al., 2003)</a:t>
            </a:r>
            <a:r>
              <a:rPr lang="en-US" sz="2000" dirty="0"/>
              <a:t> </a:t>
            </a:r>
          </a:p>
          <a:p>
            <a:pPr lvl="2"/>
            <a:endParaRPr lang="en-US" sz="400" dirty="0"/>
          </a:p>
          <a:p>
            <a:pPr lvl="1"/>
            <a:r>
              <a:rPr lang="en-US" sz="2400" dirty="0"/>
              <a:t>Fear, misunderstanding and stigma are huge problems for people with serious mental illnesses</a:t>
            </a:r>
          </a:p>
          <a:p>
            <a:pPr lvl="1"/>
            <a:endParaRPr lang="en-US" sz="2400" dirty="0"/>
          </a:p>
          <a:p>
            <a:pPr marL="115888" lvl="1" indent="0">
              <a:buNone/>
            </a:pPr>
            <a:endParaRPr lang="en-US" sz="1200" i="1" dirty="0"/>
          </a:p>
        </p:txBody>
      </p:sp>
    </p:spTree>
    <p:extLst>
      <p:ext uri="{BB962C8B-B14F-4D97-AF65-F5344CB8AC3E}">
        <p14:creationId xmlns:p14="http://schemas.microsoft.com/office/powerpoint/2010/main" val="3791656150"/>
      </p:ext>
    </p:extLst>
  </p:cSld>
  <p:clrMapOvr>
    <a:masterClrMapping/>
  </p:clrMapOvr>
  <p:transition>
    <p:fade/>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838200" y="230188"/>
            <a:ext cx="7696200" cy="609398"/>
          </a:xfrm>
        </p:spPr>
        <p:txBody>
          <a:bodyPr/>
          <a:lstStyle/>
          <a:p>
            <a:r>
              <a:rPr lang="en-US" altLang="en-US" sz="4400" dirty="0"/>
              <a:t>Community Inclusion</a:t>
            </a:r>
          </a:p>
        </p:txBody>
      </p:sp>
      <p:sp>
        <p:nvSpPr>
          <p:cNvPr id="3" name="Content Placeholder 2"/>
          <p:cNvSpPr>
            <a:spLocks noGrp="1"/>
          </p:cNvSpPr>
          <p:nvPr>
            <p:ph idx="1"/>
          </p:nvPr>
        </p:nvSpPr>
        <p:spPr>
          <a:xfrm>
            <a:off x="838200" y="1219200"/>
            <a:ext cx="7696200" cy="4952125"/>
          </a:xfrm>
        </p:spPr>
        <p:txBody>
          <a:bodyPr/>
          <a:lstStyle/>
          <a:p>
            <a:pPr>
              <a:spcAft>
                <a:spcPts val="600"/>
              </a:spcAft>
              <a:defRPr/>
            </a:pPr>
            <a:r>
              <a:rPr lang="en-US" sz="2800" dirty="0">
                <a:solidFill>
                  <a:srgbClr val="66CCFF"/>
                </a:solidFill>
              </a:rPr>
              <a:t>Intrinsic and Extrinsic Sources of Stigma</a:t>
            </a:r>
          </a:p>
          <a:p>
            <a:pPr lvl="1">
              <a:defRPr/>
            </a:pPr>
            <a:r>
              <a:rPr lang="en-US" dirty="0">
                <a:solidFill>
                  <a:srgbClr val="FFFFFF"/>
                </a:solidFill>
                <a:ea typeface="Calibri"/>
                <a:cs typeface="Times New Roman"/>
              </a:rPr>
              <a:t> </a:t>
            </a:r>
            <a:r>
              <a:rPr lang="en-US" sz="2400" dirty="0"/>
              <a:t>Intrinsic Factors:</a:t>
            </a:r>
            <a:endParaRPr lang="en-US" sz="2400" dirty="0">
              <a:ea typeface="Calibri"/>
              <a:cs typeface="Times New Roman"/>
            </a:endParaRPr>
          </a:p>
          <a:p>
            <a:pPr lvl="2" indent="-228600">
              <a:lnSpc>
                <a:spcPct val="115000"/>
              </a:lnSpc>
              <a:spcBef>
                <a:spcPts val="0"/>
              </a:spcBef>
              <a:buFont typeface="Arial" pitchFamily="34" charset="0"/>
              <a:buChar char="•"/>
              <a:defRPr/>
            </a:pPr>
            <a:r>
              <a:rPr lang="en-US" sz="2000" dirty="0">
                <a:ea typeface="Calibri"/>
                <a:cs typeface="Times New Roman"/>
              </a:rPr>
              <a:t>Odd behavior	</a:t>
            </a:r>
          </a:p>
          <a:p>
            <a:pPr lvl="2" indent="-228600">
              <a:lnSpc>
                <a:spcPct val="115000"/>
              </a:lnSpc>
              <a:spcBef>
                <a:spcPts val="0"/>
              </a:spcBef>
              <a:buFont typeface="Arial" pitchFamily="34" charset="0"/>
              <a:buChar char="•"/>
              <a:defRPr/>
            </a:pPr>
            <a:r>
              <a:rPr lang="en-US" sz="2000" dirty="0">
                <a:ea typeface="Calibri"/>
                <a:cs typeface="Times New Roman"/>
              </a:rPr>
              <a:t>Poor hygiene</a:t>
            </a:r>
          </a:p>
          <a:p>
            <a:pPr lvl="2" indent="-228600">
              <a:lnSpc>
                <a:spcPct val="115000"/>
              </a:lnSpc>
              <a:spcBef>
                <a:spcPts val="0"/>
              </a:spcBef>
              <a:buFont typeface="Arial" pitchFamily="34" charset="0"/>
              <a:buChar char="•"/>
              <a:defRPr/>
            </a:pPr>
            <a:r>
              <a:rPr lang="en-US" sz="2000" dirty="0">
                <a:ea typeface="Calibri"/>
                <a:cs typeface="Times New Roman"/>
              </a:rPr>
              <a:t>Fear of rejection</a:t>
            </a:r>
          </a:p>
          <a:p>
            <a:pPr lvl="2" indent="-228600">
              <a:lnSpc>
                <a:spcPct val="115000"/>
              </a:lnSpc>
              <a:spcBef>
                <a:spcPts val="0"/>
              </a:spcBef>
              <a:buFont typeface="Arial" pitchFamily="34" charset="0"/>
              <a:buChar char="•"/>
              <a:defRPr/>
            </a:pPr>
            <a:r>
              <a:rPr lang="en-US" sz="2000" dirty="0">
                <a:ea typeface="Calibri"/>
                <a:cs typeface="Times New Roman"/>
              </a:rPr>
              <a:t>Uncomfortable around others</a:t>
            </a:r>
          </a:p>
          <a:p>
            <a:pPr lvl="1">
              <a:defRPr/>
            </a:pPr>
            <a:r>
              <a:rPr lang="en-US" dirty="0">
                <a:ea typeface="Calibri"/>
                <a:cs typeface="Times New Roman"/>
              </a:rPr>
              <a:t> </a:t>
            </a:r>
            <a:r>
              <a:rPr lang="en-US" sz="2400" dirty="0"/>
              <a:t>Extrinsic Factors:</a:t>
            </a:r>
          </a:p>
          <a:p>
            <a:pPr lvl="2" indent="-228600">
              <a:lnSpc>
                <a:spcPct val="115000"/>
              </a:lnSpc>
              <a:spcBef>
                <a:spcPts val="0"/>
              </a:spcBef>
              <a:spcAft>
                <a:spcPts val="0"/>
              </a:spcAft>
              <a:buFont typeface="Arial" pitchFamily="34" charset="0"/>
              <a:buChar char="•"/>
              <a:defRPr/>
            </a:pPr>
            <a:r>
              <a:rPr lang="en-US" sz="2000" dirty="0">
                <a:ea typeface="Calibri"/>
                <a:cs typeface="Times New Roman"/>
              </a:rPr>
              <a:t>Media that portrays people with serious mental illness as dangerous</a:t>
            </a:r>
          </a:p>
          <a:p>
            <a:pPr lvl="2" indent="-228600">
              <a:lnSpc>
                <a:spcPct val="115000"/>
              </a:lnSpc>
              <a:spcBef>
                <a:spcPts val="0"/>
              </a:spcBef>
              <a:buFont typeface="Arial" pitchFamily="34" charset="0"/>
              <a:buChar char="•"/>
              <a:defRPr/>
            </a:pPr>
            <a:r>
              <a:rPr lang="en-US" sz="2000" dirty="0">
                <a:ea typeface="Calibri"/>
                <a:cs typeface="Times New Roman"/>
              </a:rPr>
              <a:t>Mental health system that encourages segregation and stigma</a:t>
            </a:r>
          </a:p>
          <a:p>
            <a:pPr lvl="2" indent="-228600">
              <a:lnSpc>
                <a:spcPct val="115000"/>
              </a:lnSpc>
              <a:spcBef>
                <a:spcPts val="0"/>
              </a:spcBef>
              <a:spcAft>
                <a:spcPts val="0"/>
              </a:spcAft>
              <a:buFont typeface="Arial" pitchFamily="34" charset="0"/>
              <a:buChar char="•"/>
              <a:defRPr/>
            </a:pPr>
            <a:r>
              <a:rPr lang="en-US" sz="2000" dirty="0">
                <a:ea typeface="Calibri"/>
                <a:cs typeface="Times New Roman"/>
              </a:rPr>
              <a:t>Community advocates for segregation</a:t>
            </a:r>
          </a:p>
          <a:p>
            <a:pPr lvl="2" indent="-228600">
              <a:lnSpc>
                <a:spcPct val="115000"/>
              </a:lnSpc>
              <a:spcBef>
                <a:spcPts val="0"/>
              </a:spcBef>
              <a:buFont typeface="Arial" pitchFamily="34" charset="0"/>
              <a:buChar char="•"/>
              <a:defRPr/>
            </a:pPr>
            <a:r>
              <a:rPr lang="en-US" sz="2000" dirty="0">
                <a:ea typeface="Calibri"/>
                <a:cs typeface="Times New Roman"/>
              </a:rPr>
              <a:t>Community rules for acceptable behavior</a:t>
            </a:r>
          </a:p>
          <a:p>
            <a:pPr lvl="2" indent="-228600">
              <a:lnSpc>
                <a:spcPct val="115000"/>
              </a:lnSpc>
              <a:spcBef>
                <a:spcPts val="0"/>
              </a:spcBef>
              <a:spcAft>
                <a:spcPts val="0"/>
              </a:spcAft>
              <a:buFont typeface="Arial" pitchFamily="34" charset="0"/>
              <a:buChar char="•"/>
              <a:defRPr/>
            </a:pPr>
            <a:r>
              <a:rPr lang="en-US" sz="2000" dirty="0">
                <a:ea typeface="Calibri"/>
                <a:cs typeface="Times New Roman"/>
              </a:rPr>
              <a:t>General intolerance</a:t>
            </a:r>
          </a:p>
        </p:txBody>
      </p:sp>
    </p:spTree>
    <p:extLst>
      <p:ext uri="{BB962C8B-B14F-4D97-AF65-F5344CB8AC3E}">
        <p14:creationId xmlns:p14="http://schemas.microsoft.com/office/powerpoint/2010/main" val="3293629718"/>
      </p:ext>
    </p:extLst>
  </p:cSld>
  <p:clrMapOvr>
    <a:masterClrMapping/>
  </p:clrMapOvr>
  <p:transition>
    <p:fade/>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05000"/>
            <a:ext cx="711835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0" name="Title 1"/>
          <p:cNvSpPr>
            <a:spLocks noGrp="1"/>
          </p:cNvSpPr>
          <p:nvPr>
            <p:ph type="title"/>
          </p:nvPr>
        </p:nvSpPr>
        <p:spPr>
          <a:xfrm>
            <a:off x="838200" y="230188"/>
            <a:ext cx="8001000" cy="609398"/>
          </a:xfrm>
        </p:spPr>
        <p:txBody>
          <a:bodyPr/>
          <a:lstStyle/>
          <a:p>
            <a:pPr>
              <a:defRPr/>
            </a:pPr>
            <a:r>
              <a:rPr lang="en-US" sz="4400" dirty="0"/>
              <a:t>Community Inclusion</a:t>
            </a:r>
          </a:p>
        </p:txBody>
      </p:sp>
      <p:sp>
        <p:nvSpPr>
          <p:cNvPr id="70660" name="Content Placeholder 2"/>
          <p:cNvSpPr>
            <a:spLocks noGrp="1"/>
          </p:cNvSpPr>
          <p:nvPr>
            <p:ph idx="1"/>
          </p:nvPr>
        </p:nvSpPr>
        <p:spPr>
          <a:xfrm>
            <a:off x="838200" y="1219201"/>
            <a:ext cx="6019800" cy="960135"/>
          </a:xfrm>
        </p:spPr>
        <p:txBody>
          <a:bodyPr/>
          <a:lstStyle/>
          <a:p>
            <a:pPr>
              <a:spcAft>
                <a:spcPts val="600"/>
              </a:spcAft>
              <a:defRPr/>
            </a:pPr>
            <a:r>
              <a:rPr lang="en-US" altLang="en-US" sz="2800" dirty="0">
                <a:solidFill>
                  <a:srgbClr val="66CCFF"/>
                </a:solidFill>
              </a:rPr>
              <a:t>Downward Spiral of  Marginalization</a:t>
            </a:r>
          </a:p>
          <a:p>
            <a:pPr marL="0" indent="0">
              <a:lnSpc>
                <a:spcPts val="3000"/>
              </a:lnSpc>
              <a:buFontTx/>
              <a:buNone/>
            </a:pPr>
            <a:endParaRPr lang="en-US" altLang="en-US" dirty="0"/>
          </a:p>
        </p:txBody>
      </p:sp>
    </p:spTree>
    <p:extLst>
      <p:ext uri="{BB962C8B-B14F-4D97-AF65-F5344CB8AC3E}">
        <p14:creationId xmlns:p14="http://schemas.microsoft.com/office/powerpoint/2010/main" val="1461016937"/>
      </p:ext>
    </p:extLst>
  </p:cSld>
  <p:clrMapOvr>
    <a:masterClrMapping/>
  </p:clrMapOvr>
  <p:transition>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838200" y="230188"/>
            <a:ext cx="7772400" cy="609398"/>
          </a:xfrm>
        </p:spPr>
        <p:txBody>
          <a:bodyPr/>
          <a:lstStyle/>
          <a:p>
            <a:r>
              <a:rPr lang="en-US" altLang="en-US" sz="4400" dirty="0"/>
              <a:t>Community Inclusion</a:t>
            </a:r>
          </a:p>
        </p:txBody>
      </p:sp>
      <p:sp>
        <p:nvSpPr>
          <p:cNvPr id="3" name="Content Placeholder 2"/>
          <p:cNvSpPr>
            <a:spLocks noGrp="1"/>
          </p:cNvSpPr>
          <p:nvPr>
            <p:ph idx="1"/>
          </p:nvPr>
        </p:nvSpPr>
        <p:spPr>
          <a:xfrm>
            <a:off x="838200" y="1295401"/>
            <a:ext cx="7620000" cy="5736955"/>
          </a:xfrm>
        </p:spPr>
        <p:txBody>
          <a:bodyPr/>
          <a:lstStyle/>
          <a:p>
            <a:pPr>
              <a:spcAft>
                <a:spcPts val="1200"/>
              </a:spcAft>
              <a:defRPr/>
            </a:pPr>
            <a:r>
              <a:rPr lang="en-US" sz="2800" dirty="0">
                <a:solidFill>
                  <a:srgbClr val="66CCFF"/>
                </a:solidFill>
              </a:rPr>
              <a:t>Persons Most at Risk for Social Exclusion:</a:t>
            </a:r>
          </a:p>
          <a:p>
            <a:pPr lvl="1">
              <a:spcAft>
                <a:spcPts val="1200"/>
              </a:spcAft>
              <a:defRPr/>
            </a:pPr>
            <a:r>
              <a:rPr lang="en-US" sz="2400" dirty="0"/>
              <a:t>Racial and ethnic minority groups</a:t>
            </a:r>
          </a:p>
          <a:p>
            <a:pPr lvl="1">
              <a:spcAft>
                <a:spcPts val="1200"/>
              </a:spcAft>
              <a:defRPr/>
            </a:pPr>
            <a:r>
              <a:rPr lang="en-US" sz="2400" dirty="0"/>
              <a:t>People who are unemployed</a:t>
            </a:r>
          </a:p>
          <a:p>
            <a:pPr lvl="1">
              <a:spcAft>
                <a:spcPts val="1200"/>
              </a:spcAft>
              <a:defRPr/>
            </a:pPr>
            <a:r>
              <a:rPr lang="en-US" sz="2400" dirty="0"/>
              <a:t>Those considered by the general public as undesirable:  prostitutes, individuals who use alcohol or other drugs, etc.</a:t>
            </a:r>
          </a:p>
          <a:p>
            <a:pPr lvl="1">
              <a:spcAft>
                <a:spcPts val="1200"/>
              </a:spcAft>
              <a:defRPr/>
            </a:pPr>
            <a:r>
              <a:rPr lang="en-US" sz="2400" dirty="0"/>
              <a:t>Immigrants and refugees</a:t>
            </a:r>
          </a:p>
          <a:p>
            <a:pPr lvl="1">
              <a:spcAft>
                <a:spcPts val="1200"/>
              </a:spcAft>
              <a:defRPr/>
            </a:pPr>
            <a:r>
              <a:rPr lang="en-US" sz="2400" dirty="0"/>
              <a:t>People with physical and mental impairments</a:t>
            </a:r>
          </a:p>
          <a:p>
            <a:pPr lvl="1">
              <a:spcAft>
                <a:spcPts val="1200"/>
              </a:spcAft>
              <a:defRPr/>
            </a:pPr>
            <a:r>
              <a:rPr lang="en-US" sz="2400" dirty="0"/>
              <a:t>People who are homeless</a:t>
            </a:r>
          </a:p>
          <a:p>
            <a:pPr lvl="1">
              <a:spcAft>
                <a:spcPts val="1200"/>
              </a:spcAft>
              <a:defRPr/>
            </a:pPr>
            <a:endParaRPr lang="en-US" dirty="0"/>
          </a:p>
          <a:p>
            <a:pPr>
              <a:defRPr/>
            </a:pPr>
            <a:endParaRPr lang="en-US" dirty="0"/>
          </a:p>
        </p:txBody>
      </p:sp>
    </p:spTree>
    <p:extLst>
      <p:ext uri="{BB962C8B-B14F-4D97-AF65-F5344CB8AC3E}">
        <p14:creationId xmlns:p14="http://schemas.microsoft.com/office/powerpoint/2010/main" val="624968744"/>
      </p:ext>
    </p:extLst>
  </p:cSld>
  <p:clrMapOvr>
    <a:masterClrMapping/>
  </p:clrMapOvr>
  <p:transition>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838200" y="352618"/>
            <a:ext cx="7391400" cy="485582"/>
          </a:xfrm>
        </p:spPr>
        <p:txBody>
          <a:bodyPr/>
          <a:lstStyle/>
          <a:p>
            <a:pPr>
              <a:lnSpc>
                <a:spcPts val="3500"/>
              </a:lnSpc>
            </a:pPr>
            <a:r>
              <a:rPr lang="en-US" altLang="en-US" sz="4400" dirty="0"/>
              <a:t>Community Inclusion</a:t>
            </a:r>
          </a:p>
        </p:txBody>
      </p:sp>
      <p:sp>
        <p:nvSpPr>
          <p:cNvPr id="40963" name="Content Placeholder 1"/>
          <p:cNvSpPr>
            <a:spLocks noGrp="1"/>
          </p:cNvSpPr>
          <p:nvPr>
            <p:ph idx="1"/>
          </p:nvPr>
        </p:nvSpPr>
        <p:spPr>
          <a:xfrm>
            <a:off x="838200" y="1066800"/>
            <a:ext cx="7924800" cy="387798"/>
          </a:xfrm>
        </p:spPr>
        <p:txBody>
          <a:bodyPr/>
          <a:lstStyle/>
          <a:p>
            <a:r>
              <a:rPr lang="en-US" altLang="en-US" sz="2800" dirty="0">
                <a:solidFill>
                  <a:srgbClr val="FFFFFF"/>
                </a:solidFill>
              </a:rPr>
              <a:t>Culture and Gender – Important Considerations</a:t>
            </a:r>
          </a:p>
        </p:txBody>
      </p:sp>
      <p:graphicFrame>
        <p:nvGraphicFramePr>
          <p:cNvPr id="5" name="Diagram 4"/>
          <p:cNvGraphicFramePr/>
          <p:nvPr>
            <p:extLst>
              <p:ext uri="{D42A27DB-BD31-4B8C-83A1-F6EECF244321}">
                <p14:modId xmlns:p14="http://schemas.microsoft.com/office/powerpoint/2010/main" val="10169885"/>
              </p:ext>
            </p:extLst>
          </p:nvPr>
        </p:nvGraphicFramePr>
        <p:xfrm>
          <a:off x="64625" y="1752600"/>
          <a:ext cx="8991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4800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
                                            <p:graphicEl>
                                              <a:dgm id="{350D246E-E173-40EA-B3D2-A4EA914F2C33}"/>
                                            </p:graphicEl>
                                          </p:spTgt>
                                        </p:tgtEl>
                                        <p:attrNameLst>
                                          <p:attrName>style.visibility</p:attrName>
                                        </p:attrNameLst>
                                      </p:cBhvr>
                                      <p:to>
                                        <p:strVal val="visible"/>
                                      </p:to>
                                    </p:set>
                                    <p:animEffect transition="in" filter="blinds(horizontal)">
                                      <p:cBhvr>
                                        <p:cTn id="7" dur="500"/>
                                        <p:tgtEl>
                                          <p:spTgt spid="5">
                                            <p:graphicEl>
                                              <a:dgm id="{350D246E-E173-40EA-B3D2-A4EA914F2C33}"/>
                                            </p:graphic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
                                            <p:graphicEl>
                                              <a:dgm id="{3546ACC5-509D-4D2E-A07B-20ACA9110257}"/>
                                            </p:graphicEl>
                                          </p:spTgt>
                                        </p:tgtEl>
                                        <p:attrNameLst>
                                          <p:attrName>style.visibility</p:attrName>
                                        </p:attrNameLst>
                                      </p:cBhvr>
                                      <p:to>
                                        <p:strVal val="visible"/>
                                      </p:to>
                                    </p:set>
                                    <p:animEffect transition="in" filter="blinds(horizontal)">
                                      <p:cBhvr>
                                        <p:cTn id="11" dur="2000"/>
                                        <p:tgtEl>
                                          <p:spTgt spid="5">
                                            <p:graphicEl>
                                              <a:dgm id="{3546ACC5-509D-4D2E-A07B-20ACA9110257}"/>
                                            </p:graphicEl>
                                          </p:spTgt>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5">
                                            <p:graphicEl>
                                              <a:dgm id="{182BB053-7601-4C38-8AA9-45605F5EBD21}"/>
                                            </p:graphicEl>
                                          </p:spTgt>
                                        </p:tgtEl>
                                        <p:attrNameLst>
                                          <p:attrName>style.visibility</p:attrName>
                                        </p:attrNameLst>
                                      </p:cBhvr>
                                      <p:to>
                                        <p:strVal val="visible"/>
                                      </p:to>
                                    </p:set>
                                    <p:animEffect transition="in" filter="blinds(horizontal)">
                                      <p:cBhvr>
                                        <p:cTn id="14" dur="1000"/>
                                        <p:tgtEl>
                                          <p:spTgt spid="5">
                                            <p:graphicEl>
                                              <a:dgm id="{182BB053-7601-4C38-8AA9-45605F5EBD21}"/>
                                            </p:graphicEl>
                                          </p:spTgt>
                                        </p:tgtEl>
                                      </p:cBhvr>
                                    </p:animEffect>
                                  </p:childTnLst>
                                </p:cTn>
                              </p:par>
                            </p:childTnLst>
                          </p:cTn>
                        </p:par>
                        <p:par>
                          <p:cTn id="15" fill="hold">
                            <p:stCondLst>
                              <p:cond delay="2500"/>
                            </p:stCondLst>
                            <p:childTnLst>
                              <p:par>
                                <p:cTn id="16" presetID="3" presetClass="entr" presetSubtype="10" fill="hold" grpId="0" nodeType="afterEffect">
                                  <p:stCondLst>
                                    <p:cond delay="0"/>
                                  </p:stCondLst>
                                  <p:childTnLst>
                                    <p:set>
                                      <p:cBhvr>
                                        <p:cTn id="17" dur="1" fill="hold">
                                          <p:stCondLst>
                                            <p:cond delay="0"/>
                                          </p:stCondLst>
                                        </p:cTn>
                                        <p:tgtEl>
                                          <p:spTgt spid="5">
                                            <p:graphicEl>
                                              <a:dgm id="{18CBA9E7-8586-4FB5-9BDE-369B1940F56F}"/>
                                            </p:graphicEl>
                                          </p:spTgt>
                                        </p:tgtEl>
                                        <p:attrNameLst>
                                          <p:attrName>style.visibility</p:attrName>
                                        </p:attrNameLst>
                                      </p:cBhvr>
                                      <p:to>
                                        <p:strVal val="visible"/>
                                      </p:to>
                                    </p:set>
                                    <p:animEffect transition="in" filter="blinds(horizontal)">
                                      <p:cBhvr>
                                        <p:cTn id="18" dur="2000"/>
                                        <p:tgtEl>
                                          <p:spTgt spid="5">
                                            <p:graphicEl>
                                              <a:dgm id="{18CBA9E7-8586-4FB5-9BDE-369B1940F56F}"/>
                                            </p:graphic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5">
                                            <p:graphicEl>
                                              <a:dgm id="{3E4A920B-DDEC-4424-A01A-E1C02CBC0C0C}"/>
                                            </p:graphicEl>
                                          </p:spTgt>
                                        </p:tgtEl>
                                        <p:attrNameLst>
                                          <p:attrName>style.visibility</p:attrName>
                                        </p:attrNameLst>
                                      </p:cBhvr>
                                      <p:to>
                                        <p:strVal val="visible"/>
                                      </p:to>
                                    </p:set>
                                    <p:animEffect transition="in" filter="blinds(horizontal)">
                                      <p:cBhvr>
                                        <p:cTn id="21" dur="1000"/>
                                        <p:tgtEl>
                                          <p:spTgt spid="5">
                                            <p:graphicEl>
                                              <a:dgm id="{3E4A920B-DDEC-4424-A01A-E1C02CBC0C0C}"/>
                                            </p:graphicEl>
                                          </p:spTgt>
                                        </p:tgtEl>
                                      </p:cBhvr>
                                    </p:animEffect>
                                  </p:childTnLst>
                                </p:cTn>
                              </p:par>
                            </p:childTnLst>
                          </p:cTn>
                        </p:par>
                        <p:par>
                          <p:cTn id="22" fill="hold">
                            <p:stCondLst>
                              <p:cond delay="4500"/>
                            </p:stCondLst>
                            <p:childTnLst>
                              <p:par>
                                <p:cTn id="23" presetID="3" presetClass="entr" presetSubtype="10" fill="hold" grpId="0" nodeType="afterEffect">
                                  <p:stCondLst>
                                    <p:cond delay="0"/>
                                  </p:stCondLst>
                                  <p:childTnLst>
                                    <p:set>
                                      <p:cBhvr>
                                        <p:cTn id="24" dur="1" fill="hold">
                                          <p:stCondLst>
                                            <p:cond delay="0"/>
                                          </p:stCondLst>
                                        </p:cTn>
                                        <p:tgtEl>
                                          <p:spTgt spid="5">
                                            <p:graphicEl>
                                              <a:dgm id="{6C39F6B3-AE0D-45E7-A294-C541F5ECB232}"/>
                                            </p:graphicEl>
                                          </p:spTgt>
                                        </p:tgtEl>
                                        <p:attrNameLst>
                                          <p:attrName>style.visibility</p:attrName>
                                        </p:attrNameLst>
                                      </p:cBhvr>
                                      <p:to>
                                        <p:strVal val="visible"/>
                                      </p:to>
                                    </p:set>
                                    <p:animEffect transition="in" filter="blinds(horizontal)">
                                      <p:cBhvr>
                                        <p:cTn id="25" dur="2000"/>
                                        <p:tgtEl>
                                          <p:spTgt spid="5">
                                            <p:graphicEl>
                                              <a:dgm id="{6C39F6B3-AE0D-45E7-A294-C541F5ECB232}"/>
                                            </p:graphic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5">
                                            <p:graphicEl>
                                              <a:dgm id="{73619CDA-714F-4665-B9D9-3FEE85E06C15}"/>
                                            </p:graphicEl>
                                          </p:spTgt>
                                        </p:tgtEl>
                                        <p:attrNameLst>
                                          <p:attrName>style.visibility</p:attrName>
                                        </p:attrNameLst>
                                      </p:cBhvr>
                                      <p:to>
                                        <p:strVal val="visible"/>
                                      </p:to>
                                    </p:set>
                                    <p:animEffect transition="in" filter="blinds(horizontal)">
                                      <p:cBhvr>
                                        <p:cTn id="28" dur="1000"/>
                                        <p:tgtEl>
                                          <p:spTgt spid="5">
                                            <p:graphicEl>
                                              <a:dgm id="{73619CDA-714F-4665-B9D9-3FEE85E06C15}"/>
                                            </p:graphicEl>
                                          </p:spTgt>
                                        </p:tgtEl>
                                      </p:cBhvr>
                                    </p:animEffect>
                                  </p:childTnLst>
                                </p:cTn>
                              </p:par>
                            </p:childTnLst>
                          </p:cTn>
                        </p:par>
                        <p:par>
                          <p:cTn id="29" fill="hold">
                            <p:stCondLst>
                              <p:cond delay="6500"/>
                            </p:stCondLst>
                            <p:childTnLst>
                              <p:par>
                                <p:cTn id="30" presetID="3" presetClass="entr" presetSubtype="10" fill="hold" grpId="0" nodeType="afterEffect">
                                  <p:stCondLst>
                                    <p:cond delay="0"/>
                                  </p:stCondLst>
                                  <p:childTnLst>
                                    <p:set>
                                      <p:cBhvr>
                                        <p:cTn id="31" dur="1" fill="hold">
                                          <p:stCondLst>
                                            <p:cond delay="0"/>
                                          </p:stCondLst>
                                        </p:cTn>
                                        <p:tgtEl>
                                          <p:spTgt spid="5">
                                            <p:graphicEl>
                                              <a:dgm id="{287CEE63-E83B-422A-BA9B-924965570392}"/>
                                            </p:graphicEl>
                                          </p:spTgt>
                                        </p:tgtEl>
                                        <p:attrNameLst>
                                          <p:attrName>style.visibility</p:attrName>
                                        </p:attrNameLst>
                                      </p:cBhvr>
                                      <p:to>
                                        <p:strVal val="visible"/>
                                      </p:to>
                                    </p:set>
                                    <p:animEffect transition="in" filter="blinds(horizontal)">
                                      <p:cBhvr>
                                        <p:cTn id="32" dur="2000"/>
                                        <p:tgtEl>
                                          <p:spTgt spid="5">
                                            <p:graphicEl>
                                              <a:dgm id="{287CEE63-E83B-422A-BA9B-924965570392}"/>
                                            </p:graphic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5">
                                            <p:graphicEl>
                                              <a:dgm id="{0730FFDA-16FA-4872-8750-FCC06C3687CB}"/>
                                            </p:graphicEl>
                                          </p:spTgt>
                                        </p:tgtEl>
                                        <p:attrNameLst>
                                          <p:attrName>style.visibility</p:attrName>
                                        </p:attrNameLst>
                                      </p:cBhvr>
                                      <p:to>
                                        <p:strVal val="visible"/>
                                      </p:to>
                                    </p:set>
                                    <p:animEffect transition="in" filter="blinds(horizontal)">
                                      <p:cBhvr>
                                        <p:cTn id="35" dur="1000"/>
                                        <p:tgtEl>
                                          <p:spTgt spid="5">
                                            <p:graphicEl>
                                              <a:dgm id="{0730FFDA-16FA-4872-8750-FCC06C3687CB}"/>
                                            </p:graphicEl>
                                          </p:spTgt>
                                        </p:tgtEl>
                                      </p:cBhvr>
                                    </p:animEffect>
                                  </p:childTnLst>
                                </p:cTn>
                              </p:par>
                            </p:childTnLst>
                          </p:cTn>
                        </p:par>
                        <p:par>
                          <p:cTn id="36" fill="hold">
                            <p:stCondLst>
                              <p:cond delay="8500"/>
                            </p:stCondLst>
                            <p:childTnLst>
                              <p:par>
                                <p:cTn id="37" presetID="3" presetClass="entr" presetSubtype="10" fill="hold" grpId="0" nodeType="afterEffect">
                                  <p:stCondLst>
                                    <p:cond delay="0"/>
                                  </p:stCondLst>
                                  <p:childTnLst>
                                    <p:set>
                                      <p:cBhvr>
                                        <p:cTn id="38" dur="1" fill="hold">
                                          <p:stCondLst>
                                            <p:cond delay="0"/>
                                          </p:stCondLst>
                                        </p:cTn>
                                        <p:tgtEl>
                                          <p:spTgt spid="5">
                                            <p:graphicEl>
                                              <a:dgm id="{C2522327-028F-4D61-8AB3-9962C22ECC73}"/>
                                            </p:graphicEl>
                                          </p:spTgt>
                                        </p:tgtEl>
                                        <p:attrNameLst>
                                          <p:attrName>style.visibility</p:attrName>
                                        </p:attrNameLst>
                                      </p:cBhvr>
                                      <p:to>
                                        <p:strVal val="visible"/>
                                      </p:to>
                                    </p:set>
                                    <p:animEffect transition="in" filter="blinds(horizontal)">
                                      <p:cBhvr>
                                        <p:cTn id="39" dur="2000"/>
                                        <p:tgtEl>
                                          <p:spTgt spid="5">
                                            <p:graphicEl>
                                              <a:dgm id="{C2522327-028F-4D61-8AB3-9962C22ECC73}"/>
                                            </p:graphicEl>
                                          </p:spTgt>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5">
                                            <p:graphicEl>
                                              <a:dgm id="{DBB53F84-7992-4364-8AE3-D0113DDD542F}"/>
                                            </p:graphicEl>
                                          </p:spTgt>
                                        </p:tgtEl>
                                        <p:attrNameLst>
                                          <p:attrName>style.visibility</p:attrName>
                                        </p:attrNameLst>
                                      </p:cBhvr>
                                      <p:to>
                                        <p:strVal val="visible"/>
                                      </p:to>
                                    </p:set>
                                    <p:animEffect transition="in" filter="blinds(horizontal)">
                                      <p:cBhvr>
                                        <p:cTn id="42" dur="1000"/>
                                        <p:tgtEl>
                                          <p:spTgt spid="5">
                                            <p:graphicEl>
                                              <a:dgm id="{DBB53F84-7992-4364-8AE3-D0113DDD542F}"/>
                                            </p:graphicEl>
                                          </p:spTgt>
                                        </p:tgtEl>
                                      </p:cBhvr>
                                    </p:animEffect>
                                  </p:childTnLst>
                                </p:cTn>
                              </p:par>
                            </p:childTnLst>
                          </p:cTn>
                        </p:par>
                        <p:par>
                          <p:cTn id="43" fill="hold">
                            <p:stCondLst>
                              <p:cond delay="10500"/>
                            </p:stCondLst>
                            <p:childTnLst>
                              <p:par>
                                <p:cTn id="44" presetID="3" presetClass="entr" presetSubtype="10" fill="hold" grpId="0" nodeType="afterEffect">
                                  <p:stCondLst>
                                    <p:cond delay="0"/>
                                  </p:stCondLst>
                                  <p:childTnLst>
                                    <p:set>
                                      <p:cBhvr>
                                        <p:cTn id="45" dur="1" fill="hold">
                                          <p:stCondLst>
                                            <p:cond delay="0"/>
                                          </p:stCondLst>
                                        </p:cTn>
                                        <p:tgtEl>
                                          <p:spTgt spid="5">
                                            <p:graphicEl>
                                              <a:dgm id="{C993FBBC-5327-4FC3-9D89-2174C7F35DC8}"/>
                                            </p:graphicEl>
                                          </p:spTgt>
                                        </p:tgtEl>
                                        <p:attrNameLst>
                                          <p:attrName>style.visibility</p:attrName>
                                        </p:attrNameLst>
                                      </p:cBhvr>
                                      <p:to>
                                        <p:strVal val="visible"/>
                                      </p:to>
                                    </p:set>
                                    <p:animEffect transition="in" filter="blinds(horizontal)">
                                      <p:cBhvr>
                                        <p:cTn id="46" dur="2000"/>
                                        <p:tgtEl>
                                          <p:spTgt spid="5">
                                            <p:graphicEl>
                                              <a:dgm id="{C993FBBC-5327-4FC3-9D89-2174C7F35DC8}"/>
                                            </p:graphicEl>
                                          </p:spTgt>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5">
                                            <p:graphicEl>
                                              <a:dgm id="{68659639-27C2-499D-9691-CECFFBBF984A}"/>
                                            </p:graphicEl>
                                          </p:spTgt>
                                        </p:tgtEl>
                                        <p:attrNameLst>
                                          <p:attrName>style.visibility</p:attrName>
                                        </p:attrNameLst>
                                      </p:cBhvr>
                                      <p:to>
                                        <p:strVal val="visible"/>
                                      </p:to>
                                    </p:set>
                                    <p:animEffect transition="in" filter="blinds(horizontal)">
                                      <p:cBhvr>
                                        <p:cTn id="49" dur="1000"/>
                                        <p:tgtEl>
                                          <p:spTgt spid="5">
                                            <p:graphicEl>
                                              <a:dgm id="{68659639-27C2-499D-9691-CECFFBBF984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838200" y="230188"/>
            <a:ext cx="7696200" cy="609398"/>
          </a:xfrm>
        </p:spPr>
        <p:txBody>
          <a:bodyPr/>
          <a:lstStyle/>
          <a:p>
            <a:pPr>
              <a:defRPr/>
            </a:pPr>
            <a:r>
              <a:rPr lang="en-US" sz="4400" dirty="0"/>
              <a:t>Community Inclusion</a:t>
            </a:r>
          </a:p>
        </p:txBody>
      </p:sp>
      <p:sp>
        <p:nvSpPr>
          <p:cNvPr id="3" name="Content Placeholder 2"/>
          <p:cNvSpPr>
            <a:spLocks noGrp="1"/>
          </p:cNvSpPr>
          <p:nvPr>
            <p:ph idx="1"/>
          </p:nvPr>
        </p:nvSpPr>
        <p:spPr>
          <a:xfrm>
            <a:off x="838200" y="1066800"/>
            <a:ext cx="7696200" cy="5258876"/>
          </a:xfrm>
        </p:spPr>
        <p:txBody>
          <a:bodyPr/>
          <a:lstStyle/>
          <a:p>
            <a:pPr>
              <a:spcAft>
                <a:spcPts val="600"/>
              </a:spcAft>
              <a:defRPr/>
            </a:pPr>
            <a:r>
              <a:rPr lang="en-US" sz="2800" dirty="0">
                <a:solidFill>
                  <a:srgbClr val="66CCFF"/>
                </a:solidFill>
              </a:rPr>
              <a:t>Domains of Inclusion for Both General and Serious Mental Illness Populations</a:t>
            </a:r>
          </a:p>
          <a:p>
            <a:pPr lvl="1">
              <a:spcAft>
                <a:spcPts val="600"/>
              </a:spcAft>
              <a:defRPr/>
            </a:pPr>
            <a:r>
              <a:rPr lang="en-US" sz="2400" dirty="0"/>
              <a:t>Community Inclusion Implies Full Participation in Every Domain:</a:t>
            </a:r>
          </a:p>
          <a:p>
            <a:pPr lvl="2" indent="-228600">
              <a:lnSpc>
                <a:spcPts val="2600"/>
              </a:lnSpc>
              <a:spcBef>
                <a:spcPts val="200"/>
              </a:spcBef>
              <a:buFont typeface="Arial" pitchFamily="34" charset="0"/>
              <a:buChar char="•"/>
              <a:defRPr/>
            </a:pPr>
            <a:r>
              <a:rPr lang="en-US" sz="2000" dirty="0"/>
              <a:t>Leisure and recreational activities</a:t>
            </a:r>
          </a:p>
          <a:p>
            <a:pPr lvl="2" indent="-228600">
              <a:lnSpc>
                <a:spcPts val="2600"/>
              </a:lnSpc>
              <a:spcBef>
                <a:spcPts val="200"/>
              </a:spcBef>
              <a:buFont typeface="Arial" pitchFamily="34" charset="0"/>
              <a:buChar char="•"/>
              <a:defRPr/>
            </a:pPr>
            <a:r>
              <a:rPr lang="en-US" sz="2000" dirty="0"/>
              <a:t>Friendship and intimate relationships</a:t>
            </a:r>
          </a:p>
          <a:p>
            <a:pPr lvl="2" indent="-228600">
              <a:lnSpc>
                <a:spcPts val="2600"/>
              </a:lnSpc>
              <a:spcBef>
                <a:spcPts val="200"/>
              </a:spcBef>
              <a:buFont typeface="Arial" pitchFamily="34" charset="0"/>
              <a:buChar char="•"/>
              <a:defRPr/>
            </a:pPr>
            <a:r>
              <a:rPr lang="en-US" sz="2000" dirty="0"/>
              <a:t>Employment</a:t>
            </a:r>
          </a:p>
          <a:p>
            <a:pPr lvl="2" indent="-228600">
              <a:lnSpc>
                <a:spcPts val="2600"/>
              </a:lnSpc>
              <a:spcBef>
                <a:spcPts val="200"/>
              </a:spcBef>
              <a:buFont typeface="Arial" pitchFamily="34" charset="0"/>
              <a:buChar char="•"/>
              <a:defRPr/>
            </a:pPr>
            <a:r>
              <a:rPr lang="en-US" sz="2000" dirty="0"/>
              <a:t>Education</a:t>
            </a:r>
          </a:p>
          <a:p>
            <a:pPr lvl="2" indent="-228600">
              <a:lnSpc>
                <a:spcPts val="2600"/>
              </a:lnSpc>
              <a:spcBef>
                <a:spcPts val="200"/>
              </a:spcBef>
              <a:buFont typeface="Arial" pitchFamily="34" charset="0"/>
              <a:buChar char="•"/>
              <a:defRPr/>
            </a:pPr>
            <a:r>
              <a:rPr lang="en-US" sz="2000" dirty="0"/>
              <a:t>Housing</a:t>
            </a:r>
          </a:p>
          <a:p>
            <a:pPr lvl="2" indent="-228600">
              <a:lnSpc>
                <a:spcPts val="2600"/>
              </a:lnSpc>
              <a:spcBef>
                <a:spcPts val="200"/>
              </a:spcBef>
              <a:buFont typeface="Arial" pitchFamily="34" charset="0"/>
              <a:buChar char="•"/>
              <a:defRPr/>
            </a:pPr>
            <a:r>
              <a:rPr lang="en-US" sz="2000" dirty="0"/>
              <a:t>Religion and spiritual activities</a:t>
            </a:r>
          </a:p>
          <a:p>
            <a:pPr lvl="2" indent="-228600">
              <a:lnSpc>
                <a:spcPts val="2600"/>
              </a:lnSpc>
              <a:spcBef>
                <a:spcPts val="200"/>
              </a:spcBef>
              <a:buFont typeface="Arial" pitchFamily="34" charset="0"/>
              <a:buChar char="•"/>
              <a:defRPr/>
            </a:pPr>
            <a:r>
              <a:rPr lang="en-US" sz="2000" dirty="0"/>
              <a:t>Medical services, choices, and confidentiality</a:t>
            </a:r>
          </a:p>
          <a:p>
            <a:pPr lvl="2" indent="-228600">
              <a:lnSpc>
                <a:spcPts val="2600"/>
              </a:lnSpc>
              <a:spcBef>
                <a:spcPts val="200"/>
              </a:spcBef>
              <a:buFont typeface="Arial" pitchFamily="34" charset="0"/>
              <a:buChar char="•"/>
              <a:defRPr/>
            </a:pPr>
            <a:r>
              <a:rPr lang="en-US" sz="2000" dirty="0"/>
              <a:t>Protection of legal rights</a:t>
            </a:r>
          </a:p>
          <a:p>
            <a:pPr lvl="2" indent="-228600">
              <a:lnSpc>
                <a:spcPts val="2600"/>
              </a:lnSpc>
              <a:spcBef>
                <a:spcPts val="200"/>
              </a:spcBef>
              <a:buFont typeface="Arial" pitchFamily="34" charset="0"/>
              <a:buChar char="•"/>
              <a:defRPr/>
            </a:pPr>
            <a:r>
              <a:rPr lang="en-US" sz="2000" dirty="0"/>
              <a:t>Freedom from discrimination and granting of dignity</a:t>
            </a:r>
          </a:p>
          <a:p>
            <a:pPr lvl="2" indent="-228600">
              <a:lnSpc>
                <a:spcPts val="2600"/>
              </a:lnSpc>
              <a:spcBef>
                <a:spcPts val="200"/>
              </a:spcBef>
              <a:buFont typeface="Arial" pitchFamily="34" charset="0"/>
              <a:buChar char="•"/>
              <a:defRPr/>
            </a:pPr>
            <a:r>
              <a:rPr lang="en-US" sz="2000" dirty="0"/>
              <a:t>Right to free speech</a:t>
            </a:r>
          </a:p>
        </p:txBody>
      </p:sp>
    </p:spTree>
    <p:extLst>
      <p:ext uri="{BB962C8B-B14F-4D97-AF65-F5344CB8AC3E}">
        <p14:creationId xmlns:p14="http://schemas.microsoft.com/office/powerpoint/2010/main" val="3952190478"/>
      </p:ext>
    </p:extLst>
  </p:cSld>
  <p:clrMapOvr>
    <a:masterClrMapping/>
  </p:clrMapOvr>
  <p:transition>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838200" y="230188"/>
            <a:ext cx="7696200" cy="609398"/>
          </a:xfrm>
        </p:spPr>
        <p:txBody>
          <a:bodyPr/>
          <a:lstStyle/>
          <a:p>
            <a:pPr>
              <a:defRPr/>
            </a:pPr>
            <a:r>
              <a:rPr lang="en-US" sz="4400" dirty="0"/>
              <a:t>Community Inclusion</a:t>
            </a:r>
          </a:p>
        </p:txBody>
      </p:sp>
      <p:sp>
        <p:nvSpPr>
          <p:cNvPr id="3" name="Content Placeholder 2"/>
          <p:cNvSpPr>
            <a:spLocks noGrp="1"/>
          </p:cNvSpPr>
          <p:nvPr>
            <p:ph idx="1"/>
          </p:nvPr>
        </p:nvSpPr>
        <p:spPr>
          <a:xfrm>
            <a:off x="838200" y="1143000"/>
            <a:ext cx="7772400" cy="4998291"/>
          </a:xfrm>
        </p:spPr>
        <p:txBody>
          <a:bodyPr/>
          <a:lstStyle/>
          <a:p>
            <a:pPr>
              <a:spcAft>
                <a:spcPts val="600"/>
              </a:spcAft>
              <a:defRPr/>
            </a:pPr>
            <a:r>
              <a:rPr lang="en-US" sz="2600" dirty="0">
                <a:solidFill>
                  <a:srgbClr val="66CCFF"/>
                </a:solidFill>
              </a:rPr>
              <a:t>The Ecological Framework</a:t>
            </a:r>
          </a:p>
          <a:p>
            <a:pPr lvl="1">
              <a:spcAft>
                <a:spcPts val="600"/>
              </a:spcAft>
              <a:defRPr/>
            </a:pPr>
            <a:r>
              <a:rPr lang="en-US" sz="2200" dirty="0"/>
              <a:t>Social inclusion shapes both the individual and the environment</a:t>
            </a:r>
          </a:p>
          <a:p>
            <a:pPr lvl="2">
              <a:spcAft>
                <a:spcPts val="600"/>
              </a:spcAft>
              <a:defRPr/>
            </a:pPr>
            <a:r>
              <a:rPr lang="en-US" sz="2000" dirty="0"/>
              <a:t>Individuals shape their own behavior to live within the social environment (culture)</a:t>
            </a:r>
          </a:p>
          <a:p>
            <a:pPr lvl="2">
              <a:spcAft>
                <a:spcPts val="600"/>
              </a:spcAft>
              <a:defRPr/>
            </a:pPr>
            <a:r>
              <a:rPr lang="en-US" sz="2000" dirty="0"/>
              <a:t>Environment is shaped by the interaction of individuals</a:t>
            </a:r>
          </a:p>
          <a:p>
            <a:pPr lvl="1">
              <a:spcAft>
                <a:spcPts val="600"/>
              </a:spcAft>
              <a:defRPr/>
            </a:pPr>
            <a:r>
              <a:rPr lang="en-US" sz="2200" dirty="0"/>
              <a:t>Sometimes people are excluded because those around them are afraid the person will fail or be hurt or humiliated, but:</a:t>
            </a:r>
          </a:p>
          <a:p>
            <a:pPr lvl="1">
              <a:spcAft>
                <a:spcPts val="600"/>
              </a:spcAft>
              <a:defRPr/>
            </a:pPr>
            <a:r>
              <a:rPr lang="en-US" sz="2200" i="1" dirty="0"/>
              <a:t>“Many of our best achievements came the hard way: We took risks, fell flat, suffered, picked ourselves up, and tried again. Sometimes we made it and sometimes we did not. Even so, we were given the chance to try. Persons living with disabilities need these chances, too.”</a:t>
            </a:r>
          </a:p>
          <a:p>
            <a:pPr lvl="1">
              <a:spcAft>
                <a:spcPts val="600"/>
              </a:spcAft>
              <a:defRPr/>
            </a:pPr>
            <a:endParaRPr lang="en-US" sz="200" i="1" dirty="0"/>
          </a:p>
          <a:p>
            <a:pPr marL="112713" lvl="1" indent="0">
              <a:spcBef>
                <a:spcPts val="0"/>
              </a:spcBef>
              <a:spcAft>
                <a:spcPts val="1200"/>
              </a:spcAft>
              <a:buNone/>
              <a:defRPr/>
            </a:pPr>
            <a:r>
              <a:rPr lang="en-US" sz="1200" i="1" dirty="0"/>
              <a:t>Perske, R. (1981). Hope For The Families – New Directions for Parents of Persons with Retardation and Other Disabilities</a:t>
            </a:r>
          </a:p>
        </p:txBody>
      </p:sp>
    </p:spTree>
    <p:extLst>
      <p:ext uri="{BB962C8B-B14F-4D97-AF65-F5344CB8AC3E}">
        <p14:creationId xmlns:p14="http://schemas.microsoft.com/office/powerpoint/2010/main" val="3538335297"/>
      </p:ext>
    </p:extLst>
  </p:cSld>
  <p:clrMapOvr>
    <a:masterClrMapping/>
  </p:clrMapOvr>
  <p:transition>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838200" y="230188"/>
            <a:ext cx="7772400" cy="609398"/>
          </a:xfrm>
        </p:spPr>
        <p:txBody>
          <a:bodyPr/>
          <a:lstStyle/>
          <a:p>
            <a:pPr>
              <a:defRPr/>
            </a:pPr>
            <a:r>
              <a:rPr lang="en-US" sz="4400" dirty="0"/>
              <a:t>Community Inclusion</a:t>
            </a:r>
          </a:p>
        </p:txBody>
      </p:sp>
      <p:sp>
        <p:nvSpPr>
          <p:cNvPr id="3" name="Content Placeholder 2"/>
          <p:cNvSpPr>
            <a:spLocks noGrp="1"/>
          </p:cNvSpPr>
          <p:nvPr>
            <p:ph idx="1"/>
          </p:nvPr>
        </p:nvSpPr>
        <p:spPr>
          <a:xfrm>
            <a:off x="609600" y="2286001"/>
            <a:ext cx="8001000" cy="3809999"/>
          </a:xfrm>
        </p:spPr>
        <p:txBody>
          <a:bodyPr numCol="2"/>
          <a:lstStyle/>
          <a:p>
            <a:pPr lvl="1">
              <a:spcAft>
                <a:spcPts val="1200"/>
              </a:spcAft>
              <a:defRPr/>
            </a:pPr>
            <a:r>
              <a:rPr lang="en-US" sz="2000" dirty="0"/>
              <a:t>Ensure Environment Quality</a:t>
            </a:r>
          </a:p>
          <a:p>
            <a:pPr lvl="1">
              <a:spcAft>
                <a:spcPts val="1200"/>
              </a:spcAft>
              <a:defRPr/>
            </a:pPr>
            <a:r>
              <a:rPr lang="en-US" sz="2000" dirty="0"/>
              <a:t>Raise Self Esteem</a:t>
            </a:r>
          </a:p>
          <a:p>
            <a:pPr lvl="1">
              <a:spcAft>
                <a:spcPts val="1200"/>
              </a:spcAft>
              <a:defRPr/>
            </a:pPr>
            <a:r>
              <a:rPr lang="en-US" sz="2000" dirty="0"/>
              <a:t>Encourage Emotional Processing</a:t>
            </a:r>
          </a:p>
          <a:p>
            <a:pPr lvl="1">
              <a:spcAft>
                <a:spcPts val="1200"/>
              </a:spcAft>
              <a:defRPr/>
            </a:pPr>
            <a:r>
              <a:rPr lang="en-US" sz="2000" dirty="0"/>
              <a:t>Develop Self-Management Skills</a:t>
            </a:r>
          </a:p>
          <a:p>
            <a:pPr lvl="1">
              <a:spcAft>
                <a:spcPts val="1200"/>
              </a:spcAft>
              <a:defRPr/>
            </a:pPr>
            <a:r>
              <a:rPr lang="en-US" sz="2000" dirty="0"/>
              <a:t>Reduce Stress</a:t>
            </a:r>
          </a:p>
          <a:p>
            <a:pPr lvl="1">
              <a:spcAft>
                <a:spcPts val="1200"/>
              </a:spcAft>
              <a:defRPr/>
            </a:pPr>
            <a:r>
              <a:rPr lang="en-US" sz="2000" dirty="0"/>
              <a:t>Make a broad-spectrum of individualized supports readily available</a:t>
            </a:r>
          </a:p>
          <a:p>
            <a:pPr lvl="1">
              <a:spcAft>
                <a:spcPts val="1200"/>
              </a:spcAft>
              <a:defRPr/>
            </a:pPr>
            <a:endParaRPr lang="en-US" sz="2000" dirty="0"/>
          </a:p>
          <a:p>
            <a:pPr lvl="1">
              <a:spcAft>
                <a:spcPts val="1200"/>
              </a:spcAft>
              <a:defRPr/>
            </a:pPr>
            <a:endParaRPr lang="en-US" sz="2000" dirty="0"/>
          </a:p>
          <a:p>
            <a:pPr lvl="1">
              <a:spcAft>
                <a:spcPts val="1200"/>
              </a:spcAft>
              <a:defRPr/>
            </a:pPr>
            <a:endParaRPr lang="en-US" sz="2000" dirty="0"/>
          </a:p>
          <a:p>
            <a:pPr lvl="1">
              <a:spcAft>
                <a:spcPts val="1200"/>
              </a:spcAft>
              <a:defRPr/>
            </a:pPr>
            <a:r>
              <a:rPr lang="en-US" sz="2000" dirty="0"/>
              <a:t>Reduce and eliminate environmental barriers</a:t>
            </a:r>
          </a:p>
          <a:p>
            <a:pPr lvl="1">
              <a:spcAft>
                <a:spcPts val="1200"/>
              </a:spcAft>
              <a:defRPr/>
            </a:pPr>
            <a:r>
              <a:rPr lang="en-US" sz="2000" dirty="0"/>
              <a:t>Encourage Social Participation</a:t>
            </a:r>
          </a:p>
          <a:p>
            <a:pPr lvl="1">
              <a:spcAft>
                <a:spcPts val="1200"/>
              </a:spcAft>
              <a:defRPr/>
            </a:pPr>
            <a:r>
              <a:rPr lang="en-US" sz="2000" dirty="0"/>
              <a:t>Eradicate Emotional Abuse</a:t>
            </a:r>
          </a:p>
          <a:p>
            <a:pPr lvl="1">
              <a:spcAft>
                <a:spcPts val="1200"/>
              </a:spcAft>
              <a:defRPr/>
            </a:pPr>
            <a:r>
              <a:rPr lang="en-US" sz="2000" dirty="0"/>
              <a:t>Diminish Emotional Negligence</a:t>
            </a:r>
          </a:p>
          <a:p>
            <a:pPr lvl="1">
              <a:spcAft>
                <a:spcPts val="1200"/>
              </a:spcAft>
              <a:defRPr/>
            </a:pPr>
            <a:r>
              <a:rPr lang="en-US" sz="2000" dirty="0"/>
              <a:t>Eradicate Emotional Abuse</a:t>
            </a:r>
          </a:p>
          <a:p>
            <a:pPr lvl="1">
              <a:spcAft>
                <a:spcPts val="1200"/>
              </a:spcAft>
              <a:defRPr/>
            </a:pPr>
            <a:r>
              <a:rPr lang="en-US" sz="2000" dirty="0"/>
              <a:t>Reduce and eliminate environmental barriers</a:t>
            </a:r>
          </a:p>
          <a:p>
            <a:pPr lvl="1">
              <a:spcAft>
                <a:spcPts val="1200"/>
              </a:spcAft>
              <a:defRPr/>
            </a:pPr>
            <a:endParaRPr lang="en-US" sz="2000" dirty="0"/>
          </a:p>
          <a:p>
            <a:pPr lvl="1">
              <a:spcAft>
                <a:spcPts val="1200"/>
              </a:spcAft>
              <a:defRPr/>
            </a:pPr>
            <a:endParaRPr lang="en-US" sz="2000" dirty="0"/>
          </a:p>
        </p:txBody>
      </p:sp>
      <p:sp>
        <p:nvSpPr>
          <p:cNvPr id="72708" name="TextBox 1"/>
          <p:cNvSpPr txBox="1">
            <a:spLocks noChangeArrowheads="1"/>
          </p:cNvSpPr>
          <p:nvPr/>
        </p:nvSpPr>
        <p:spPr bwMode="auto">
          <a:xfrm>
            <a:off x="762000" y="1143000"/>
            <a:ext cx="80772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396875" indent="-396875" defTabSz="914363" eaLnBrk="1" hangingPunct="1">
              <a:lnSpc>
                <a:spcPct val="90000"/>
              </a:lnSpc>
              <a:spcBef>
                <a:spcPct val="20000"/>
              </a:spcBef>
              <a:spcAft>
                <a:spcPts val="1200"/>
              </a:spcAft>
              <a:buBlip>
                <a:blip r:embed="rId3"/>
              </a:buBlip>
              <a:defRPr/>
            </a:pPr>
            <a:r>
              <a:rPr lang="en-US" altLang="en-US" sz="2800" dirty="0">
                <a:solidFill>
                  <a:srgbClr val="66CCFF"/>
                </a:solidFill>
                <a:latin typeface="+mn-lt"/>
              </a:rPr>
              <a:t>Ways the Mental Health System Can Help to Promote Inclusion:</a:t>
            </a:r>
          </a:p>
        </p:txBody>
      </p:sp>
      <p:cxnSp>
        <p:nvCxnSpPr>
          <p:cNvPr id="6" name="Straight Connector 5"/>
          <p:cNvCxnSpPr/>
          <p:nvPr/>
        </p:nvCxnSpPr>
        <p:spPr>
          <a:xfrm>
            <a:off x="4495800" y="2590800"/>
            <a:ext cx="0" cy="3352800"/>
          </a:xfrm>
          <a:prstGeom prst="line">
            <a:avLst/>
          </a:prstGeom>
          <a:ln>
            <a:solidFill>
              <a:srgbClr val="0080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515841"/>
      </p:ext>
    </p:extLst>
  </p:cSld>
  <p:clrMapOvr>
    <a:masterClrMapping/>
  </p:clrMapOvr>
  <p:transition>
    <p:fade/>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5786199"/>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Community Inclusion.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jansenm@shaw.ca</a:t>
            </a:r>
          </a:p>
          <a:p>
            <a:endParaRPr lang="en-US" sz="2400" dirty="0">
              <a:solidFill>
                <a:srgbClr val="FFFFFF"/>
              </a:solidFill>
            </a:endParaRPr>
          </a:p>
          <a:p>
            <a:endParaRPr lang="en-US" sz="2400" dirty="0">
              <a:solidFill>
                <a:srgbClr val="FFFFFF"/>
              </a:solidFill>
            </a:endParaRPr>
          </a:p>
          <a:p>
            <a:r>
              <a:rPr lang="en-US" sz="1600" dirty="0">
                <a:solidFill>
                  <a:srgbClr val="FFFFFF"/>
                </a:solidFill>
              </a:rPr>
              <a:t>August, 2014</a:t>
            </a:r>
          </a:p>
        </p:txBody>
      </p:sp>
    </p:spTree>
    <p:extLst>
      <p:ext uri="{BB962C8B-B14F-4D97-AF65-F5344CB8AC3E}">
        <p14:creationId xmlns:p14="http://schemas.microsoft.com/office/powerpoint/2010/main" val="3832290249"/>
      </p:ext>
    </p:extLst>
  </p:cSld>
  <p:clrMapOvr>
    <a:masterClrMapping/>
  </p:clrMapOvr>
  <p:transition>
    <p:fade/>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a:t>13. Peer </a:t>
            </a:r>
            <a:r>
              <a:rPr lang="en-US" dirty="0"/>
              <a:t>Delivered Services</a:t>
            </a:r>
          </a:p>
        </p:txBody>
      </p:sp>
    </p:spTree>
    <p:extLst>
      <p:ext uri="{BB962C8B-B14F-4D97-AF65-F5344CB8AC3E}">
        <p14:creationId xmlns:p14="http://schemas.microsoft.com/office/powerpoint/2010/main" val="1581437684"/>
      </p:ext>
    </p:extLst>
  </p:cSld>
  <p:clrMapOvr>
    <a:masterClrMapping/>
  </p:clrMapOvr>
  <p:transition>
    <p:fad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7848600" cy="609398"/>
          </a:xfrm>
        </p:spPr>
        <p:txBody>
          <a:bodyPr/>
          <a:lstStyle/>
          <a:p>
            <a:r>
              <a:rPr lang="en-US" sz="4400" dirty="0"/>
              <a:t>Peer Delivered Services</a:t>
            </a:r>
          </a:p>
        </p:txBody>
      </p:sp>
      <p:sp>
        <p:nvSpPr>
          <p:cNvPr id="3" name="Text Placeholder 2"/>
          <p:cNvSpPr>
            <a:spLocks noGrp="1"/>
          </p:cNvSpPr>
          <p:nvPr>
            <p:ph type="body" sz="quarter" idx="10"/>
          </p:nvPr>
        </p:nvSpPr>
        <p:spPr>
          <a:xfrm>
            <a:off x="838200" y="1381101"/>
            <a:ext cx="7467600" cy="3877985"/>
          </a:xfrm>
        </p:spPr>
        <p:txBody>
          <a:bodyPr/>
          <a:lstStyle/>
          <a:p>
            <a:r>
              <a:rPr lang="en-US" sz="2800" dirty="0">
                <a:solidFill>
                  <a:srgbClr val="66CCFF"/>
                </a:solidFill>
              </a:rPr>
              <a:t>Value of Peer Delivered Services</a:t>
            </a:r>
          </a:p>
          <a:p>
            <a:pPr lvl="1"/>
            <a:r>
              <a:rPr lang="en-US" sz="2400" dirty="0"/>
              <a:t>People with Serious Mental Illnesses consistently report that receiving services from others with similar illnesses is one of the most helpful services they receive</a:t>
            </a:r>
          </a:p>
          <a:p>
            <a:endParaRPr lang="en-US" sz="800" dirty="0"/>
          </a:p>
          <a:p>
            <a:r>
              <a:rPr lang="en-US" sz="2800" dirty="0">
                <a:solidFill>
                  <a:srgbClr val="66CCFF"/>
                </a:solidFill>
              </a:rPr>
              <a:t>Characteristics</a:t>
            </a:r>
          </a:p>
          <a:p>
            <a:pPr lvl="1"/>
            <a:r>
              <a:rPr lang="en-US" sz="2400" dirty="0"/>
              <a:t>Peer providers can be current or former users of mental health services</a:t>
            </a:r>
          </a:p>
          <a:p>
            <a:pPr lvl="1"/>
            <a:r>
              <a:rPr lang="en-US" sz="2400" dirty="0"/>
              <a:t>Peer providers have recovered sufficiently to be able to help others with similar issues</a:t>
            </a:r>
          </a:p>
        </p:txBody>
      </p:sp>
    </p:spTree>
    <p:extLst>
      <p:ext uri="{BB962C8B-B14F-4D97-AF65-F5344CB8AC3E}">
        <p14:creationId xmlns:p14="http://schemas.microsoft.com/office/powerpoint/2010/main" val="4032957115"/>
      </p:ext>
    </p:extLst>
  </p:cSld>
  <p:clrMapOvr>
    <a:masterClrMapping/>
  </p:clrMapOvr>
  <p:transition>
    <p:fade/>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8382000" cy="609398"/>
          </a:xfrm>
        </p:spPr>
        <p:txBody>
          <a:bodyPr/>
          <a:lstStyle/>
          <a:p>
            <a:r>
              <a:rPr lang="en-US" sz="4400" dirty="0"/>
              <a:t>Peer Delivered Services</a:t>
            </a:r>
          </a:p>
        </p:txBody>
      </p:sp>
      <p:sp>
        <p:nvSpPr>
          <p:cNvPr id="3" name="Text Placeholder 2"/>
          <p:cNvSpPr>
            <a:spLocks noGrp="1"/>
          </p:cNvSpPr>
          <p:nvPr>
            <p:ph type="body" sz="quarter" idx="10"/>
          </p:nvPr>
        </p:nvSpPr>
        <p:spPr>
          <a:xfrm>
            <a:off x="838200" y="1200864"/>
            <a:ext cx="7696200" cy="5047536"/>
          </a:xfrm>
        </p:spPr>
        <p:txBody>
          <a:bodyPr/>
          <a:lstStyle/>
          <a:p>
            <a:r>
              <a:rPr lang="en-US" dirty="0">
                <a:solidFill>
                  <a:srgbClr val="66CCFF"/>
                </a:solidFill>
              </a:rPr>
              <a:t>Models of Peer Delivered Services</a:t>
            </a:r>
          </a:p>
          <a:p>
            <a:endParaRPr lang="en-US" sz="800" dirty="0"/>
          </a:p>
          <a:p>
            <a:pPr lvl="1"/>
            <a:r>
              <a:rPr lang="en-US" sz="2200" dirty="0"/>
              <a:t>Peer led self help interventions that can involve sharing experiences, offering information, e.g., in a mutual support education group, or teaching others how to develop a recovery plan</a:t>
            </a:r>
          </a:p>
          <a:p>
            <a:pPr lvl="1"/>
            <a:r>
              <a:rPr lang="en-US" sz="2200" dirty="0"/>
              <a:t>Telephone services such as a “warm” line</a:t>
            </a:r>
          </a:p>
          <a:p>
            <a:pPr lvl="1"/>
            <a:r>
              <a:rPr lang="en-US" sz="2200" dirty="0"/>
              <a:t>Peer operated and managed services</a:t>
            </a:r>
          </a:p>
          <a:p>
            <a:pPr lvl="1"/>
            <a:r>
              <a:rPr lang="en-US" sz="2200" dirty="0"/>
              <a:t>Traditional mental health services such as case management delivered by peer providers within the mental health system</a:t>
            </a:r>
          </a:p>
          <a:p>
            <a:pPr lvl="1"/>
            <a:r>
              <a:rPr lang="en-US" sz="2200" dirty="0"/>
              <a:t>Peer support programs, either in a traditional mental health service, or in an agency outside the mental health system – </a:t>
            </a:r>
            <a:r>
              <a:rPr lang="en-US" sz="2200" u="sng" dirty="0"/>
              <a:t>this is the most common</a:t>
            </a:r>
          </a:p>
          <a:p>
            <a:pPr lvl="1"/>
            <a:endParaRPr lang="en-US" dirty="0"/>
          </a:p>
        </p:txBody>
      </p:sp>
    </p:spTree>
    <p:extLst>
      <p:ext uri="{BB962C8B-B14F-4D97-AF65-F5344CB8AC3E}">
        <p14:creationId xmlns:p14="http://schemas.microsoft.com/office/powerpoint/2010/main" val="360215931"/>
      </p:ext>
    </p:extLst>
  </p:cSld>
  <p:clrMapOvr>
    <a:masterClrMapping/>
  </p:clrMapOvr>
  <p:transition>
    <p:fade/>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8382000" cy="609398"/>
          </a:xfrm>
        </p:spPr>
        <p:txBody>
          <a:bodyPr/>
          <a:lstStyle/>
          <a:p>
            <a:r>
              <a:rPr lang="en-US" sz="4400" dirty="0"/>
              <a:t>Peer Delivered Services</a:t>
            </a:r>
          </a:p>
        </p:txBody>
      </p:sp>
      <p:sp>
        <p:nvSpPr>
          <p:cNvPr id="3" name="Text Placeholder 2"/>
          <p:cNvSpPr>
            <a:spLocks noGrp="1"/>
          </p:cNvSpPr>
          <p:nvPr>
            <p:ph type="body" sz="quarter" idx="10"/>
          </p:nvPr>
        </p:nvSpPr>
        <p:spPr>
          <a:xfrm>
            <a:off x="838200" y="1295400"/>
            <a:ext cx="7772400" cy="4010329"/>
          </a:xfrm>
        </p:spPr>
        <p:txBody>
          <a:bodyPr/>
          <a:lstStyle/>
          <a:p>
            <a:r>
              <a:rPr lang="en-US" sz="2800" dirty="0">
                <a:solidFill>
                  <a:srgbClr val="66CCFF"/>
                </a:solidFill>
              </a:rPr>
              <a:t>What do Peer Support Providers Do?</a:t>
            </a:r>
          </a:p>
          <a:p>
            <a:endParaRPr lang="en-US" sz="400" dirty="0"/>
          </a:p>
          <a:p>
            <a:pPr lvl="1"/>
            <a:r>
              <a:rPr lang="en-US" sz="2400" dirty="0"/>
              <a:t>Anything that can help! Examples include:</a:t>
            </a:r>
          </a:p>
          <a:p>
            <a:pPr lvl="2"/>
            <a:endParaRPr lang="en-US" sz="400" dirty="0"/>
          </a:p>
          <a:p>
            <a:pPr lvl="2"/>
            <a:r>
              <a:rPr lang="en-US" sz="2200" dirty="0"/>
              <a:t>Listening</a:t>
            </a:r>
          </a:p>
          <a:p>
            <a:pPr lvl="2"/>
            <a:r>
              <a:rPr lang="en-US" sz="2200" dirty="0"/>
              <a:t>Sharing own experiences and offering support, hope, encouragement, mentoring</a:t>
            </a:r>
          </a:p>
          <a:p>
            <a:pPr lvl="2"/>
            <a:r>
              <a:rPr lang="en-US" sz="2200" dirty="0"/>
              <a:t>Providing information and education about how to stay well, recognize signs of distress</a:t>
            </a:r>
          </a:p>
          <a:p>
            <a:pPr lvl="2"/>
            <a:r>
              <a:rPr lang="en-US" sz="2200" dirty="0"/>
              <a:t>Modeling behaviors to take responsibility for wellness and stay healthy</a:t>
            </a:r>
          </a:p>
          <a:p>
            <a:pPr lvl="2"/>
            <a:r>
              <a:rPr lang="en-US" sz="2200" dirty="0"/>
              <a:t>Practical advice about housing, medications, schooling, employment, government entitlement programs</a:t>
            </a:r>
          </a:p>
        </p:txBody>
      </p:sp>
    </p:spTree>
    <p:extLst>
      <p:ext uri="{BB962C8B-B14F-4D97-AF65-F5344CB8AC3E}">
        <p14:creationId xmlns:p14="http://schemas.microsoft.com/office/powerpoint/2010/main" val="752988418"/>
      </p:ext>
    </p:extLst>
  </p:cSld>
  <p:clrMapOvr>
    <a:masterClrMapping/>
  </p:clrMapOvr>
  <p:transition>
    <p:fade/>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0188"/>
            <a:ext cx="8382000" cy="609398"/>
          </a:xfrm>
        </p:spPr>
        <p:txBody>
          <a:bodyPr/>
          <a:lstStyle/>
          <a:p>
            <a:r>
              <a:rPr lang="en-US" sz="4400" dirty="0"/>
              <a:t>Peer Delivered Services</a:t>
            </a:r>
          </a:p>
        </p:txBody>
      </p:sp>
      <p:sp>
        <p:nvSpPr>
          <p:cNvPr id="3" name="Text Placeholder 2"/>
          <p:cNvSpPr>
            <a:spLocks noGrp="1"/>
          </p:cNvSpPr>
          <p:nvPr>
            <p:ph type="body" sz="quarter" idx="10"/>
          </p:nvPr>
        </p:nvSpPr>
        <p:spPr>
          <a:xfrm>
            <a:off x="838200" y="1219200"/>
            <a:ext cx="7696200" cy="5244513"/>
          </a:xfrm>
        </p:spPr>
        <p:txBody>
          <a:bodyPr/>
          <a:lstStyle/>
          <a:p>
            <a:r>
              <a:rPr lang="en-US" sz="2800" dirty="0">
                <a:solidFill>
                  <a:srgbClr val="66CCFF"/>
                </a:solidFill>
              </a:rPr>
              <a:t>Benefits for Recipients of Peer Services</a:t>
            </a:r>
          </a:p>
          <a:p>
            <a:pPr lvl="1"/>
            <a:r>
              <a:rPr lang="en-US" sz="2400" dirty="0"/>
              <a:t>More engaged and more involved in treatment </a:t>
            </a:r>
          </a:p>
          <a:p>
            <a:pPr lvl="1"/>
            <a:r>
              <a:rPr lang="en-US" sz="2400" dirty="0"/>
              <a:t>Longer community tenure between hospitalization and fewer days in hospital</a:t>
            </a:r>
          </a:p>
          <a:p>
            <a:pPr lvl="1"/>
            <a:r>
              <a:rPr lang="en-US" sz="2400" dirty="0"/>
              <a:t>Symptom stability, self-esteem, empowerment, coping skills, social support</a:t>
            </a:r>
          </a:p>
          <a:p>
            <a:pPr lvl="1"/>
            <a:r>
              <a:rPr lang="en-US" sz="2400" dirty="0"/>
              <a:t>Facilitation of community integration</a:t>
            </a:r>
          </a:p>
          <a:p>
            <a:pPr lvl="1"/>
            <a:endParaRPr lang="en-US" sz="800" dirty="0"/>
          </a:p>
          <a:p>
            <a:pPr lvl="0"/>
            <a:r>
              <a:rPr lang="en-US" sz="2800" dirty="0">
                <a:solidFill>
                  <a:srgbClr val="66CCFF"/>
                </a:solidFill>
              </a:rPr>
              <a:t>Benefits for Peer Providers</a:t>
            </a:r>
          </a:p>
          <a:p>
            <a:pPr lvl="1"/>
            <a:r>
              <a:rPr lang="en-US" sz="2400" dirty="0"/>
              <a:t>Increased confidence in their abilities</a:t>
            </a:r>
          </a:p>
          <a:p>
            <a:pPr lvl="1"/>
            <a:r>
              <a:rPr lang="en-US" sz="2400" dirty="0"/>
              <a:t>Increased ability to cope with their own illness</a:t>
            </a:r>
          </a:p>
          <a:p>
            <a:pPr lvl="1"/>
            <a:r>
              <a:rPr lang="en-US" sz="2400" dirty="0"/>
              <a:t>Increased self esteem, sense of empowerment and hope</a:t>
            </a:r>
            <a:endParaRPr lang="en-US" sz="2400" dirty="0">
              <a:solidFill>
                <a:srgbClr val="FFFFFF"/>
              </a:solidFill>
            </a:endParaRPr>
          </a:p>
          <a:p>
            <a:pPr lvl="1"/>
            <a:endParaRPr lang="en-US" sz="2400" dirty="0"/>
          </a:p>
        </p:txBody>
      </p:sp>
    </p:spTree>
    <p:extLst>
      <p:ext uri="{BB962C8B-B14F-4D97-AF65-F5344CB8AC3E}">
        <p14:creationId xmlns:p14="http://schemas.microsoft.com/office/powerpoint/2010/main" val="2373848159"/>
      </p:ext>
    </p:extLst>
  </p:cSld>
  <p:clrMapOvr>
    <a:masterClrMapping/>
  </p:clrMapOvr>
  <p:transition>
    <p:fade/>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050" y="230188"/>
            <a:ext cx="8382000" cy="609398"/>
          </a:xfrm>
        </p:spPr>
        <p:txBody>
          <a:bodyPr/>
          <a:lstStyle/>
          <a:p>
            <a:r>
              <a:rPr lang="en-US" sz="4400" dirty="0"/>
              <a:t>Peer Delivered Services</a:t>
            </a:r>
          </a:p>
        </p:txBody>
      </p:sp>
      <p:sp>
        <p:nvSpPr>
          <p:cNvPr id="3" name="Text Placeholder 2"/>
          <p:cNvSpPr>
            <a:spLocks noGrp="1"/>
          </p:cNvSpPr>
          <p:nvPr>
            <p:ph type="body" sz="quarter" idx="10"/>
          </p:nvPr>
        </p:nvSpPr>
        <p:spPr>
          <a:xfrm>
            <a:off x="838200" y="1411552"/>
            <a:ext cx="7543800" cy="4585871"/>
          </a:xfrm>
        </p:spPr>
        <p:txBody>
          <a:bodyPr/>
          <a:lstStyle/>
          <a:p>
            <a:r>
              <a:rPr lang="en-US" sz="2800" dirty="0">
                <a:solidFill>
                  <a:srgbClr val="66CCFF"/>
                </a:solidFill>
              </a:rPr>
              <a:t>Implementation Considerations</a:t>
            </a:r>
          </a:p>
          <a:p>
            <a:pPr lvl="1"/>
            <a:r>
              <a:rPr lang="en-US" sz="2400" dirty="0"/>
              <a:t>Personal Concerns</a:t>
            </a:r>
          </a:p>
          <a:p>
            <a:pPr lvl="2"/>
            <a:r>
              <a:rPr lang="en-US" sz="2000" dirty="0"/>
              <a:t>Confidentiality</a:t>
            </a:r>
          </a:p>
          <a:p>
            <a:pPr lvl="2"/>
            <a:r>
              <a:rPr lang="en-US" sz="2000" dirty="0"/>
              <a:t>Role Identity and Boundaries</a:t>
            </a:r>
          </a:p>
          <a:p>
            <a:pPr lvl="2"/>
            <a:r>
              <a:rPr lang="en-US" sz="2000" dirty="0"/>
              <a:t>Dual Relationships</a:t>
            </a:r>
          </a:p>
          <a:p>
            <a:pPr lvl="2"/>
            <a:endParaRPr lang="en-US" sz="2000" dirty="0"/>
          </a:p>
          <a:p>
            <a:pPr lvl="1"/>
            <a:r>
              <a:rPr lang="en-US" sz="2400" dirty="0"/>
              <a:t>Administrative Concerns</a:t>
            </a:r>
          </a:p>
          <a:p>
            <a:pPr lvl="2"/>
            <a:r>
              <a:rPr lang="en-US" sz="2000" dirty="0"/>
              <a:t>Not Standard </a:t>
            </a:r>
          </a:p>
          <a:p>
            <a:pPr lvl="2"/>
            <a:r>
              <a:rPr lang="en-US" sz="2000" dirty="0"/>
              <a:t>Adequate Compensation</a:t>
            </a:r>
          </a:p>
          <a:p>
            <a:pPr lvl="2"/>
            <a:r>
              <a:rPr lang="en-US" sz="2000" dirty="0"/>
              <a:t>Cultural and Gender Issues</a:t>
            </a:r>
          </a:p>
          <a:p>
            <a:pPr lvl="2"/>
            <a:r>
              <a:rPr lang="en-US" sz="2000" dirty="0"/>
              <a:t>Environment of Acceptance</a:t>
            </a:r>
          </a:p>
          <a:p>
            <a:pPr lvl="2"/>
            <a:r>
              <a:rPr lang="en-US" sz="2000" dirty="0"/>
              <a:t>Adequate Supervision</a:t>
            </a:r>
          </a:p>
          <a:p>
            <a:pPr lvl="2"/>
            <a:endParaRPr lang="en-US" sz="2000" dirty="0"/>
          </a:p>
        </p:txBody>
      </p:sp>
    </p:spTree>
    <p:extLst>
      <p:ext uri="{BB962C8B-B14F-4D97-AF65-F5344CB8AC3E}">
        <p14:creationId xmlns:p14="http://schemas.microsoft.com/office/powerpoint/2010/main" val="1258465327"/>
      </p:ext>
    </p:extLst>
  </p:cSld>
  <p:clrMapOvr>
    <a:masterClrMapping/>
  </p:clrMapOvr>
  <p:transition>
    <p:fade/>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5786199"/>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Peer Delivered Services.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a:t>
            </a:r>
            <a:r>
              <a:rPr lang="en-US" sz="2000" b="1">
                <a:solidFill>
                  <a:srgbClr val="FFFFFF"/>
                </a:solidFill>
              </a:rPr>
              <a:t>or jansenm@shaw.ca</a:t>
            </a:r>
            <a:endParaRPr lang="en-US" sz="2000" b="1" dirty="0">
              <a:solidFill>
                <a:srgbClr val="FFFFFF"/>
              </a:solidFill>
            </a:endParaRPr>
          </a:p>
          <a:p>
            <a:endParaRPr lang="en-US" sz="2400" b="1" dirty="0">
              <a:solidFill>
                <a:srgbClr val="FFFFFF"/>
              </a:solidFill>
            </a:endParaRPr>
          </a:p>
          <a:p>
            <a:endParaRPr lang="en-US" sz="2400" b="1" dirty="0">
              <a:solidFill>
                <a:srgbClr val="FFFFFF"/>
              </a:solidFill>
            </a:endParaRPr>
          </a:p>
          <a:p>
            <a:r>
              <a:rPr lang="en-US" sz="1600" dirty="0">
                <a:solidFill>
                  <a:srgbClr val="FFFFFF"/>
                </a:solidFill>
              </a:rPr>
              <a:t>August, 2014</a:t>
            </a:r>
          </a:p>
        </p:txBody>
      </p:sp>
    </p:spTree>
    <p:extLst>
      <p:ext uri="{BB962C8B-B14F-4D97-AF65-F5344CB8AC3E}">
        <p14:creationId xmlns:p14="http://schemas.microsoft.com/office/powerpoint/2010/main" val="4055864841"/>
      </p:ext>
    </p:extLst>
  </p:cSld>
  <p:clrMapOvr>
    <a:masterClrMapping/>
  </p:clrMapOvr>
  <p:transition>
    <p:fad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a:t>14. System </a:t>
            </a:r>
            <a:r>
              <a:rPr lang="en-US" dirty="0"/>
              <a:t>Transformation</a:t>
            </a:r>
          </a:p>
        </p:txBody>
      </p:sp>
    </p:spTree>
    <p:extLst>
      <p:ext uri="{BB962C8B-B14F-4D97-AF65-F5344CB8AC3E}">
        <p14:creationId xmlns:p14="http://schemas.microsoft.com/office/powerpoint/2010/main" val="1981318225"/>
      </p:ext>
    </p:extLst>
  </p:cSld>
  <p:clrMapOvr>
    <a:masterClrMapping/>
  </p:clrMapOvr>
  <p:transition>
    <p:fade/>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838200" y="305002"/>
            <a:ext cx="7620000" cy="609398"/>
          </a:xfrm>
        </p:spPr>
        <p:txBody>
          <a:bodyPr/>
          <a:lstStyle/>
          <a:p>
            <a:r>
              <a:rPr lang="en-US" altLang="en-US" sz="4400" dirty="0"/>
              <a:t>Systems Transformation</a:t>
            </a:r>
          </a:p>
        </p:txBody>
      </p:sp>
      <p:sp>
        <p:nvSpPr>
          <p:cNvPr id="139267" name="Rectangle 3"/>
          <p:cNvSpPr>
            <a:spLocks noGrp="1" noChangeArrowheads="1"/>
          </p:cNvSpPr>
          <p:nvPr>
            <p:ph type="body" idx="1"/>
          </p:nvPr>
        </p:nvSpPr>
        <p:spPr>
          <a:xfrm>
            <a:off x="838200" y="1447800"/>
            <a:ext cx="7620000" cy="4216539"/>
          </a:xfrm>
        </p:spPr>
        <p:txBody>
          <a:bodyPr/>
          <a:lstStyle/>
          <a:p>
            <a:pPr eaLnBrk="1" hangingPunct="1"/>
            <a:r>
              <a:rPr lang="en-US" altLang="en-US" sz="2800" dirty="0">
                <a:solidFill>
                  <a:srgbClr val="66CCFF"/>
                </a:solidFill>
              </a:rPr>
              <a:t>Why should we care about providing a system dedicated to actually helping people recovery and achieve the life they want to live?</a:t>
            </a:r>
          </a:p>
          <a:p>
            <a:pPr eaLnBrk="1" hangingPunct="1"/>
            <a:endParaRPr lang="en-US" altLang="en-US" sz="2000" dirty="0"/>
          </a:p>
          <a:p>
            <a:pPr lvl="1" eaLnBrk="1" hangingPunct="1"/>
            <a:r>
              <a:rPr lang="en-US" altLang="en-US" sz="2400" dirty="0"/>
              <a:t>“Most people with schizophrenia get no or virtually no care, little of the care is delivered consistent with the best evidence, and people with schizophrenia are overrepresented in most of life’s worst circumstances: Incarcerated, homeless, disabled, or dying early.”</a:t>
            </a:r>
          </a:p>
          <a:p>
            <a:pPr eaLnBrk="1" hangingPunct="1"/>
            <a:endParaRPr lang="en-US" altLang="en-US" sz="1800" dirty="0"/>
          </a:p>
          <a:p>
            <a:pPr eaLnBrk="1" hangingPunct="1"/>
            <a:endParaRPr lang="en-US" altLang="en-US" sz="1800" dirty="0"/>
          </a:p>
          <a:p>
            <a:pPr marL="115888" indent="0" eaLnBrk="1" hangingPunct="1">
              <a:buFontTx/>
              <a:buNone/>
            </a:pPr>
            <a:r>
              <a:rPr lang="en-US" altLang="en-US" sz="1200" i="1" dirty="0"/>
              <a:t>Hogan, M. (2010). Updated schizophrenia PORT treatment recommendations: A commentary.  Schizophrenia Bulletin, 36, 1, 104 – 106.</a:t>
            </a:r>
          </a:p>
        </p:txBody>
      </p:sp>
    </p:spTree>
    <p:extLst>
      <p:ext uri="{BB962C8B-B14F-4D97-AF65-F5344CB8AC3E}">
        <p14:creationId xmlns:p14="http://schemas.microsoft.com/office/powerpoint/2010/main" val="3753218023"/>
      </p:ext>
    </p:extLst>
  </p:cSld>
  <p:clrMapOvr>
    <a:masterClrMapping/>
  </p:clrMapOvr>
  <p:transition>
    <p:fad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838200" y="305002"/>
            <a:ext cx="7620000" cy="609398"/>
          </a:xfrm>
        </p:spPr>
        <p:txBody>
          <a:bodyPr/>
          <a:lstStyle/>
          <a:p>
            <a:r>
              <a:rPr lang="en-US" altLang="en-US" sz="4400" dirty="0"/>
              <a:t>Systems Transformation</a:t>
            </a:r>
          </a:p>
        </p:txBody>
      </p:sp>
      <p:sp>
        <p:nvSpPr>
          <p:cNvPr id="140291" name="Rectangle 3"/>
          <p:cNvSpPr>
            <a:spLocks noGrp="1" noChangeArrowheads="1"/>
          </p:cNvSpPr>
          <p:nvPr>
            <p:ph type="body" idx="1"/>
          </p:nvPr>
        </p:nvSpPr>
        <p:spPr>
          <a:xfrm>
            <a:off x="838200" y="1396829"/>
            <a:ext cx="7772400" cy="1803571"/>
          </a:xfrm>
        </p:spPr>
        <p:txBody>
          <a:bodyPr/>
          <a:lstStyle/>
          <a:p>
            <a:pPr eaLnBrk="1" hangingPunct="1"/>
            <a:r>
              <a:rPr lang="en-US" altLang="en-US" sz="2800" dirty="0">
                <a:solidFill>
                  <a:srgbClr val="66CCFF"/>
                </a:solidFill>
              </a:rPr>
              <a:t>What’s Involved?</a:t>
            </a:r>
          </a:p>
          <a:p>
            <a:pPr eaLnBrk="1" hangingPunct="1"/>
            <a:endParaRPr lang="en-US" altLang="en-US" sz="800" dirty="0">
              <a:solidFill>
                <a:srgbClr val="36777E"/>
              </a:solidFill>
            </a:endParaRPr>
          </a:p>
          <a:p>
            <a:pPr lvl="1" eaLnBrk="1" hangingPunct="1"/>
            <a:r>
              <a:rPr lang="en-US" altLang="en-US" sz="2400" dirty="0"/>
              <a:t>Systems transformation: Not just about services!</a:t>
            </a:r>
          </a:p>
          <a:p>
            <a:pPr lvl="1" eaLnBrk="1" hangingPunct="1"/>
            <a:endParaRPr lang="en-US" altLang="en-US" sz="800" dirty="0"/>
          </a:p>
          <a:p>
            <a:pPr lvl="1"/>
            <a:r>
              <a:rPr lang="en-US" altLang="en-US" sz="2400" dirty="0"/>
              <a:t>Requires a fundamental shift in thinking – a paradigm shift/changing the organizational culture:</a:t>
            </a:r>
          </a:p>
        </p:txBody>
      </p:sp>
      <p:sp>
        <p:nvSpPr>
          <p:cNvPr id="4" name="Content Placeholder 2"/>
          <p:cNvSpPr txBox="1">
            <a:spLocks/>
          </p:cNvSpPr>
          <p:nvPr/>
        </p:nvSpPr>
        <p:spPr bwMode="auto">
          <a:xfrm>
            <a:off x="762000" y="3581400"/>
            <a:ext cx="40386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indent="-282575">
              <a:spcBef>
                <a:spcPct val="20000"/>
              </a:spcBef>
              <a:spcAft>
                <a:spcPts val="300"/>
              </a:spcAft>
              <a:buClr>
                <a:srgbClr val="008080"/>
              </a:buClr>
              <a:buFontTx/>
              <a:buChar char="•"/>
              <a:defRPr/>
            </a:pPr>
            <a:r>
              <a:rPr lang="en-US" sz="2000" dirty="0">
                <a:latin typeface="+mn-lt"/>
              </a:rPr>
              <a:t>Recovery environment</a:t>
            </a:r>
          </a:p>
          <a:p>
            <a:pPr indent="-282575">
              <a:spcBef>
                <a:spcPct val="20000"/>
              </a:spcBef>
              <a:spcAft>
                <a:spcPts val="300"/>
              </a:spcAft>
              <a:buClr>
                <a:srgbClr val="008080"/>
              </a:buClr>
              <a:buFontTx/>
              <a:buChar char="•"/>
              <a:defRPr/>
            </a:pPr>
            <a:r>
              <a:rPr lang="en-US" sz="2000" dirty="0">
                <a:latin typeface="+mn-lt"/>
              </a:rPr>
              <a:t>Commitment &amp; leadership by all</a:t>
            </a:r>
          </a:p>
          <a:p>
            <a:pPr indent="-282575">
              <a:spcBef>
                <a:spcPct val="20000"/>
              </a:spcBef>
              <a:spcAft>
                <a:spcPts val="300"/>
              </a:spcAft>
              <a:buClr>
                <a:srgbClr val="008080"/>
              </a:buClr>
              <a:buFontTx/>
              <a:buChar char="•"/>
              <a:defRPr/>
            </a:pPr>
            <a:r>
              <a:rPr lang="en-US" sz="2000" dirty="0">
                <a:latin typeface="+mn-lt"/>
              </a:rPr>
              <a:t>Careful hiring</a:t>
            </a:r>
          </a:p>
          <a:p>
            <a:pPr indent="-282575">
              <a:spcBef>
                <a:spcPct val="20000"/>
              </a:spcBef>
              <a:spcAft>
                <a:spcPts val="300"/>
              </a:spcAft>
              <a:buClr>
                <a:srgbClr val="008080"/>
              </a:buClr>
              <a:buFontTx/>
              <a:buChar char="•"/>
              <a:defRPr/>
            </a:pPr>
            <a:r>
              <a:rPr lang="en-US" sz="2000" dirty="0">
                <a:latin typeface="+mn-lt"/>
              </a:rPr>
              <a:t>Collaboration with all stakeholders</a:t>
            </a:r>
          </a:p>
        </p:txBody>
      </p:sp>
      <p:sp>
        <p:nvSpPr>
          <p:cNvPr id="5" name="Content Placeholder 2"/>
          <p:cNvSpPr txBox="1">
            <a:spLocks/>
          </p:cNvSpPr>
          <p:nvPr/>
        </p:nvSpPr>
        <p:spPr bwMode="auto">
          <a:xfrm>
            <a:off x="5026025" y="3581400"/>
            <a:ext cx="36607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indent="-282575">
              <a:spcBef>
                <a:spcPct val="20000"/>
              </a:spcBef>
              <a:spcAft>
                <a:spcPts val="300"/>
              </a:spcAft>
              <a:buClr>
                <a:srgbClr val="008080"/>
              </a:buClr>
              <a:buFontTx/>
              <a:buChar char="•"/>
              <a:defRPr/>
            </a:pPr>
            <a:r>
              <a:rPr lang="en-US" sz="2000" dirty="0">
                <a:latin typeface="+mn-lt"/>
              </a:rPr>
              <a:t>Allocation of sufficient resources</a:t>
            </a:r>
          </a:p>
          <a:p>
            <a:pPr indent="-282575">
              <a:spcBef>
                <a:spcPct val="20000"/>
              </a:spcBef>
              <a:spcAft>
                <a:spcPts val="300"/>
              </a:spcAft>
              <a:buClr>
                <a:srgbClr val="008080"/>
              </a:buClr>
              <a:buFontTx/>
              <a:buChar char="•"/>
              <a:defRPr/>
            </a:pPr>
            <a:r>
              <a:rPr lang="en-US" sz="2000" dirty="0">
                <a:latin typeface="+mn-lt"/>
              </a:rPr>
              <a:t>Appropriate services </a:t>
            </a:r>
          </a:p>
          <a:p>
            <a:pPr indent="-282575">
              <a:spcBef>
                <a:spcPct val="20000"/>
              </a:spcBef>
              <a:spcAft>
                <a:spcPts val="300"/>
              </a:spcAft>
              <a:buClr>
                <a:srgbClr val="008080"/>
              </a:buClr>
              <a:buFontTx/>
              <a:buChar char="•"/>
              <a:defRPr/>
            </a:pPr>
            <a:r>
              <a:rPr lang="en-US" sz="2000" dirty="0">
                <a:latin typeface="+mn-lt"/>
              </a:rPr>
              <a:t>Data collection</a:t>
            </a:r>
          </a:p>
          <a:p>
            <a:pPr indent="-282575">
              <a:spcBef>
                <a:spcPct val="20000"/>
              </a:spcBef>
              <a:spcAft>
                <a:spcPts val="300"/>
              </a:spcAft>
              <a:buClr>
                <a:srgbClr val="008080"/>
              </a:buClr>
              <a:buFontTx/>
              <a:buChar char="•"/>
              <a:defRPr/>
            </a:pPr>
            <a:r>
              <a:rPr lang="en-US" sz="2000" dirty="0">
                <a:latin typeface="+mn-lt"/>
              </a:rPr>
              <a:t>Sustainability</a:t>
            </a:r>
          </a:p>
        </p:txBody>
      </p:sp>
    </p:spTree>
    <p:extLst>
      <p:ext uri="{BB962C8B-B14F-4D97-AF65-F5344CB8AC3E}">
        <p14:creationId xmlns:p14="http://schemas.microsoft.com/office/powerpoint/2010/main" val="2925412596"/>
      </p:ext>
    </p:extLst>
  </p:cSld>
  <p:clrMapOvr>
    <a:masterClrMapping/>
  </p:clrMapOvr>
  <p:transition>
    <p:fad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838200" y="305002"/>
            <a:ext cx="7924800" cy="609398"/>
          </a:xfrm>
        </p:spPr>
        <p:txBody>
          <a:bodyPr/>
          <a:lstStyle/>
          <a:p>
            <a:r>
              <a:rPr lang="en-US" altLang="en-US" sz="4400" dirty="0"/>
              <a:t>Systems Transformation</a:t>
            </a:r>
          </a:p>
        </p:txBody>
      </p:sp>
      <p:sp>
        <p:nvSpPr>
          <p:cNvPr id="141315" name="Rectangle 3"/>
          <p:cNvSpPr>
            <a:spLocks noGrp="1" noChangeArrowheads="1"/>
          </p:cNvSpPr>
          <p:nvPr>
            <p:ph type="body" idx="1"/>
          </p:nvPr>
        </p:nvSpPr>
        <p:spPr>
          <a:xfrm>
            <a:off x="838200" y="1066800"/>
            <a:ext cx="7696200" cy="5281446"/>
          </a:xfrm>
        </p:spPr>
        <p:txBody>
          <a:bodyPr/>
          <a:lstStyle/>
          <a:p>
            <a:r>
              <a:rPr lang="en-US" altLang="en-US" sz="2800" dirty="0">
                <a:solidFill>
                  <a:srgbClr val="66CCFF"/>
                </a:solidFill>
              </a:rPr>
              <a:t>Recovery Environment</a:t>
            </a:r>
          </a:p>
          <a:p>
            <a:pPr lvl="1" eaLnBrk="1" hangingPunct="1"/>
            <a:r>
              <a:rPr lang="en-US" altLang="en-US" sz="2000" dirty="0"/>
              <a:t>True partnership with person and family</a:t>
            </a:r>
          </a:p>
          <a:p>
            <a:pPr lvl="1" eaLnBrk="1" hangingPunct="1"/>
            <a:r>
              <a:rPr lang="en-US" altLang="en-US" sz="2000" dirty="0"/>
              <a:t>Believing that people will choose services they need to achieve a satisfying life</a:t>
            </a:r>
          </a:p>
          <a:p>
            <a:pPr lvl="1" eaLnBrk="1" hangingPunct="1"/>
            <a:r>
              <a:rPr lang="en-US" altLang="en-US" sz="2000" dirty="0"/>
              <a:t>Overcoming provider resistance</a:t>
            </a:r>
          </a:p>
          <a:p>
            <a:pPr lvl="1" eaLnBrk="1" hangingPunct="1"/>
            <a:endParaRPr lang="en-US" altLang="en-US" sz="300" dirty="0"/>
          </a:p>
          <a:p>
            <a:r>
              <a:rPr lang="en-US" altLang="en-US" sz="2800" dirty="0">
                <a:solidFill>
                  <a:srgbClr val="66CCFF"/>
                </a:solidFill>
              </a:rPr>
              <a:t>Commitment and Leadership</a:t>
            </a:r>
          </a:p>
          <a:p>
            <a:pPr lvl="1" eaLnBrk="1" hangingPunct="1"/>
            <a:r>
              <a:rPr lang="en-US" altLang="en-US" sz="2000" dirty="0"/>
              <a:t>All must be committed</a:t>
            </a:r>
          </a:p>
          <a:p>
            <a:pPr lvl="1" eaLnBrk="1" hangingPunct="1"/>
            <a:r>
              <a:rPr lang="en-US" altLang="en-US" sz="2000" dirty="0"/>
              <a:t>Change must be implemented in total - not piecemeal</a:t>
            </a:r>
          </a:p>
          <a:p>
            <a:pPr lvl="1" eaLnBrk="1" hangingPunct="1"/>
            <a:r>
              <a:rPr lang="en-US" altLang="en-US" sz="2000" dirty="0"/>
              <a:t>Long term process – will not take hold overnight</a:t>
            </a:r>
          </a:p>
          <a:p>
            <a:pPr lvl="1" eaLnBrk="1" hangingPunct="1"/>
            <a:r>
              <a:rPr lang="en-US" altLang="en-US" sz="2000" dirty="0"/>
              <a:t>There are frequent changes in leadership - Processes must be put in place that will continue when leaders change</a:t>
            </a:r>
          </a:p>
          <a:p>
            <a:pPr lvl="1" eaLnBrk="1" hangingPunct="1"/>
            <a:endParaRPr lang="en-US" altLang="en-US" sz="300" dirty="0"/>
          </a:p>
          <a:p>
            <a:r>
              <a:rPr lang="en-US" altLang="en-US" sz="2800" dirty="0">
                <a:solidFill>
                  <a:srgbClr val="66CCFF"/>
                </a:solidFill>
              </a:rPr>
              <a:t>Careful Hiring</a:t>
            </a:r>
          </a:p>
          <a:p>
            <a:pPr lvl="1" eaLnBrk="1" hangingPunct="1"/>
            <a:r>
              <a:rPr lang="en-US" altLang="en-US" sz="2000" dirty="0"/>
              <a:t>Must ensure the right personnel are in place and receive on going supervision</a:t>
            </a:r>
          </a:p>
          <a:p>
            <a:pPr lvl="1" eaLnBrk="1" hangingPunct="1"/>
            <a:endParaRPr lang="en-US" altLang="en-US" sz="1800" dirty="0"/>
          </a:p>
        </p:txBody>
      </p:sp>
    </p:spTree>
    <p:extLst>
      <p:ext uri="{BB962C8B-B14F-4D97-AF65-F5344CB8AC3E}">
        <p14:creationId xmlns:p14="http://schemas.microsoft.com/office/powerpoint/2010/main" val="3398791068"/>
      </p:ext>
    </p:extLst>
  </p:cSld>
  <p:clrMapOvr>
    <a:masterClrMapping/>
  </p:clrMapOvr>
  <p:transition>
    <p:fad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838200" y="305002"/>
            <a:ext cx="7772400" cy="609398"/>
          </a:xfrm>
        </p:spPr>
        <p:txBody>
          <a:bodyPr/>
          <a:lstStyle/>
          <a:p>
            <a:r>
              <a:rPr lang="en-US" altLang="en-US" sz="4400" dirty="0"/>
              <a:t>Systems Transformation</a:t>
            </a:r>
          </a:p>
        </p:txBody>
      </p:sp>
      <p:sp>
        <p:nvSpPr>
          <p:cNvPr id="142339" name="Rectangle 3"/>
          <p:cNvSpPr>
            <a:spLocks noGrp="1" noChangeArrowheads="1"/>
          </p:cNvSpPr>
          <p:nvPr>
            <p:ph type="body" idx="1"/>
          </p:nvPr>
        </p:nvSpPr>
        <p:spPr>
          <a:xfrm>
            <a:off x="838200" y="1306895"/>
            <a:ext cx="7772400" cy="4382738"/>
          </a:xfrm>
        </p:spPr>
        <p:txBody>
          <a:bodyPr/>
          <a:lstStyle/>
          <a:p>
            <a:pPr eaLnBrk="1" hangingPunct="1"/>
            <a:r>
              <a:rPr lang="en-US" altLang="en-US" sz="2800" dirty="0">
                <a:solidFill>
                  <a:srgbClr val="66CCFF"/>
                </a:solidFill>
              </a:rPr>
              <a:t>Collaboration with All Stakeholders</a:t>
            </a:r>
          </a:p>
          <a:p>
            <a:pPr eaLnBrk="1" hangingPunct="1"/>
            <a:endParaRPr lang="en-US" altLang="en-US" sz="200" dirty="0"/>
          </a:p>
          <a:p>
            <a:pPr lvl="1" eaLnBrk="1" hangingPunct="1"/>
            <a:r>
              <a:rPr lang="en-US" altLang="en-US" sz="2000" dirty="0"/>
              <a:t>Genuine partnership with recipients, families, professionals</a:t>
            </a:r>
          </a:p>
          <a:p>
            <a:pPr lvl="1" eaLnBrk="1" hangingPunct="1"/>
            <a:r>
              <a:rPr lang="en-US" altLang="en-US" sz="2000" dirty="0"/>
              <a:t>Development of recipient and family leadership</a:t>
            </a:r>
          </a:p>
          <a:p>
            <a:pPr lvl="1" eaLnBrk="1" hangingPunct="1"/>
            <a:r>
              <a:rPr lang="en-US" altLang="en-US" sz="2000" dirty="0"/>
              <a:t>Ongoing monitoring of process</a:t>
            </a:r>
          </a:p>
          <a:p>
            <a:pPr lvl="1" eaLnBrk="1" hangingPunct="1"/>
            <a:r>
              <a:rPr lang="en-US" altLang="en-US" sz="2000" dirty="0"/>
              <a:t>Ongoing training and supervision</a:t>
            </a:r>
          </a:p>
          <a:p>
            <a:pPr marL="517525" lvl="1" indent="0" eaLnBrk="1" hangingPunct="1">
              <a:buNone/>
            </a:pPr>
            <a:endParaRPr lang="en-US" altLang="en-US" sz="800" dirty="0"/>
          </a:p>
          <a:p>
            <a:pPr lvl="1"/>
            <a:r>
              <a:rPr lang="en-US" altLang="en-US" sz="2000" b="1" dirty="0">
                <a:solidFill>
                  <a:srgbClr val="66CCFF"/>
                </a:solidFill>
              </a:rPr>
              <a:t>ALL OF THE ABOVE WILL MEET WITH PROVIDER RESISTANCE!!</a:t>
            </a:r>
          </a:p>
          <a:p>
            <a:pPr lvl="1" eaLnBrk="1" hangingPunct="1"/>
            <a:endParaRPr lang="en-US" altLang="en-US" sz="1600" dirty="0"/>
          </a:p>
          <a:p>
            <a:r>
              <a:rPr lang="en-US" altLang="en-US" sz="2800" dirty="0"/>
              <a:t>Allocation of Sufficient Resources</a:t>
            </a:r>
          </a:p>
          <a:p>
            <a:pPr eaLnBrk="1" hangingPunct="1"/>
            <a:endParaRPr lang="en-US" altLang="en-US" sz="200" dirty="0"/>
          </a:p>
          <a:p>
            <a:pPr lvl="1" eaLnBrk="1" hangingPunct="1"/>
            <a:r>
              <a:rPr lang="en-US" altLang="en-US" sz="2000" dirty="0"/>
              <a:t>Follows from commitment</a:t>
            </a:r>
          </a:p>
          <a:p>
            <a:pPr lvl="1" eaLnBrk="1" hangingPunct="1"/>
            <a:r>
              <a:rPr lang="en-US" altLang="en-US" sz="2000" dirty="0"/>
              <a:t>Shifting of priorities may be necessary</a:t>
            </a:r>
          </a:p>
          <a:p>
            <a:pPr lvl="1" eaLnBrk="1" hangingPunct="1"/>
            <a:endParaRPr lang="en-US" altLang="en-US" sz="800" dirty="0"/>
          </a:p>
          <a:p>
            <a:pPr lvl="1" eaLnBrk="1" hangingPunct="1"/>
            <a:endParaRPr lang="en-US" altLang="en-US" sz="400" dirty="0"/>
          </a:p>
          <a:p>
            <a:pPr lvl="1"/>
            <a:r>
              <a:rPr lang="en-US" altLang="en-US" sz="2000" b="1" dirty="0">
                <a:solidFill>
                  <a:srgbClr val="66CCFF"/>
                </a:solidFill>
              </a:rPr>
              <a:t>MORE PROVIDER RESISTANCE!!</a:t>
            </a:r>
          </a:p>
          <a:p>
            <a:pPr lvl="2" eaLnBrk="1" hangingPunct="1"/>
            <a:endParaRPr lang="en-US" altLang="en-US" sz="400" dirty="0"/>
          </a:p>
        </p:txBody>
      </p:sp>
      <p:pic>
        <p:nvPicPr>
          <p:cNvPr id="142340" name="Picture 8" descr="C:\Program Files (x86)\Microsoft Office\MEDIA\CAGCAT10\j0240719.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3810000"/>
            <a:ext cx="1163638" cy="18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695101"/>
      </p:ext>
    </p:extLst>
  </p:cSld>
  <p:clrMapOvr>
    <a:masterClrMapping/>
  </p:clrMapOvr>
  <p:transition>
    <p:fad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762000" y="305002"/>
            <a:ext cx="8229600" cy="609398"/>
          </a:xfrm>
        </p:spPr>
        <p:txBody>
          <a:bodyPr/>
          <a:lstStyle/>
          <a:p>
            <a:r>
              <a:rPr lang="en-US" altLang="en-US" sz="4400" dirty="0"/>
              <a:t>Systems Transformation</a:t>
            </a:r>
          </a:p>
        </p:txBody>
      </p:sp>
      <p:sp>
        <p:nvSpPr>
          <p:cNvPr id="143363" name="Rectangle 3"/>
          <p:cNvSpPr>
            <a:spLocks noGrp="1" noChangeArrowheads="1"/>
          </p:cNvSpPr>
          <p:nvPr>
            <p:ph type="body" idx="1"/>
          </p:nvPr>
        </p:nvSpPr>
        <p:spPr>
          <a:xfrm>
            <a:off x="762000" y="1371600"/>
            <a:ext cx="7772400" cy="4462760"/>
          </a:xfrm>
        </p:spPr>
        <p:txBody>
          <a:bodyPr/>
          <a:lstStyle/>
          <a:p>
            <a:pPr lvl="1" eaLnBrk="1" hangingPunct="1"/>
            <a:endParaRPr lang="en-US" altLang="en-US" sz="400" dirty="0"/>
          </a:p>
          <a:p>
            <a:r>
              <a:rPr lang="en-US" altLang="en-US" sz="2800" dirty="0">
                <a:solidFill>
                  <a:srgbClr val="66CCFF"/>
                </a:solidFill>
              </a:rPr>
              <a:t>Appropriate Services</a:t>
            </a:r>
          </a:p>
          <a:p>
            <a:pPr eaLnBrk="1" hangingPunct="1"/>
            <a:endParaRPr lang="en-US" altLang="en-US" sz="200" dirty="0"/>
          </a:p>
          <a:p>
            <a:pPr lvl="1" eaLnBrk="1" hangingPunct="1"/>
            <a:r>
              <a:rPr lang="en-US" altLang="en-US" sz="2200" dirty="0"/>
              <a:t>A comprehensive system to meet the needs and wishes of people with serious mental illnesses:</a:t>
            </a:r>
          </a:p>
          <a:p>
            <a:pPr lvl="1" eaLnBrk="1" hangingPunct="1"/>
            <a:endParaRPr lang="en-US" altLang="en-US" sz="400" dirty="0"/>
          </a:p>
          <a:p>
            <a:pPr lvl="2"/>
            <a:r>
              <a:rPr lang="en-US" altLang="en-US" sz="1800" dirty="0"/>
              <a:t>Evidence based practices (EBPs) </a:t>
            </a:r>
            <a:r>
              <a:rPr lang="en-US" altLang="en-US" sz="1800" dirty="0">
                <a:solidFill>
                  <a:srgbClr val="FF0066"/>
                </a:solidFill>
              </a:rPr>
              <a:t>WITH FIDELITY!!! </a:t>
            </a:r>
          </a:p>
          <a:p>
            <a:pPr lvl="2" eaLnBrk="1" hangingPunct="1"/>
            <a:r>
              <a:rPr lang="en-US" altLang="en-US" sz="1800" dirty="0"/>
              <a:t>Promising practices</a:t>
            </a:r>
          </a:p>
          <a:p>
            <a:pPr lvl="2" eaLnBrk="1" hangingPunct="1"/>
            <a:r>
              <a:rPr lang="en-US" altLang="en-US" sz="1800" dirty="0"/>
              <a:t>Supporting services</a:t>
            </a:r>
          </a:p>
          <a:p>
            <a:pPr eaLnBrk="1" hangingPunct="1"/>
            <a:endParaRPr lang="en-US" altLang="en-US" sz="800" dirty="0"/>
          </a:p>
          <a:p>
            <a:r>
              <a:rPr lang="en-US" altLang="en-US" sz="2800" dirty="0">
                <a:solidFill>
                  <a:srgbClr val="66CCFF"/>
                </a:solidFill>
              </a:rPr>
              <a:t>Data Collection</a:t>
            </a:r>
          </a:p>
          <a:p>
            <a:pPr eaLnBrk="1" hangingPunct="1"/>
            <a:endParaRPr lang="en-US" altLang="en-US" sz="200" dirty="0"/>
          </a:p>
          <a:p>
            <a:pPr lvl="1" eaLnBrk="1" hangingPunct="1"/>
            <a:r>
              <a:rPr lang="en-US" altLang="en-US" sz="2000" dirty="0"/>
              <a:t>Requires a system to gather information and data </a:t>
            </a:r>
            <a:r>
              <a:rPr lang="en-US" altLang="en-US" sz="2000" dirty="0">
                <a:solidFill>
                  <a:srgbClr val="FF0066"/>
                </a:solidFill>
              </a:rPr>
              <a:t>IMMEDIATELY</a:t>
            </a:r>
          </a:p>
          <a:p>
            <a:pPr lvl="1" eaLnBrk="1" hangingPunct="1"/>
            <a:r>
              <a:rPr lang="en-US" altLang="en-US" sz="2000" dirty="0"/>
              <a:t>Assess attitudes, vision, concerns of moving to a system that truly promotes recovery</a:t>
            </a:r>
          </a:p>
          <a:p>
            <a:pPr lvl="1" eaLnBrk="1" hangingPunct="1"/>
            <a:r>
              <a:rPr lang="en-US" altLang="en-US" sz="2000" dirty="0"/>
              <a:t>Willingness to make changes based on data and feedback</a:t>
            </a:r>
          </a:p>
          <a:p>
            <a:pPr lvl="1" eaLnBrk="1" hangingPunct="1"/>
            <a:endParaRPr lang="en-US" altLang="en-US" sz="800" dirty="0"/>
          </a:p>
        </p:txBody>
      </p:sp>
    </p:spTree>
    <p:extLst>
      <p:ext uri="{BB962C8B-B14F-4D97-AF65-F5344CB8AC3E}">
        <p14:creationId xmlns:p14="http://schemas.microsoft.com/office/powerpoint/2010/main" val="3821211158"/>
      </p:ext>
    </p:extLst>
  </p:cSld>
  <p:clrMapOvr>
    <a:masterClrMapping/>
  </p:clrMapOvr>
  <p:transition>
    <p:fade/>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a:xfrm>
            <a:off x="762000" y="304800"/>
            <a:ext cx="7620000" cy="609398"/>
          </a:xfrm>
        </p:spPr>
        <p:txBody>
          <a:bodyPr/>
          <a:lstStyle/>
          <a:p>
            <a:r>
              <a:rPr lang="en-US" altLang="en-US" sz="4400" dirty="0"/>
              <a:t>Systems Transformation</a:t>
            </a:r>
          </a:p>
        </p:txBody>
      </p:sp>
      <p:sp>
        <p:nvSpPr>
          <p:cNvPr id="3" name="Content Placeholder 2"/>
          <p:cNvSpPr>
            <a:spLocks noGrp="1"/>
          </p:cNvSpPr>
          <p:nvPr>
            <p:ph idx="1"/>
          </p:nvPr>
        </p:nvSpPr>
        <p:spPr>
          <a:xfrm>
            <a:off x="762000" y="1295400"/>
            <a:ext cx="7696200" cy="4850559"/>
          </a:xfrm>
          <a:noFill/>
          <a:effectLst/>
        </p:spPr>
        <p:txBody>
          <a:bodyPr/>
          <a:lstStyle/>
          <a:p>
            <a:pPr>
              <a:defRPr/>
            </a:pPr>
            <a:r>
              <a:rPr lang="en-US" sz="2800" dirty="0">
                <a:solidFill>
                  <a:srgbClr val="66CCFF"/>
                </a:solidFill>
              </a:rPr>
              <a:t>Sustainability</a:t>
            </a:r>
          </a:p>
          <a:p>
            <a:pPr eaLnBrk="1" hangingPunct="1">
              <a:defRPr/>
            </a:pPr>
            <a:endParaRPr lang="en-US" sz="200" dirty="0"/>
          </a:p>
          <a:p>
            <a:pPr lvl="1" eaLnBrk="1" hangingPunct="1">
              <a:defRPr/>
            </a:pPr>
            <a:r>
              <a:rPr lang="en-US" sz="2000" dirty="0"/>
              <a:t>Requires diligence!</a:t>
            </a:r>
          </a:p>
          <a:p>
            <a:pPr lvl="1" eaLnBrk="1" hangingPunct="1">
              <a:defRPr/>
            </a:pPr>
            <a:r>
              <a:rPr lang="en-US" sz="2000" dirty="0"/>
              <a:t>Frequent changes in mental health leadership are a continual threat</a:t>
            </a:r>
          </a:p>
          <a:p>
            <a:pPr lvl="1" eaLnBrk="1" hangingPunct="1">
              <a:defRPr/>
            </a:pPr>
            <a:r>
              <a:rPr lang="en-US" sz="2000" dirty="0"/>
              <a:t>Need:</a:t>
            </a:r>
          </a:p>
          <a:p>
            <a:pPr lvl="1" eaLnBrk="1" hangingPunct="1">
              <a:defRPr/>
            </a:pPr>
            <a:endParaRPr lang="en-US" sz="400" dirty="0"/>
          </a:p>
          <a:p>
            <a:pPr lvl="2" eaLnBrk="1" hangingPunct="1">
              <a:defRPr/>
            </a:pPr>
            <a:r>
              <a:rPr lang="en-US" sz="1800" dirty="0"/>
              <a:t>Processes that will transcend leadership changes</a:t>
            </a:r>
          </a:p>
          <a:p>
            <a:pPr lvl="2" eaLnBrk="1" hangingPunct="1">
              <a:defRPr/>
            </a:pPr>
            <a:r>
              <a:rPr lang="en-US" sz="1800" dirty="0"/>
              <a:t>Active partnerships</a:t>
            </a:r>
          </a:p>
          <a:p>
            <a:pPr lvl="2" eaLnBrk="1" hangingPunct="1">
              <a:defRPr/>
            </a:pPr>
            <a:r>
              <a:rPr lang="en-US" sz="1800" cap="small" dirty="0">
                <a:solidFill>
                  <a:srgbClr val="FF0066"/>
                </a:solidFill>
              </a:rPr>
              <a:t>DATA, DATA, AND MORE DATA!!</a:t>
            </a:r>
          </a:p>
          <a:p>
            <a:pPr marL="914400" lvl="2" indent="0" eaLnBrk="1" hangingPunct="1">
              <a:buFontTx/>
              <a:buNone/>
              <a:defRPr/>
            </a:pPr>
            <a:endParaRPr lang="en-US" sz="800" dirty="0">
              <a:solidFill>
                <a:srgbClr val="FF0066"/>
              </a:solidFill>
            </a:endParaRPr>
          </a:p>
          <a:p>
            <a:pPr>
              <a:defRPr/>
            </a:pPr>
            <a:r>
              <a:rPr lang="en-US" sz="2800" dirty="0"/>
              <a:t>The job isn’t finished when new services are in place</a:t>
            </a:r>
          </a:p>
          <a:p>
            <a:pPr lvl="1" eaLnBrk="1" hangingPunct="1">
              <a:defRPr/>
            </a:pPr>
            <a:r>
              <a:rPr lang="en-US" sz="2000" dirty="0"/>
              <a:t>Sustainability requires careful attention to all of the components and an ongoing commitment!</a:t>
            </a:r>
          </a:p>
          <a:p>
            <a:pPr>
              <a:defRPr/>
            </a:pPr>
            <a:endParaRPr lang="en-US" dirty="0"/>
          </a:p>
        </p:txBody>
      </p:sp>
    </p:spTree>
    <p:extLst>
      <p:ext uri="{BB962C8B-B14F-4D97-AF65-F5344CB8AC3E}">
        <p14:creationId xmlns:p14="http://schemas.microsoft.com/office/powerpoint/2010/main" val="2798403507"/>
      </p:ext>
    </p:extLst>
  </p:cSld>
  <p:clrMapOvr>
    <a:masterClrMapping/>
  </p:clrMapOvr>
  <p:transition>
    <p:fad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5816977"/>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System Transformation.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3200" b="1" dirty="0">
              <a:solidFill>
                <a:srgbClr val="FFFFFF"/>
              </a:solidFill>
            </a:endParaRPr>
          </a:p>
          <a:p>
            <a:r>
              <a:rPr lang="en-US" sz="1600" dirty="0">
                <a:solidFill>
                  <a:srgbClr val="FFFFFF"/>
                </a:solidFill>
              </a:rPr>
              <a:t>August</a:t>
            </a:r>
            <a:r>
              <a:rPr lang="en-US" sz="1600">
                <a:solidFill>
                  <a:srgbClr val="FFFFFF"/>
                </a:solidFill>
              </a:rPr>
              <a:t>, 2014</a:t>
            </a:r>
            <a:endParaRPr lang="en-US" sz="1600" dirty="0">
              <a:solidFill>
                <a:srgbClr val="FFFFFF"/>
              </a:solidFill>
            </a:endParaRPr>
          </a:p>
        </p:txBody>
      </p:sp>
    </p:spTree>
    <p:extLst>
      <p:ext uri="{BB962C8B-B14F-4D97-AF65-F5344CB8AC3E}">
        <p14:creationId xmlns:p14="http://schemas.microsoft.com/office/powerpoint/2010/main" val="1290066176"/>
      </p:ext>
    </p:extLst>
  </p:cSld>
  <p:clrMapOvr>
    <a:masterClrMapping/>
  </p:clrMapOvr>
  <p:transition>
    <p:fade/>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APA Recovery to Practice Curriculum</a:t>
            </a:r>
          </a:p>
        </p:txBody>
      </p:sp>
      <p:sp>
        <p:nvSpPr>
          <p:cNvPr id="3" name="Subtitle 2"/>
          <p:cNvSpPr>
            <a:spLocks noGrp="1"/>
          </p:cNvSpPr>
          <p:nvPr>
            <p:ph type="subTitle" idx="1"/>
          </p:nvPr>
        </p:nvSpPr>
        <p:spPr>
          <a:xfrm>
            <a:off x="776287" y="4344988"/>
            <a:ext cx="7681913" cy="1293812"/>
          </a:xfrm>
        </p:spPr>
        <p:txBody>
          <a:bodyPr>
            <a:normAutofit/>
          </a:bodyPr>
          <a:lstStyle/>
          <a:p>
            <a:r>
              <a:rPr lang="en-US" dirty="0"/>
              <a:t>15. Scientific Foundations</a:t>
            </a:r>
          </a:p>
        </p:txBody>
      </p:sp>
    </p:spTree>
    <p:extLst>
      <p:ext uri="{BB962C8B-B14F-4D97-AF65-F5344CB8AC3E}">
        <p14:creationId xmlns:p14="http://schemas.microsoft.com/office/powerpoint/2010/main" val="3228226697"/>
      </p:ext>
    </p:extLst>
  </p:cSld>
  <p:clrMapOvr>
    <a:masterClrMapping/>
  </p:clrMapOvr>
  <p:transition>
    <p:fad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620000" cy="609398"/>
          </a:xfrm>
        </p:spPr>
        <p:txBody>
          <a:bodyPr/>
          <a:lstStyle/>
          <a:p>
            <a:r>
              <a:rPr lang="en-US" altLang="en-US" sz="4400" dirty="0"/>
              <a:t>Scientific Foundations</a:t>
            </a:r>
            <a:endParaRPr lang="en-US" dirty="0"/>
          </a:p>
        </p:txBody>
      </p:sp>
      <p:sp>
        <p:nvSpPr>
          <p:cNvPr id="3" name="Text Placeholder 2"/>
          <p:cNvSpPr>
            <a:spLocks noGrp="1"/>
          </p:cNvSpPr>
          <p:nvPr>
            <p:ph type="body" sz="quarter" idx="10"/>
          </p:nvPr>
        </p:nvSpPr>
        <p:spPr>
          <a:xfrm>
            <a:off x="838200" y="1295400"/>
            <a:ext cx="7848600" cy="4533549"/>
          </a:xfrm>
        </p:spPr>
        <p:txBody>
          <a:bodyPr/>
          <a:lstStyle/>
          <a:p>
            <a:r>
              <a:rPr lang="en-US" sz="2800" dirty="0">
                <a:solidFill>
                  <a:srgbClr val="66CCFF"/>
                </a:solidFill>
              </a:rPr>
              <a:t>Research Designs for Recovery Oriented Mental Health Services</a:t>
            </a:r>
          </a:p>
          <a:p>
            <a:pPr lvl="1"/>
            <a:r>
              <a:rPr lang="en-US" sz="2400" dirty="0"/>
              <a:t>Quantitative Studies:</a:t>
            </a:r>
          </a:p>
          <a:p>
            <a:pPr lvl="2"/>
            <a:r>
              <a:rPr lang="en-US" sz="2200" dirty="0"/>
              <a:t>Experimental designs</a:t>
            </a:r>
          </a:p>
          <a:p>
            <a:pPr lvl="2"/>
            <a:r>
              <a:rPr lang="en-US" sz="2200" dirty="0"/>
              <a:t>Quasi-experimental designs</a:t>
            </a:r>
          </a:p>
          <a:p>
            <a:pPr lvl="2"/>
            <a:r>
              <a:rPr lang="en-US" sz="2200" dirty="0"/>
              <a:t>Non-experimental quantitative designs</a:t>
            </a:r>
          </a:p>
          <a:p>
            <a:pPr lvl="1"/>
            <a:r>
              <a:rPr lang="en-US" sz="2400" dirty="0"/>
              <a:t>Qualitative Studies</a:t>
            </a:r>
            <a:endParaRPr lang="en-US" dirty="0"/>
          </a:p>
          <a:p>
            <a:r>
              <a:rPr lang="en-US" sz="2800" dirty="0"/>
              <a:t>All of the above have limitations!</a:t>
            </a:r>
          </a:p>
          <a:p>
            <a:r>
              <a:rPr lang="en-US" sz="2800" dirty="0"/>
              <a:t>What is the solution?</a:t>
            </a:r>
          </a:p>
          <a:p>
            <a:pPr lvl="1"/>
            <a:r>
              <a:rPr lang="en-US" sz="2400" dirty="0"/>
              <a:t>Mixed methods designs:</a:t>
            </a:r>
          </a:p>
          <a:p>
            <a:pPr lvl="1"/>
            <a:endParaRPr lang="en-US" sz="400" dirty="0"/>
          </a:p>
          <a:p>
            <a:pPr lvl="2"/>
            <a:r>
              <a:rPr lang="en-US" sz="2000" dirty="0"/>
              <a:t>Solves many of the problems inherent in single approaches</a:t>
            </a:r>
          </a:p>
        </p:txBody>
      </p:sp>
    </p:spTree>
    <p:extLst>
      <p:ext uri="{BB962C8B-B14F-4D97-AF65-F5344CB8AC3E}">
        <p14:creationId xmlns:p14="http://schemas.microsoft.com/office/powerpoint/2010/main" val="2306141760"/>
      </p:ext>
    </p:extLst>
  </p:cSld>
  <p:clrMapOvr>
    <a:masterClrMapping/>
  </p:clrMapOvr>
  <p:transition>
    <p:fad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39000" cy="609398"/>
          </a:xfrm>
        </p:spPr>
        <p:txBody>
          <a:bodyPr/>
          <a:lstStyle/>
          <a:p>
            <a:r>
              <a:rPr lang="en-US" altLang="en-US" sz="4400" dirty="0"/>
              <a:t>Scientific Foundations</a:t>
            </a:r>
            <a:endParaRPr lang="en-US" sz="4400" dirty="0"/>
          </a:p>
        </p:txBody>
      </p:sp>
      <p:sp>
        <p:nvSpPr>
          <p:cNvPr id="3" name="Text Placeholder 2"/>
          <p:cNvSpPr>
            <a:spLocks noGrp="1"/>
          </p:cNvSpPr>
          <p:nvPr>
            <p:ph type="body" sz="quarter" idx="10"/>
          </p:nvPr>
        </p:nvSpPr>
        <p:spPr>
          <a:xfrm>
            <a:off x="838200" y="1066800"/>
            <a:ext cx="7696200" cy="6297108"/>
          </a:xfrm>
        </p:spPr>
        <p:txBody>
          <a:bodyPr/>
          <a:lstStyle/>
          <a:p>
            <a:pPr>
              <a:spcAft>
                <a:spcPts val="600"/>
              </a:spcAft>
            </a:pPr>
            <a:r>
              <a:rPr lang="en-US" sz="2400" dirty="0">
                <a:solidFill>
                  <a:srgbClr val="66CCFF"/>
                </a:solidFill>
              </a:rPr>
              <a:t>Guidance from the NIH Office of Behavioral and Social Sciences Research defines Mixed Methods Designs as:</a:t>
            </a:r>
          </a:p>
          <a:p>
            <a:pPr lvl="1"/>
            <a:r>
              <a:rPr lang="en-US" sz="2200" dirty="0"/>
              <a:t>“...a research approach or methodology:</a:t>
            </a:r>
          </a:p>
          <a:p>
            <a:pPr lvl="1"/>
            <a:endParaRPr lang="en-US" sz="400" dirty="0"/>
          </a:p>
          <a:p>
            <a:pPr lvl="2"/>
            <a:r>
              <a:rPr lang="en-US" sz="2000" dirty="0"/>
              <a:t>focusing on research questions that call for real-life contextual understandings, multi-level perspectives, and cultural influences;</a:t>
            </a:r>
          </a:p>
          <a:p>
            <a:pPr lvl="2"/>
            <a:endParaRPr lang="en-US" sz="200" dirty="0"/>
          </a:p>
          <a:p>
            <a:pPr lvl="2"/>
            <a:r>
              <a:rPr lang="en-US" sz="2000" dirty="0"/>
              <a:t>employing rigorous quantitative research assessing magnitude and frequency of constructs and rigorous qualitative research exploring the meaning and understanding of constructs;</a:t>
            </a:r>
          </a:p>
          <a:p>
            <a:pPr lvl="2"/>
            <a:endParaRPr lang="en-US" sz="200" dirty="0"/>
          </a:p>
          <a:p>
            <a:pPr lvl="2"/>
            <a:r>
              <a:rPr lang="en-US" sz="2000" dirty="0"/>
              <a:t>utilizing multiple methods (e.g., intervention trials and in-depth interviews);</a:t>
            </a:r>
          </a:p>
          <a:p>
            <a:pPr lvl="2"/>
            <a:endParaRPr lang="en-US" sz="200" dirty="0"/>
          </a:p>
          <a:p>
            <a:pPr lvl="2"/>
            <a:r>
              <a:rPr lang="en-US" sz="2000" dirty="0"/>
              <a:t>intentionally integrating or combining these methods to draw on the strengths of each; and</a:t>
            </a:r>
          </a:p>
          <a:p>
            <a:pPr lvl="2"/>
            <a:endParaRPr lang="en-US" sz="200" dirty="0"/>
          </a:p>
          <a:p>
            <a:pPr lvl="2"/>
            <a:r>
              <a:rPr lang="en-US" sz="2000" dirty="0"/>
              <a:t>framing the investigation within philosophical and theoretical positions.” </a:t>
            </a:r>
          </a:p>
          <a:p>
            <a:pPr lvl="2"/>
            <a:endParaRPr lang="en-US" sz="800" dirty="0"/>
          </a:p>
          <a:p>
            <a:pPr marL="115888" lvl="2" indent="0">
              <a:buNone/>
            </a:pPr>
            <a:r>
              <a:rPr lang="en-US" sz="1200" i="1" dirty="0"/>
              <a:t>Creswell, Klassen, Plano Clark &amp; Smith, 2011</a:t>
            </a:r>
          </a:p>
          <a:p>
            <a:pPr lvl="1"/>
            <a:endParaRPr lang="en-US" dirty="0"/>
          </a:p>
          <a:p>
            <a:endParaRPr lang="en-US" dirty="0"/>
          </a:p>
        </p:txBody>
      </p:sp>
    </p:spTree>
    <p:extLst>
      <p:ext uri="{BB962C8B-B14F-4D97-AF65-F5344CB8AC3E}">
        <p14:creationId xmlns:p14="http://schemas.microsoft.com/office/powerpoint/2010/main" val="1714889742"/>
      </p:ext>
    </p:extLst>
  </p:cSld>
  <p:clrMapOvr>
    <a:masterClrMapping/>
  </p:clrMapOvr>
  <p:transition>
    <p:fade/>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838200" y="228600"/>
            <a:ext cx="7772400" cy="609398"/>
          </a:xfrm>
        </p:spPr>
        <p:txBody>
          <a:bodyPr/>
          <a:lstStyle/>
          <a:p>
            <a:r>
              <a:rPr lang="en-US" altLang="en-US" sz="4400" dirty="0"/>
              <a:t>Scientific Foundations</a:t>
            </a:r>
          </a:p>
        </p:txBody>
      </p:sp>
      <p:sp>
        <p:nvSpPr>
          <p:cNvPr id="131075" name="Rectangle 3"/>
          <p:cNvSpPr>
            <a:spLocks noGrp="1" noChangeArrowheads="1"/>
          </p:cNvSpPr>
          <p:nvPr>
            <p:ph type="body" idx="1"/>
          </p:nvPr>
        </p:nvSpPr>
        <p:spPr>
          <a:xfrm>
            <a:off x="838200" y="1295400"/>
            <a:ext cx="7620000" cy="4398127"/>
          </a:xfrm>
        </p:spPr>
        <p:txBody>
          <a:bodyPr/>
          <a:lstStyle/>
          <a:p>
            <a:pPr>
              <a:defRPr/>
            </a:pPr>
            <a:r>
              <a:rPr lang="en-US" altLang="en-US" sz="2800" dirty="0">
                <a:solidFill>
                  <a:srgbClr val="66CCFF"/>
                </a:solidFill>
                <a:latin typeface="+mj-lt"/>
              </a:rPr>
              <a:t>Research Methods: Mixed Methods Designs</a:t>
            </a:r>
          </a:p>
          <a:p>
            <a:pPr eaLnBrk="1" hangingPunct="1"/>
            <a:endParaRPr lang="en-US" altLang="en-US" sz="800" dirty="0">
              <a:solidFill>
                <a:srgbClr val="36777E"/>
              </a:solidFill>
            </a:endParaRPr>
          </a:p>
          <a:p>
            <a:pPr lvl="1" eaLnBrk="1" hangingPunct="1"/>
            <a:r>
              <a:rPr lang="en-US" altLang="en-US" sz="2000" dirty="0"/>
              <a:t>Traditional research methods (quantitative &amp; qualitative) have advantages and challenges; neither captures effects of community interventions well</a:t>
            </a:r>
          </a:p>
          <a:p>
            <a:pPr eaLnBrk="1" hangingPunct="1"/>
            <a:endParaRPr lang="en-US" altLang="en-US" sz="600" dirty="0"/>
          </a:p>
          <a:p>
            <a:pPr lvl="1" eaLnBrk="1" hangingPunct="1"/>
            <a:r>
              <a:rPr lang="en-US" altLang="en-US" sz="2000" dirty="0"/>
              <a:t>True mixed method research combines quantitative and qualitative data collection and analysis in the same study – </a:t>
            </a:r>
            <a:r>
              <a:rPr lang="en-US" altLang="en-US" sz="2000" i="1" u="sng" dirty="0"/>
              <a:t>not in sequential processes, but as part of one overall research design</a:t>
            </a:r>
          </a:p>
          <a:p>
            <a:pPr eaLnBrk="1" hangingPunct="1"/>
            <a:endParaRPr lang="en-US" altLang="en-US" sz="600" i="1" dirty="0"/>
          </a:p>
          <a:p>
            <a:pPr lvl="1" eaLnBrk="1" hangingPunct="1"/>
            <a:r>
              <a:rPr lang="en-US" altLang="en-US" sz="2000" dirty="0"/>
              <a:t>This method broadens the questions that can be asked and answered, and offers the possibility to do so </a:t>
            </a:r>
            <a:r>
              <a:rPr lang="en-US" altLang="en-US" sz="2000" i="1" u="sng" dirty="0"/>
              <a:t>all within the same study</a:t>
            </a:r>
          </a:p>
          <a:p>
            <a:pPr eaLnBrk="1" hangingPunct="1"/>
            <a:endParaRPr lang="en-US" altLang="en-US" sz="600" i="1" dirty="0"/>
          </a:p>
          <a:p>
            <a:pPr lvl="1" eaLnBrk="1" hangingPunct="1"/>
            <a:r>
              <a:rPr lang="en-US" altLang="en-US" sz="2000" dirty="0"/>
              <a:t>Possible to answer both exploratory &amp; confirmatory questions in the </a:t>
            </a:r>
            <a:r>
              <a:rPr lang="en-US" altLang="en-US" sz="2000" i="1" dirty="0"/>
              <a:t>same study</a:t>
            </a:r>
            <a:r>
              <a:rPr lang="en-US" altLang="en-US" sz="2000" dirty="0"/>
              <a:t>.  Permits verification &amp; generation of theory in the same study</a:t>
            </a:r>
          </a:p>
        </p:txBody>
      </p:sp>
    </p:spTree>
    <p:extLst>
      <p:ext uri="{BB962C8B-B14F-4D97-AF65-F5344CB8AC3E}">
        <p14:creationId xmlns:p14="http://schemas.microsoft.com/office/powerpoint/2010/main" val="1339220101"/>
      </p:ext>
    </p:extLst>
  </p:cSld>
  <p:clrMapOvr>
    <a:masterClrMapping/>
  </p:clrMapOvr>
  <p:transition>
    <p:fad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1" y="664726"/>
            <a:ext cx="7315199" cy="5816977"/>
          </a:xfrm>
          <a:prstGeom prst="rect">
            <a:avLst/>
          </a:prstGeom>
          <a:noFill/>
        </p:spPr>
        <p:txBody>
          <a:bodyPr wrap="square" rtlCol="0">
            <a:spAutoFit/>
          </a:bodyPr>
          <a:lstStyle/>
          <a:p>
            <a:r>
              <a:rPr lang="en-US" sz="2400" b="1" dirty="0">
                <a:solidFill>
                  <a:srgbClr val="66CCFF"/>
                </a:solidFill>
              </a:rPr>
              <a:t>Citation for this Module:</a:t>
            </a:r>
          </a:p>
          <a:p>
            <a:endParaRPr lang="en-US" sz="2000" dirty="0">
              <a:solidFill>
                <a:srgbClr val="FFFFFF"/>
              </a:solidFill>
            </a:endParaRPr>
          </a:p>
          <a:p>
            <a:r>
              <a:rPr lang="en-US" dirty="0">
                <a:solidFill>
                  <a:srgbClr val="FFFFFF"/>
                </a:solidFill>
              </a:rPr>
              <a:t>American Psychological Association &amp; Jansen, M. A. (2014). Scientific Foundations.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rPr>
              <a:t>www.apa.org/pi/rtp</a:t>
            </a:r>
          </a:p>
          <a:p>
            <a:endParaRPr lang="en-US" dirty="0">
              <a:solidFill>
                <a:srgbClr val="FFFFFF"/>
              </a:solidFill>
            </a:endParaRPr>
          </a:p>
          <a:p>
            <a:r>
              <a:rPr lang="en-US" sz="2400" b="1" dirty="0">
                <a:solidFill>
                  <a:srgbClr val="66CCFF"/>
                </a:solidFill>
              </a:rPr>
              <a:t>Citation for the full Curriculum:</a:t>
            </a:r>
          </a:p>
          <a:p>
            <a:endParaRPr lang="en-US" sz="2000" dirty="0">
              <a:solidFill>
                <a:srgbClr val="FFFFFF"/>
              </a:solidFill>
            </a:endParaRPr>
          </a:p>
          <a:p>
            <a:r>
              <a:rPr lang="en-US" dirty="0">
                <a:solidFill>
                  <a:srgbClr val="FFFFFF"/>
                </a:solidFill>
              </a:rPr>
              <a:t>American Psychological Association &amp; Jansen, M. A. (2014).  </a:t>
            </a:r>
            <a:r>
              <a:rPr lang="en-US" i="1" dirty="0">
                <a:solidFill>
                  <a:srgbClr val="FFFFFF"/>
                </a:solidFill>
              </a:rPr>
              <a:t>Reframing Psychology for the Emerging Health Care Environment: Recovery Curriculum for People with Serious Mental Illnesses and Behavioral Health Disorders.</a:t>
            </a:r>
            <a:r>
              <a:rPr lang="en-US" dirty="0">
                <a:solidFill>
                  <a:srgbClr val="FFFFFF"/>
                </a:solidFill>
              </a:rPr>
              <a:t>  Washington, DC: American Psychological Association. </a:t>
            </a:r>
          </a:p>
          <a:p>
            <a:endParaRPr lang="en-US" sz="800" dirty="0">
              <a:solidFill>
                <a:srgbClr val="FFFFFF"/>
              </a:solidFill>
            </a:endParaRPr>
          </a:p>
          <a:p>
            <a:r>
              <a:rPr lang="en-US" sz="2000" b="1" dirty="0">
                <a:solidFill>
                  <a:srgbClr val="FFFFFF"/>
                </a:solidFill>
                <a:hlinkClick r:id="rId2"/>
              </a:rPr>
              <a:t>mjansen@bayviewbehavioral.org</a:t>
            </a:r>
            <a:r>
              <a:rPr lang="en-US" sz="2000" b="1" dirty="0">
                <a:solidFill>
                  <a:srgbClr val="FFFFFF"/>
                </a:solidFill>
              </a:rPr>
              <a:t> or </a:t>
            </a:r>
            <a:r>
              <a:rPr lang="en-US" sz="2000" b="1" dirty="0">
                <a:solidFill>
                  <a:srgbClr val="FFFFFF"/>
                </a:solidFill>
                <a:hlinkClick r:id="rId3"/>
              </a:rPr>
              <a:t>jansenm@shaw.ca</a:t>
            </a:r>
            <a:endParaRPr lang="en-US" sz="2000" b="1" dirty="0">
              <a:solidFill>
                <a:srgbClr val="FFFFFF"/>
              </a:solidFill>
            </a:endParaRPr>
          </a:p>
          <a:p>
            <a:endParaRPr lang="en-US" sz="3200" b="1" dirty="0">
              <a:solidFill>
                <a:srgbClr val="FFFFFF"/>
              </a:solidFill>
            </a:endParaRPr>
          </a:p>
          <a:p>
            <a:r>
              <a:rPr lang="en-US" sz="1600" dirty="0">
                <a:solidFill>
                  <a:srgbClr val="FFFFFF"/>
                </a:solidFill>
              </a:rPr>
              <a:t>August, 2014</a:t>
            </a:r>
          </a:p>
        </p:txBody>
      </p:sp>
    </p:spTree>
    <p:extLst>
      <p:ext uri="{BB962C8B-B14F-4D97-AF65-F5344CB8AC3E}">
        <p14:creationId xmlns:p14="http://schemas.microsoft.com/office/powerpoint/2010/main" val="1404476605"/>
      </p:ext>
    </p:extLst>
  </p:cSld>
  <p:clrMapOvr>
    <a:masterClrMapping/>
  </p:clrMapOvr>
  <p:transition>
    <p:fade/>
  </p:transition>
</p:sld>
</file>

<file path=ppt/theme/theme1.xml><?xml version="1.0" encoding="utf-8"?>
<a:theme xmlns:a="http://schemas.openxmlformats.org/drawingml/2006/main" name="1_Blue brushed metal Segoe">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2_Blue brushed metal Segoe">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205FAED-2C87-424D-9EA0-7C56B5DB84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1_Blue brushed metal Segoe</Template>
  <TotalTime>252</TotalTime>
  <Words>15029</Words>
  <Application>Microsoft Office PowerPoint</Application>
  <PresentationFormat>On-screen Show (4:3)</PresentationFormat>
  <Paragraphs>1882</Paragraphs>
  <Slides>164</Slides>
  <Notes>56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164</vt:i4>
      </vt:variant>
    </vt:vector>
  </HeadingPairs>
  <TitlesOfParts>
    <vt:vector size="175" baseType="lpstr">
      <vt:lpstr>Arial</vt:lpstr>
      <vt:lpstr>Calibri</vt:lpstr>
      <vt:lpstr>Century Gothic</vt:lpstr>
      <vt:lpstr>Century Schoolbook</vt:lpstr>
      <vt:lpstr>Corbel</vt:lpstr>
      <vt:lpstr>Courier New</vt:lpstr>
      <vt:lpstr>Tahoma</vt:lpstr>
      <vt:lpstr>Wingdings</vt:lpstr>
      <vt:lpstr>1_Blue brushed metal Segoe</vt:lpstr>
      <vt:lpstr>White with Courier font for code slides</vt:lpstr>
      <vt:lpstr>2_Blue brushed metal Segoe</vt:lpstr>
      <vt:lpstr>APA Recovery to Practice Curriculum</vt:lpstr>
      <vt:lpstr>Background</vt:lpstr>
      <vt:lpstr>Background, cont’d</vt:lpstr>
      <vt:lpstr>Curriculum Modules</vt:lpstr>
      <vt:lpstr>Incorporating Consumers as Teachers </vt:lpstr>
      <vt:lpstr>Important Considerations</vt:lpstr>
      <vt:lpstr>PowerPoint Presentation</vt:lpstr>
      <vt:lpstr>APA Recovery to Practice Curriculum</vt:lpstr>
      <vt:lpstr>Introduction to Recovery Based Psychological Practice</vt:lpstr>
      <vt:lpstr>Introduction to Recovery Based Psychological Practice</vt:lpstr>
      <vt:lpstr>Introduction to Recovery Based Psychological Practice</vt:lpstr>
      <vt:lpstr>Introduction to Recovery Based Psychological Practice</vt:lpstr>
      <vt:lpstr>Introduction to Recovery Based Psychological Practice</vt:lpstr>
      <vt:lpstr>Introduction to Recovery Based Psychological Practice</vt:lpstr>
      <vt:lpstr>PowerPoint Presentation</vt:lpstr>
      <vt:lpstr>APA Recovery to Practice Curriculum</vt:lpstr>
      <vt:lpstr>The Recovery Movement: Role of Psychologists and Health Care Reform</vt:lpstr>
      <vt:lpstr>The Recovery Movement: Role of Psychologists and Health Care Reform</vt:lpstr>
      <vt:lpstr>The Recovery Movement: Role of Psychologists and Health Care Reform</vt:lpstr>
      <vt:lpstr>The Recovery Movement: Role of Psychologists and Health Care Reform</vt:lpstr>
      <vt:lpstr>The Recovery Movement: Role of Psychologists and Health Care Reform</vt:lpstr>
      <vt:lpstr>The Recovery Movement: Role of Psychologists and Health Care Reform</vt:lpstr>
      <vt:lpstr>The Recovery Movement: Role of Psychologists and Health Care Reform</vt:lpstr>
      <vt:lpstr>PowerPoint Presentation</vt:lpstr>
      <vt:lpstr>APA Recovery to Practice Curriculum</vt:lpstr>
      <vt:lpstr>Assessment</vt:lpstr>
      <vt:lpstr>Assessment</vt:lpstr>
      <vt:lpstr>Assessment</vt:lpstr>
      <vt:lpstr>Assessment</vt:lpstr>
      <vt:lpstr>Assessment</vt:lpstr>
      <vt:lpstr>Assessment</vt:lpstr>
      <vt:lpstr>PowerPoint Presentation</vt:lpstr>
      <vt:lpstr>APA Recovery to Practice Curriculum</vt:lpstr>
      <vt:lpstr>Engaging People as Partners</vt:lpstr>
      <vt:lpstr>Engaging People as Partners</vt:lpstr>
      <vt:lpstr>Engaging People as Partners</vt:lpstr>
      <vt:lpstr>Engaging People as Partners</vt:lpstr>
      <vt:lpstr>Engaging People as Partners</vt:lpstr>
      <vt:lpstr>Engaging People as Partners</vt:lpstr>
      <vt:lpstr>PowerPoint Presentation</vt:lpstr>
      <vt:lpstr>APA Recovery to Practice Curriculum</vt:lpstr>
      <vt:lpstr>Person Centered Planning</vt:lpstr>
      <vt:lpstr>Person Centered Planning</vt:lpstr>
      <vt:lpstr>Person Centered Planning</vt:lpstr>
      <vt:lpstr>Person Centered Planning</vt:lpstr>
      <vt:lpstr>Person Centered Planning</vt:lpstr>
      <vt:lpstr>Person Centered Planning Process</vt:lpstr>
      <vt:lpstr>Person Centered Planning</vt:lpstr>
      <vt:lpstr>PowerPoint Presentation</vt:lpstr>
      <vt:lpstr>APA Recovery to Practice Curriculum</vt:lpstr>
      <vt:lpstr>Health Disparities</vt:lpstr>
      <vt:lpstr>Health Disparities</vt:lpstr>
      <vt:lpstr>Health Disparities</vt:lpstr>
      <vt:lpstr>Health Disparities</vt:lpstr>
      <vt:lpstr>Health Disparities</vt:lpstr>
      <vt:lpstr>PowerPoint Presentation</vt:lpstr>
      <vt:lpstr>APA Recovery to Practice Curriculum</vt:lpstr>
      <vt:lpstr>Interventions I: Guiding Principles and Integrated Framework</vt:lpstr>
      <vt:lpstr>Interventions I: Guiding Principles and Integrated Framework</vt:lpstr>
      <vt:lpstr>Interventions I: Guiding Principles and Integrated Framework</vt:lpstr>
      <vt:lpstr>Interventions I: Guiding Principles and Integrated Framework</vt:lpstr>
      <vt:lpstr>PowerPoint Presentation</vt:lpstr>
      <vt:lpstr>APA Recovery to Practice Curriculum</vt:lpstr>
      <vt:lpstr>Interventions II:  Evidence Based Practices</vt:lpstr>
      <vt:lpstr>Interventions II: Evidence Based Practices</vt:lpstr>
      <vt:lpstr>Interventions II: Evidence Based Practices</vt:lpstr>
      <vt:lpstr>Interventions II – EBPs: Assertive Community Treatment</vt:lpstr>
      <vt:lpstr>Interventions II – EBPs: Supported Employment</vt:lpstr>
      <vt:lpstr>Interventions II – EBPs: Family Psychoeducation</vt:lpstr>
      <vt:lpstr>Interventions II – EBPs: Cognitive Behavioral Therapy</vt:lpstr>
      <vt:lpstr>Interventions II – EBPs:  Skills Training</vt:lpstr>
      <vt:lpstr>Interventions II – EBPs: Token Economy</vt:lpstr>
      <vt:lpstr>Interventions II – EBPs: Token Economy</vt:lpstr>
      <vt:lpstr>Interventions II – EBPs: Integrated Dual Diagnosis/Concurrent Disorders Treatment</vt:lpstr>
      <vt:lpstr>Interventions II – EBPs: Integrated Dual Diagnosis/Concurrent Disorders Treatment</vt:lpstr>
      <vt:lpstr>Interventions II – EBPs: Weight Management Interventions</vt:lpstr>
      <vt:lpstr>Interventions II – EBPs: Weight Management Interventions</vt:lpstr>
      <vt:lpstr>Interventions II: Essential Provisions for Evidence Based Practices</vt:lpstr>
      <vt:lpstr>Interventions II: Essential Provisions for Evidence Based Practices</vt:lpstr>
      <vt:lpstr>Interventions II: Essential Provisions for Evidence Based Practices</vt:lpstr>
      <vt:lpstr>Interventions II: Essential Provisions for Evidence Based Practices</vt:lpstr>
      <vt:lpstr>PowerPoint Presentation</vt:lpstr>
      <vt:lpstr>APA Recovery to Practice Curriculum</vt:lpstr>
      <vt:lpstr>Interventions III: Promising Practices</vt:lpstr>
      <vt:lpstr>Interventions III: Promising Practices</vt:lpstr>
      <vt:lpstr>Interventions III – Promising Practices: Medication/Illness Management</vt:lpstr>
      <vt:lpstr>Interventions III – Promising Practices: Cognitive Remediation</vt:lpstr>
      <vt:lpstr>Interventions III – Promising Practices: Early Psychosis Interventions (EPI)</vt:lpstr>
      <vt:lpstr>Interventions III – Promising Practices: Early Psychosis Interventions (EPI)</vt:lpstr>
      <vt:lpstr>Interventions III – Promising Practices: Early Psychosis Interventions (EPI)</vt:lpstr>
      <vt:lpstr>Interventions III – Promising Practices: Peer Delivered Services</vt:lpstr>
      <vt:lpstr>Interventions III – Promising Practices: Peer Delivered Services</vt:lpstr>
      <vt:lpstr>Interventions III:  Important Provisions for Delivering Promising Practices</vt:lpstr>
      <vt:lpstr>Interventions III: Supporting Services</vt:lpstr>
      <vt:lpstr>Interventions III: Supporting Services</vt:lpstr>
      <vt:lpstr>Interventions III – Supporting Services: Motivational Interviewing</vt:lpstr>
      <vt:lpstr>Interventions III – Supporting Services: Interventions for Trauma</vt:lpstr>
      <vt:lpstr>Interventions III – Supporting Services: Interventions for Trauma</vt:lpstr>
      <vt:lpstr>Interventions III – Supporting Services: Interventions for Trauma</vt:lpstr>
      <vt:lpstr>Interventions III – Supporting Services: Interventions for Trauma</vt:lpstr>
      <vt:lpstr>Interventions III – Supporting Services: Supported Housing</vt:lpstr>
      <vt:lpstr>Interventions III – Supporting Services: Supported Education</vt:lpstr>
      <vt:lpstr>Interventions III – Supporting Services: Supported Education</vt:lpstr>
      <vt:lpstr>Interventions III – Supporting Services: Smoking Cessation</vt:lpstr>
      <vt:lpstr>Interventions III – Supporting Services: Smoking Cessation</vt:lpstr>
      <vt:lpstr>Interventions III – Supporting Services: Health Education</vt:lpstr>
      <vt:lpstr>Interventions III – Supporting Services: Clubhouse Model</vt:lpstr>
      <vt:lpstr>Interventions III – Supporting Services: Clubhouse Model</vt:lpstr>
      <vt:lpstr>Interventions III – Supporting Services: Drop-in Services</vt:lpstr>
      <vt:lpstr>Interventions III – Supporting Services: Leisure Services</vt:lpstr>
      <vt:lpstr>Interventions III – Supporting Services: Personal/Daily Life Services</vt:lpstr>
      <vt:lpstr>Interventions III – Supporting Services: Services Supporting Gender &amp; Culture</vt:lpstr>
      <vt:lpstr>Interventions III – Supporting Services: Services Supporting Gender &amp; Culture </vt:lpstr>
      <vt:lpstr>PowerPoint Presentation</vt:lpstr>
      <vt:lpstr>APA Recovery to Practice Curriculum</vt:lpstr>
      <vt:lpstr>Forensic &amp; Related Issues I: Homelessness,  Substance Abuse, Trauma, Gender, Race, Culture</vt:lpstr>
      <vt:lpstr>Forensic &amp; Related Issues I: Homelessness,  Substance Abuse, Trauma, Gender, Race, Culture</vt:lpstr>
      <vt:lpstr>Forensic &amp; Related Issues I: Homelessness,  Substance Abuse, Trauma, Gender, Race, Culture</vt:lpstr>
      <vt:lpstr>Forensic &amp; Related Issues I: Homelessness,  Substance Abuse, Trauma, Gender, Race, Culture</vt:lpstr>
      <vt:lpstr>Forensic &amp; Related Issues I: Homelessness,  Substance Abuse, Trauma, Gender, Race, Culture</vt:lpstr>
      <vt:lpstr>PowerPoint Presentation</vt:lpstr>
      <vt:lpstr>APA Recovery to Practice Curriculum</vt:lpstr>
      <vt:lpstr>Forensic &amp; Related Issues II:  Interventions, Transition Planning, Follow Up</vt:lpstr>
      <vt:lpstr>Forensic &amp; Related Issues II:  Interventions, Transition Planning, Follow Up</vt:lpstr>
      <vt:lpstr>Forensic &amp; Related Issues II:  Interventions, Transition Planning, Follow Up</vt:lpstr>
      <vt:lpstr>Forensic &amp; Related Issues II:  Interventions, Transition Planning, Follow Up</vt:lpstr>
      <vt:lpstr>Forensic &amp; Related Issues II:  Interventions, Transition Planning, Follow Up</vt:lpstr>
      <vt:lpstr>Forensic &amp; Related Issues II:  Interventions, Transition Planning, Follow Up</vt:lpstr>
      <vt:lpstr>Forensic &amp; Related Issues II:  Interventions, Transition Planning, Follow Up</vt:lpstr>
      <vt:lpstr>Forensic &amp; Related Issues II:  Interventions, Transition Planning, Follow Up</vt:lpstr>
      <vt:lpstr>Forensic &amp; Related Issues II: Interventions, Transition Planning, Follow Up</vt:lpstr>
      <vt:lpstr>Forensic &amp; Related Issues II: Interventions, Transition Planning, Follow Up</vt:lpstr>
      <vt:lpstr>PowerPoint Presentation</vt:lpstr>
      <vt:lpstr>APA Recovery to Practice Curriculum</vt:lpstr>
      <vt:lpstr>Community Inclusion</vt:lpstr>
      <vt:lpstr>Community Inclusion</vt:lpstr>
      <vt:lpstr>Community Inclusion</vt:lpstr>
      <vt:lpstr>Community Inclusion</vt:lpstr>
      <vt:lpstr>Community Inclusion</vt:lpstr>
      <vt:lpstr>Community Inclusion</vt:lpstr>
      <vt:lpstr>Community Inclusion</vt:lpstr>
      <vt:lpstr>Community Inclusion</vt:lpstr>
      <vt:lpstr>Community Inclusion</vt:lpstr>
      <vt:lpstr>PowerPoint Presentation</vt:lpstr>
      <vt:lpstr>APA Recovery to Practice Curriculum</vt:lpstr>
      <vt:lpstr>Peer Delivered Services</vt:lpstr>
      <vt:lpstr>Peer Delivered Services</vt:lpstr>
      <vt:lpstr>Peer Delivered Services</vt:lpstr>
      <vt:lpstr>Peer Delivered Services</vt:lpstr>
      <vt:lpstr>Peer Delivered Services</vt:lpstr>
      <vt:lpstr>PowerPoint Presentation</vt:lpstr>
      <vt:lpstr>APA Recovery to Practice Curriculum</vt:lpstr>
      <vt:lpstr>Systems Transformation</vt:lpstr>
      <vt:lpstr>Systems Transformation</vt:lpstr>
      <vt:lpstr>Systems Transformation</vt:lpstr>
      <vt:lpstr>Systems Transformation</vt:lpstr>
      <vt:lpstr>Systems Transformation</vt:lpstr>
      <vt:lpstr>Systems Transformation</vt:lpstr>
      <vt:lpstr>PowerPoint Presentation</vt:lpstr>
      <vt:lpstr>APA Recovery to Practice Curriculum</vt:lpstr>
      <vt:lpstr>Scientific Foundations</vt:lpstr>
      <vt:lpstr>Scientific Foundations</vt:lpstr>
      <vt:lpstr>Scientific Foundations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Leo</dc:creator>
  <cp:lastModifiedBy>Dailey, Andrew</cp:lastModifiedBy>
  <cp:revision>29</cp:revision>
  <dcterms:created xsi:type="dcterms:W3CDTF">2014-05-28T22:08:03Z</dcterms:created>
  <dcterms:modified xsi:type="dcterms:W3CDTF">2020-03-31T20:10:13Z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TC102867069990</vt:lpwstr>
  </property>
</Properties>
</file>