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mp4" ContentType="video/mp4"/>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37"/>
  </p:notesMasterIdLst>
  <p:handoutMasterIdLst>
    <p:handoutMasterId r:id="rId38"/>
  </p:handoutMasterIdLst>
  <p:sldIdLst>
    <p:sldId id="256" r:id="rId2"/>
    <p:sldId id="435" r:id="rId3"/>
    <p:sldId id="378" r:id="rId4"/>
    <p:sldId id="338" r:id="rId5"/>
    <p:sldId id="434" r:id="rId6"/>
    <p:sldId id="411" r:id="rId7"/>
    <p:sldId id="339" r:id="rId8"/>
    <p:sldId id="382" r:id="rId9"/>
    <p:sldId id="432" r:id="rId10"/>
    <p:sldId id="362" r:id="rId11"/>
    <p:sldId id="414" r:id="rId12"/>
    <p:sldId id="384" r:id="rId13"/>
    <p:sldId id="335" r:id="rId14"/>
    <p:sldId id="420" r:id="rId15"/>
    <p:sldId id="396" r:id="rId16"/>
    <p:sldId id="380" r:id="rId17"/>
    <p:sldId id="415" r:id="rId18"/>
    <p:sldId id="418" r:id="rId19"/>
    <p:sldId id="366" r:id="rId20"/>
    <p:sldId id="388" r:id="rId21"/>
    <p:sldId id="421" r:id="rId22"/>
    <p:sldId id="422" r:id="rId23"/>
    <p:sldId id="424" r:id="rId24"/>
    <p:sldId id="431" r:id="rId25"/>
    <p:sldId id="426" r:id="rId26"/>
    <p:sldId id="425" r:id="rId27"/>
    <p:sldId id="429" r:id="rId28"/>
    <p:sldId id="367" r:id="rId29"/>
    <p:sldId id="376" r:id="rId30"/>
    <p:sldId id="430" r:id="rId31"/>
    <p:sldId id="308" r:id="rId32"/>
    <p:sldId id="387" r:id="rId33"/>
    <p:sldId id="403" r:id="rId34"/>
    <p:sldId id="404" r:id="rId35"/>
    <p:sldId id="405" r:id="rId36"/>
  </p:sldIdLst>
  <p:sldSz cx="9144000" cy="6858000" type="screen4x3"/>
  <p:notesSz cx="6881813" cy="9296400"/>
  <p:custDataLst>
    <p:tags r:id="rId3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acerenza, Christina" initials="LC" lastIdx="1" clrIdx="0"/>
  <p:cmAuthor id="1" name="Hughes, Ashley" initials="HA" lastIdx="8"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D115"/>
    <a:srgbClr val="669900"/>
    <a:srgbClr val="99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019" autoAdjust="0"/>
    <p:restoredTop sz="76507" autoAdjust="0"/>
  </p:normalViewPr>
  <p:slideViewPr>
    <p:cSldViewPr>
      <p:cViewPr varScale="1">
        <p:scale>
          <a:sx n="64" d="100"/>
          <a:sy n="64" d="100"/>
        </p:scale>
        <p:origin x="288"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sz="quarter" idx="1"/>
          </p:nvPr>
        </p:nvSpPr>
        <p:spPr>
          <a:xfrm>
            <a:off x="3898102" y="0"/>
            <a:ext cx="2982119" cy="464820"/>
          </a:xfrm>
          <a:prstGeom prst="rect">
            <a:avLst/>
          </a:prstGeom>
        </p:spPr>
        <p:txBody>
          <a:bodyPr vert="horz" lIns="92446" tIns="46223" rIns="92446" bIns="46223" rtlCol="0"/>
          <a:lstStyle>
            <a:lvl1pPr algn="r">
              <a:defRPr sz="1200"/>
            </a:lvl1pPr>
          </a:lstStyle>
          <a:p>
            <a:fld id="{8AFAC42D-3545-4FA1-A4EC-251F0FC92961}" type="datetimeFigureOut">
              <a:rPr lang="en-US" smtClean="0"/>
              <a:t>9/23/2015</a:t>
            </a:fld>
            <a:endParaRPr lang="en-US"/>
          </a:p>
        </p:txBody>
      </p:sp>
      <p:sp>
        <p:nvSpPr>
          <p:cNvPr id="4" name="Footer Placeholder 3"/>
          <p:cNvSpPr>
            <a:spLocks noGrp="1"/>
          </p:cNvSpPr>
          <p:nvPr>
            <p:ph type="ftr" sz="quarter" idx="2"/>
          </p:nvPr>
        </p:nvSpPr>
        <p:spPr>
          <a:xfrm>
            <a:off x="0" y="8829967"/>
            <a:ext cx="2982119" cy="464820"/>
          </a:xfrm>
          <a:prstGeom prst="rect">
            <a:avLst/>
          </a:prstGeom>
        </p:spPr>
        <p:txBody>
          <a:bodyPr vert="horz" lIns="92446" tIns="46223" rIns="92446" bIns="46223" rtlCol="0" anchor="b"/>
          <a:lstStyle>
            <a:lvl1pPr algn="l">
              <a:defRPr sz="1200"/>
            </a:lvl1pPr>
          </a:lstStyle>
          <a:p>
            <a:endParaRPr lang="en-US"/>
          </a:p>
        </p:txBody>
      </p:sp>
      <p:sp>
        <p:nvSpPr>
          <p:cNvPr id="5" name="Slide Number Placeholder 4"/>
          <p:cNvSpPr>
            <a:spLocks noGrp="1"/>
          </p:cNvSpPr>
          <p:nvPr>
            <p:ph type="sldNum" sz="quarter" idx="3"/>
          </p:nvPr>
        </p:nvSpPr>
        <p:spPr>
          <a:xfrm>
            <a:off x="3898102" y="8829967"/>
            <a:ext cx="2982119" cy="464820"/>
          </a:xfrm>
          <a:prstGeom prst="rect">
            <a:avLst/>
          </a:prstGeom>
        </p:spPr>
        <p:txBody>
          <a:bodyPr vert="horz" lIns="92446" tIns="46223" rIns="92446" bIns="46223" rtlCol="0" anchor="b"/>
          <a:lstStyle>
            <a:lvl1pPr algn="r">
              <a:defRPr sz="1200"/>
            </a:lvl1pPr>
          </a:lstStyle>
          <a:p>
            <a:fld id="{E6C7FD04-E0E0-4BAC-A36B-EA5AEC040585}" type="slidenum">
              <a:rPr lang="en-US" smtClean="0"/>
              <a:t>‹#›</a:t>
            </a:fld>
            <a:endParaRPr lang="en-US"/>
          </a:p>
        </p:txBody>
      </p:sp>
    </p:spTree>
    <p:extLst>
      <p:ext uri="{BB962C8B-B14F-4D97-AF65-F5344CB8AC3E}">
        <p14:creationId xmlns:p14="http://schemas.microsoft.com/office/powerpoint/2010/main" val="22207715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idx="1"/>
          </p:nvPr>
        </p:nvSpPr>
        <p:spPr>
          <a:xfrm>
            <a:off x="3898102" y="0"/>
            <a:ext cx="2982119" cy="464820"/>
          </a:xfrm>
          <a:prstGeom prst="rect">
            <a:avLst/>
          </a:prstGeom>
        </p:spPr>
        <p:txBody>
          <a:bodyPr vert="horz" lIns="92446" tIns="46223" rIns="92446" bIns="46223" rtlCol="0"/>
          <a:lstStyle>
            <a:lvl1pPr algn="r">
              <a:defRPr sz="1200"/>
            </a:lvl1pPr>
          </a:lstStyle>
          <a:p>
            <a:fld id="{592B3A36-981D-467F-B65F-5DC554850DDD}" type="datetimeFigureOut">
              <a:rPr lang="en-US" smtClean="0"/>
              <a:pPr/>
              <a:t>9/23/2015</a:t>
            </a:fld>
            <a:endParaRPr lang="en-US"/>
          </a:p>
        </p:txBody>
      </p:sp>
      <p:sp>
        <p:nvSpPr>
          <p:cNvPr id="4" name="Slide Image Placeholder 3"/>
          <p:cNvSpPr>
            <a:spLocks noGrp="1" noRot="1" noChangeAspect="1"/>
          </p:cNvSpPr>
          <p:nvPr>
            <p:ph type="sldImg" idx="2"/>
          </p:nvPr>
        </p:nvSpPr>
        <p:spPr>
          <a:xfrm>
            <a:off x="1117600" y="696913"/>
            <a:ext cx="4648200" cy="3486150"/>
          </a:xfrm>
          <a:prstGeom prst="rect">
            <a:avLst/>
          </a:prstGeom>
          <a:noFill/>
          <a:ln w="12700">
            <a:solidFill>
              <a:prstClr val="black"/>
            </a:solidFill>
          </a:ln>
        </p:spPr>
        <p:txBody>
          <a:bodyPr vert="horz" lIns="92446" tIns="46223" rIns="92446" bIns="46223" rtlCol="0" anchor="ctr"/>
          <a:lstStyle/>
          <a:p>
            <a:endParaRPr lang="en-US"/>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2446" tIns="46223" rIns="92446" bIns="46223"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82119" cy="464820"/>
          </a:xfrm>
          <a:prstGeom prst="rect">
            <a:avLst/>
          </a:prstGeom>
        </p:spPr>
        <p:txBody>
          <a:bodyPr vert="horz" lIns="92446" tIns="46223" rIns="92446" bIns="46223"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lIns="92446" tIns="46223" rIns="92446" bIns="46223" rtlCol="0" anchor="b"/>
          <a:lstStyle>
            <a:lvl1pPr algn="r">
              <a:defRPr sz="1200"/>
            </a:lvl1pPr>
          </a:lstStyle>
          <a:p>
            <a:fld id="{40D9A106-DF44-40BD-8D87-92BD3D992718}" type="slidenum">
              <a:rPr lang="en-US" smtClean="0"/>
              <a:pPr/>
              <a:t>‹#›</a:t>
            </a:fld>
            <a:endParaRPr lang="en-US"/>
          </a:p>
        </p:txBody>
      </p:sp>
    </p:spTree>
    <p:extLst>
      <p:ext uri="{BB962C8B-B14F-4D97-AF65-F5344CB8AC3E}">
        <p14:creationId xmlns:p14="http://schemas.microsoft.com/office/powerpoint/2010/main" val="29267948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D9A106-DF44-40BD-8D87-92BD3D992718}" type="slidenum">
              <a:rPr lang="en-US" smtClean="0"/>
              <a:pPr/>
              <a:t>1</a:t>
            </a:fld>
            <a:endParaRPr lang="en-US" dirty="0"/>
          </a:p>
        </p:txBody>
      </p:sp>
    </p:spTree>
    <p:extLst>
      <p:ext uri="{BB962C8B-B14F-4D97-AF65-F5344CB8AC3E}">
        <p14:creationId xmlns:p14="http://schemas.microsoft.com/office/powerpoint/2010/main" val="8423129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458">
              <a:defRPr/>
            </a:pPr>
            <a:endParaRPr lang="en-US" b="0" i="0" baseline="0" dirty="0" smtClean="0"/>
          </a:p>
        </p:txBody>
      </p:sp>
      <p:sp>
        <p:nvSpPr>
          <p:cNvPr id="4" name="Slide Number Placeholder 3"/>
          <p:cNvSpPr>
            <a:spLocks noGrp="1"/>
          </p:cNvSpPr>
          <p:nvPr>
            <p:ph type="sldNum" sz="quarter" idx="10"/>
          </p:nvPr>
        </p:nvSpPr>
        <p:spPr/>
        <p:txBody>
          <a:bodyPr/>
          <a:lstStyle/>
          <a:p>
            <a:fld id="{40D9A106-DF44-40BD-8D87-92BD3D992718}" type="slidenum">
              <a:rPr lang="en-US" smtClean="0"/>
              <a:pPr/>
              <a:t>3</a:t>
            </a:fld>
            <a:endParaRPr lang="en-US"/>
          </a:p>
        </p:txBody>
      </p:sp>
    </p:spTree>
    <p:extLst>
      <p:ext uri="{BB962C8B-B14F-4D97-AF65-F5344CB8AC3E}">
        <p14:creationId xmlns:p14="http://schemas.microsoft.com/office/powerpoint/2010/main" val="34360183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40D9A106-DF44-40BD-8D87-92BD3D992718}" type="slidenum">
              <a:rPr lang="en-US" smtClean="0"/>
              <a:pPr/>
              <a:t>4</a:t>
            </a:fld>
            <a:endParaRPr lang="en-US"/>
          </a:p>
        </p:txBody>
      </p:sp>
    </p:spTree>
    <p:extLst>
      <p:ext uri="{BB962C8B-B14F-4D97-AF65-F5344CB8AC3E}">
        <p14:creationId xmlns:p14="http://schemas.microsoft.com/office/powerpoint/2010/main" val="86193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40D9A106-DF44-40BD-8D87-92BD3D992718}" type="slidenum">
              <a:rPr lang="en-US" smtClean="0">
                <a:solidFill>
                  <a:prstClr val="black"/>
                </a:solidFill>
              </a:rPr>
              <a:pPr/>
              <a:t>5</a:t>
            </a:fld>
            <a:endParaRPr lang="en-US" dirty="0">
              <a:solidFill>
                <a:prstClr val="black"/>
              </a:solidFill>
            </a:endParaRPr>
          </a:p>
        </p:txBody>
      </p:sp>
    </p:spTree>
    <p:extLst>
      <p:ext uri="{BB962C8B-B14F-4D97-AF65-F5344CB8AC3E}">
        <p14:creationId xmlns:p14="http://schemas.microsoft.com/office/powerpoint/2010/main" val="17837572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D9A106-DF44-40BD-8D87-92BD3D992718}" type="slidenum">
              <a:rPr lang="en-US" smtClean="0"/>
              <a:pPr/>
              <a:t>6</a:t>
            </a:fld>
            <a:endParaRPr lang="en-US"/>
          </a:p>
        </p:txBody>
      </p:sp>
    </p:spTree>
    <p:extLst>
      <p:ext uri="{BB962C8B-B14F-4D97-AF65-F5344CB8AC3E}">
        <p14:creationId xmlns:p14="http://schemas.microsoft.com/office/powerpoint/2010/main" val="15252713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D9A106-DF44-40BD-8D87-92BD3D992718}" type="slidenum">
              <a:rPr lang="en-US" smtClean="0"/>
              <a:pPr/>
              <a:t>7</a:t>
            </a:fld>
            <a:endParaRPr lang="en-US"/>
          </a:p>
        </p:txBody>
      </p:sp>
    </p:spTree>
    <p:extLst>
      <p:ext uri="{BB962C8B-B14F-4D97-AF65-F5344CB8AC3E}">
        <p14:creationId xmlns:p14="http://schemas.microsoft.com/office/powerpoint/2010/main" val="15629961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3736" indent="-173736"/>
            <a:endParaRPr lang="en-US" sz="1200" b="1" dirty="0" smtClean="0"/>
          </a:p>
        </p:txBody>
      </p:sp>
      <p:sp>
        <p:nvSpPr>
          <p:cNvPr id="4" name="Slide Number Placeholder 3"/>
          <p:cNvSpPr>
            <a:spLocks noGrp="1"/>
          </p:cNvSpPr>
          <p:nvPr>
            <p:ph type="sldNum" sz="quarter" idx="10"/>
          </p:nvPr>
        </p:nvSpPr>
        <p:spPr/>
        <p:txBody>
          <a:bodyPr/>
          <a:lstStyle/>
          <a:p>
            <a:fld id="{40D9A106-DF44-40BD-8D87-92BD3D992718}" type="slidenum">
              <a:rPr lang="en-US" smtClean="0"/>
              <a:t>8</a:t>
            </a:fld>
            <a:endParaRPr lang="en-US"/>
          </a:p>
        </p:txBody>
      </p:sp>
    </p:spTree>
    <p:extLst>
      <p:ext uri="{BB962C8B-B14F-4D97-AF65-F5344CB8AC3E}">
        <p14:creationId xmlns:p14="http://schemas.microsoft.com/office/powerpoint/2010/main" val="15252713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40D9A106-DF44-40BD-8D87-92BD3D992718}" type="slidenum">
              <a:rPr lang="en-US" smtClean="0">
                <a:solidFill>
                  <a:prstClr val="black"/>
                </a:solidFill>
              </a:rPr>
              <a:pPr/>
              <a:t>9</a:t>
            </a:fld>
            <a:endParaRPr lang="en-US" dirty="0">
              <a:solidFill>
                <a:prstClr val="black"/>
              </a:solidFill>
            </a:endParaRPr>
          </a:p>
        </p:txBody>
      </p:sp>
    </p:spTree>
    <p:extLst>
      <p:ext uri="{BB962C8B-B14F-4D97-AF65-F5344CB8AC3E}">
        <p14:creationId xmlns:p14="http://schemas.microsoft.com/office/powerpoint/2010/main" val="15845295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D9A106-DF44-40BD-8D87-92BD3D992718}" type="slidenum">
              <a:rPr lang="en-US" smtClean="0"/>
              <a:pPr/>
              <a:t>10</a:t>
            </a:fld>
            <a:endParaRPr lang="en-US"/>
          </a:p>
        </p:txBody>
      </p:sp>
    </p:spTree>
    <p:extLst>
      <p:ext uri="{BB962C8B-B14F-4D97-AF65-F5344CB8AC3E}">
        <p14:creationId xmlns:p14="http://schemas.microsoft.com/office/powerpoint/2010/main" val="12904141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endParaRPr lang="en-US" b="0" baseline="0" dirty="0" smtClean="0"/>
          </a:p>
        </p:txBody>
      </p:sp>
      <p:sp>
        <p:nvSpPr>
          <p:cNvPr id="4" name="Slide Number Placeholder 3"/>
          <p:cNvSpPr>
            <a:spLocks noGrp="1"/>
          </p:cNvSpPr>
          <p:nvPr>
            <p:ph type="sldNum" sz="quarter" idx="10"/>
          </p:nvPr>
        </p:nvSpPr>
        <p:spPr/>
        <p:txBody>
          <a:bodyPr/>
          <a:lstStyle/>
          <a:p>
            <a:fld id="{40D9A106-DF44-40BD-8D87-92BD3D992718}" type="slidenum">
              <a:rPr lang="en-US" smtClean="0"/>
              <a:pPr/>
              <a:t>11</a:t>
            </a:fld>
            <a:endParaRPr lang="en-US"/>
          </a:p>
        </p:txBody>
      </p:sp>
    </p:spTree>
    <p:extLst>
      <p:ext uri="{BB962C8B-B14F-4D97-AF65-F5344CB8AC3E}">
        <p14:creationId xmlns:p14="http://schemas.microsoft.com/office/powerpoint/2010/main" val="19033925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0" dirty="0" smtClean="0"/>
          </a:p>
        </p:txBody>
      </p:sp>
      <p:sp>
        <p:nvSpPr>
          <p:cNvPr id="4" name="Slide Number Placeholder 3"/>
          <p:cNvSpPr>
            <a:spLocks noGrp="1"/>
          </p:cNvSpPr>
          <p:nvPr>
            <p:ph type="sldNum" sz="quarter" idx="10"/>
          </p:nvPr>
        </p:nvSpPr>
        <p:spPr/>
        <p:txBody>
          <a:bodyPr/>
          <a:lstStyle/>
          <a:p>
            <a:fld id="{40D9A106-DF44-40BD-8D87-92BD3D992718}" type="slidenum">
              <a:rPr lang="en-US" smtClean="0"/>
              <a:t>12</a:t>
            </a:fld>
            <a:endParaRPr lang="en-US"/>
          </a:p>
        </p:txBody>
      </p:sp>
    </p:spTree>
    <p:extLst>
      <p:ext uri="{BB962C8B-B14F-4D97-AF65-F5344CB8AC3E}">
        <p14:creationId xmlns:p14="http://schemas.microsoft.com/office/powerpoint/2010/main" val="17171662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3">
              <a:defRPr/>
            </a:pPr>
            <a:endParaRPr lang="en-US" baseline="0" dirty="0" smtClean="0"/>
          </a:p>
          <a:p>
            <a:pPr marL="0" lvl="3">
              <a:defRPr/>
            </a:pPr>
            <a:endParaRPr lang="en-US" dirty="0" smtClean="0"/>
          </a:p>
        </p:txBody>
      </p:sp>
      <p:sp>
        <p:nvSpPr>
          <p:cNvPr id="4" name="Slide Number Placeholder 3"/>
          <p:cNvSpPr>
            <a:spLocks noGrp="1"/>
          </p:cNvSpPr>
          <p:nvPr>
            <p:ph type="sldNum" sz="quarter" idx="10"/>
          </p:nvPr>
        </p:nvSpPr>
        <p:spPr/>
        <p:txBody>
          <a:bodyPr/>
          <a:lstStyle/>
          <a:p>
            <a:fld id="{40D9A106-DF44-40BD-8D87-92BD3D992718}" type="slidenum">
              <a:rPr lang="en-US" smtClean="0"/>
              <a:pPr/>
              <a:t>13</a:t>
            </a:fld>
            <a:endParaRPr lang="en-US"/>
          </a:p>
        </p:txBody>
      </p:sp>
    </p:spTree>
    <p:extLst>
      <p:ext uri="{BB962C8B-B14F-4D97-AF65-F5344CB8AC3E}">
        <p14:creationId xmlns:p14="http://schemas.microsoft.com/office/powerpoint/2010/main" val="36354332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u="none" strike="noStrike" baseline="0" dirty="0" smtClean="0"/>
          </a:p>
        </p:txBody>
      </p:sp>
      <p:sp>
        <p:nvSpPr>
          <p:cNvPr id="4" name="Slide Number Placeholder 3"/>
          <p:cNvSpPr>
            <a:spLocks noGrp="1"/>
          </p:cNvSpPr>
          <p:nvPr>
            <p:ph type="sldNum" sz="quarter" idx="10"/>
          </p:nvPr>
        </p:nvSpPr>
        <p:spPr/>
        <p:txBody>
          <a:bodyPr/>
          <a:lstStyle/>
          <a:p>
            <a:fld id="{40D9A106-DF44-40BD-8D87-92BD3D992718}" type="slidenum">
              <a:rPr lang="en-US" smtClean="0"/>
              <a:pPr/>
              <a:t>14</a:t>
            </a:fld>
            <a:endParaRPr lang="en-US"/>
          </a:p>
        </p:txBody>
      </p:sp>
    </p:spTree>
    <p:extLst>
      <p:ext uri="{BB962C8B-B14F-4D97-AF65-F5344CB8AC3E}">
        <p14:creationId xmlns:p14="http://schemas.microsoft.com/office/powerpoint/2010/main" val="32132066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u="sng" dirty="0" smtClean="0">
              <a:solidFill>
                <a:schemeClr val="tx1"/>
              </a:solidFill>
            </a:endParaRPr>
          </a:p>
        </p:txBody>
      </p:sp>
      <p:sp>
        <p:nvSpPr>
          <p:cNvPr id="4" name="Slide Number Placeholder 3"/>
          <p:cNvSpPr>
            <a:spLocks noGrp="1"/>
          </p:cNvSpPr>
          <p:nvPr>
            <p:ph type="sldNum" sz="quarter" idx="10"/>
          </p:nvPr>
        </p:nvSpPr>
        <p:spPr/>
        <p:txBody>
          <a:bodyPr/>
          <a:lstStyle/>
          <a:p>
            <a:fld id="{40D9A106-DF44-40BD-8D87-92BD3D992718}" type="slidenum">
              <a:rPr lang="en-US" smtClean="0"/>
              <a:t>15</a:t>
            </a:fld>
            <a:endParaRPr lang="en-US" dirty="0"/>
          </a:p>
        </p:txBody>
      </p:sp>
    </p:spTree>
    <p:extLst>
      <p:ext uri="{BB962C8B-B14F-4D97-AF65-F5344CB8AC3E}">
        <p14:creationId xmlns:p14="http://schemas.microsoft.com/office/powerpoint/2010/main" val="34967731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1" dirty="0"/>
          </a:p>
        </p:txBody>
      </p:sp>
      <p:sp>
        <p:nvSpPr>
          <p:cNvPr id="4" name="Slide Number Placeholder 3"/>
          <p:cNvSpPr>
            <a:spLocks noGrp="1"/>
          </p:cNvSpPr>
          <p:nvPr>
            <p:ph type="sldNum" sz="quarter" idx="10"/>
          </p:nvPr>
        </p:nvSpPr>
        <p:spPr/>
        <p:txBody>
          <a:bodyPr/>
          <a:lstStyle/>
          <a:p>
            <a:fld id="{40D9A106-DF44-40BD-8D87-92BD3D992718}" type="slidenum">
              <a:rPr lang="en-US" smtClean="0"/>
              <a:pPr/>
              <a:t>16</a:t>
            </a:fld>
            <a:endParaRPr lang="en-US"/>
          </a:p>
        </p:txBody>
      </p:sp>
    </p:spTree>
    <p:extLst>
      <p:ext uri="{BB962C8B-B14F-4D97-AF65-F5344CB8AC3E}">
        <p14:creationId xmlns:p14="http://schemas.microsoft.com/office/powerpoint/2010/main" val="33416148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0D9A106-DF44-40BD-8D87-92BD3D992718}" type="slidenum">
              <a:rPr lang="en-US" smtClean="0"/>
              <a:pPr/>
              <a:t>17</a:t>
            </a:fld>
            <a:endParaRPr lang="en-US"/>
          </a:p>
        </p:txBody>
      </p:sp>
    </p:spTree>
    <p:extLst>
      <p:ext uri="{BB962C8B-B14F-4D97-AF65-F5344CB8AC3E}">
        <p14:creationId xmlns:p14="http://schemas.microsoft.com/office/powerpoint/2010/main" val="29890471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0D9A106-DF44-40BD-8D87-92BD3D992718}" type="slidenum">
              <a:rPr lang="en-US" smtClean="0"/>
              <a:pPr/>
              <a:t>18</a:t>
            </a:fld>
            <a:endParaRPr lang="en-US"/>
          </a:p>
        </p:txBody>
      </p:sp>
    </p:spTree>
    <p:extLst>
      <p:ext uri="{BB962C8B-B14F-4D97-AF65-F5344CB8AC3E}">
        <p14:creationId xmlns:p14="http://schemas.microsoft.com/office/powerpoint/2010/main" val="30359213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40D9A106-DF44-40BD-8D87-92BD3D992718}" type="slidenum">
              <a:rPr lang="en-US" smtClean="0"/>
              <a:pPr/>
              <a:t>19</a:t>
            </a:fld>
            <a:endParaRPr lang="en-US"/>
          </a:p>
        </p:txBody>
      </p:sp>
    </p:spTree>
    <p:extLst>
      <p:ext uri="{BB962C8B-B14F-4D97-AF65-F5344CB8AC3E}">
        <p14:creationId xmlns:p14="http://schemas.microsoft.com/office/powerpoint/2010/main" val="24679105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 typeface="Arial" panose="020B0604020202020204" pitchFamily="34" charset="0"/>
              <a:buChar char="•"/>
            </a:pPr>
            <a:endParaRPr lang="en-US" dirty="0" smtClean="0"/>
          </a:p>
        </p:txBody>
      </p:sp>
      <p:sp>
        <p:nvSpPr>
          <p:cNvPr id="4" name="Slide Number Placeholder 3"/>
          <p:cNvSpPr>
            <a:spLocks noGrp="1"/>
          </p:cNvSpPr>
          <p:nvPr>
            <p:ph type="sldNum" sz="quarter" idx="10"/>
          </p:nvPr>
        </p:nvSpPr>
        <p:spPr/>
        <p:txBody>
          <a:bodyPr/>
          <a:lstStyle/>
          <a:p>
            <a:fld id="{40D9A106-DF44-40BD-8D87-92BD3D992718}" type="slidenum">
              <a:rPr lang="en-US" smtClean="0"/>
              <a:t>20</a:t>
            </a:fld>
            <a:endParaRPr lang="en-US" dirty="0"/>
          </a:p>
        </p:txBody>
      </p:sp>
    </p:spTree>
    <p:extLst>
      <p:ext uri="{BB962C8B-B14F-4D97-AF65-F5344CB8AC3E}">
        <p14:creationId xmlns:p14="http://schemas.microsoft.com/office/powerpoint/2010/main" val="26892212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u="none" baseline="0" dirty="0" smtClean="0"/>
          </a:p>
        </p:txBody>
      </p:sp>
      <p:sp>
        <p:nvSpPr>
          <p:cNvPr id="4" name="Slide Number Placeholder 3"/>
          <p:cNvSpPr>
            <a:spLocks noGrp="1"/>
          </p:cNvSpPr>
          <p:nvPr>
            <p:ph type="sldNum" sz="quarter" idx="10"/>
          </p:nvPr>
        </p:nvSpPr>
        <p:spPr/>
        <p:txBody>
          <a:bodyPr/>
          <a:lstStyle/>
          <a:p>
            <a:fld id="{40D9A106-DF44-40BD-8D87-92BD3D992718}" type="slidenum">
              <a:rPr lang="en-US" smtClean="0"/>
              <a:pPr/>
              <a:t>21</a:t>
            </a:fld>
            <a:endParaRPr lang="en-US" dirty="0"/>
          </a:p>
        </p:txBody>
      </p:sp>
    </p:spTree>
    <p:extLst>
      <p:ext uri="{BB962C8B-B14F-4D97-AF65-F5344CB8AC3E}">
        <p14:creationId xmlns:p14="http://schemas.microsoft.com/office/powerpoint/2010/main" val="26235290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defTabSz="924458">
              <a:buFont typeface="Arial" panose="020B0604020202020204" pitchFamily="34" charset="0"/>
              <a:buChar char="•"/>
              <a:defRPr/>
            </a:pPr>
            <a:endParaRPr lang="en-US" b="0" u="none" baseline="0" dirty="0" smtClean="0"/>
          </a:p>
        </p:txBody>
      </p:sp>
      <p:sp>
        <p:nvSpPr>
          <p:cNvPr id="4" name="Slide Number Placeholder 3"/>
          <p:cNvSpPr>
            <a:spLocks noGrp="1"/>
          </p:cNvSpPr>
          <p:nvPr>
            <p:ph type="sldNum" sz="quarter" idx="10"/>
          </p:nvPr>
        </p:nvSpPr>
        <p:spPr/>
        <p:txBody>
          <a:bodyPr/>
          <a:lstStyle/>
          <a:p>
            <a:fld id="{40D9A106-DF44-40BD-8D87-92BD3D992718}" type="slidenum">
              <a:rPr lang="en-US" smtClean="0"/>
              <a:pPr/>
              <a:t>22</a:t>
            </a:fld>
            <a:endParaRPr lang="en-US" dirty="0"/>
          </a:p>
        </p:txBody>
      </p:sp>
    </p:spTree>
    <p:extLst>
      <p:ext uri="{BB962C8B-B14F-4D97-AF65-F5344CB8AC3E}">
        <p14:creationId xmlns:p14="http://schemas.microsoft.com/office/powerpoint/2010/main" val="40550966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4433"/>
            <a:endParaRPr lang="en-US" dirty="0" smtClean="0"/>
          </a:p>
        </p:txBody>
      </p:sp>
      <p:sp>
        <p:nvSpPr>
          <p:cNvPr id="4" name="Slide Number Placeholder 3"/>
          <p:cNvSpPr>
            <a:spLocks noGrp="1"/>
          </p:cNvSpPr>
          <p:nvPr>
            <p:ph type="sldNum" sz="quarter" idx="10"/>
          </p:nvPr>
        </p:nvSpPr>
        <p:spPr/>
        <p:txBody>
          <a:bodyPr/>
          <a:lstStyle/>
          <a:p>
            <a:fld id="{40D9A106-DF44-40BD-8D87-92BD3D992718}" type="slidenum">
              <a:rPr lang="en-US" smtClean="0"/>
              <a:pPr/>
              <a:t>23</a:t>
            </a:fld>
            <a:endParaRPr lang="en-US"/>
          </a:p>
        </p:txBody>
      </p:sp>
    </p:spTree>
    <p:extLst>
      <p:ext uri="{BB962C8B-B14F-4D97-AF65-F5344CB8AC3E}">
        <p14:creationId xmlns:p14="http://schemas.microsoft.com/office/powerpoint/2010/main" val="34967731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DD6AA5C-0905-4692-AEC4-A6E97BF31469}" type="slidenum">
              <a:rPr lang="en-US" smtClean="0"/>
              <a:t>24</a:t>
            </a:fld>
            <a:endParaRPr lang="en-US"/>
          </a:p>
        </p:txBody>
      </p:sp>
    </p:spTree>
    <p:extLst>
      <p:ext uri="{BB962C8B-B14F-4D97-AF65-F5344CB8AC3E}">
        <p14:creationId xmlns:p14="http://schemas.microsoft.com/office/powerpoint/2010/main" val="11290597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62229" lvl="1" indent="0">
              <a:buFont typeface="Arial" pitchFamily="34" charset="0"/>
              <a:buNone/>
            </a:pPr>
            <a:endParaRPr lang="en-US" baseline="0" dirty="0" smtClean="0"/>
          </a:p>
        </p:txBody>
      </p:sp>
      <p:sp>
        <p:nvSpPr>
          <p:cNvPr id="4" name="Slide Number Placeholder 3"/>
          <p:cNvSpPr>
            <a:spLocks noGrp="1"/>
          </p:cNvSpPr>
          <p:nvPr>
            <p:ph type="sldNum" sz="quarter" idx="10"/>
          </p:nvPr>
        </p:nvSpPr>
        <p:spPr/>
        <p:txBody>
          <a:bodyPr/>
          <a:lstStyle/>
          <a:p>
            <a:fld id="{40D9A106-DF44-40BD-8D87-92BD3D992718}" type="slidenum">
              <a:rPr lang="en-US" smtClean="0"/>
              <a:pPr/>
              <a:t>25</a:t>
            </a:fld>
            <a:endParaRPr lang="en-US" dirty="0"/>
          </a:p>
        </p:txBody>
      </p:sp>
    </p:spTree>
    <p:extLst>
      <p:ext uri="{BB962C8B-B14F-4D97-AF65-F5344CB8AC3E}">
        <p14:creationId xmlns:p14="http://schemas.microsoft.com/office/powerpoint/2010/main" val="34967731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 typeface="Arial" panose="020B0604020202020204" pitchFamily="34" charset="0"/>
              <a:buChar char="•"/>
            </a:pPr>
            <a:endParaRPr lang="en-US" b="1" baseline="0" dirty="0" smtClean="0"/>
          </a:p>
        </p:txBody>
      </p:sp>
      <p:sp>
        <p:nvSpPr>
          <p:cNvPr id="4" name="Slide Number Placeholder 3"/>
          <p:cNvSpPr>
            <a:spLocks noGrp="1"/>
          </p:cNvSpPr>
          <p:nvPr>
            <p:ph type="sldNum" sz="quarter" idx="10"/>
          </p:nvPr>
        </p:nvSpPr>
        <p:spPr/>
        <p:txBody>
          <a:bodyPr/>
          <a:lstStyle/>
          <a:p>
            <a:fld id="{40D9A106-DF44-40BD-8D87-92BD3D992718}" type="slidenum">
              <a:rPr lang="en-US" smtClean="0"/>
              <a:pPr/>
              <a:t>26</a:t>
            </a:fld>
            <a:endParaRPr lang="en-US"/>
          </a:p>
        </p:txBody>
      </p:sp>
    </p:spTree>
    <p:extLst>
      <p:ext uri="{BB962C8B-B14F-4D97-AF65-F5344CB8AC3E}">
        <p14:creationId xmlns:p14="http://schemas.microsoft.com/office/powerpoint/2010/main" val="34967731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D9A106-DF44-40BD-8D87-92BD3D992718}" type="slidenum">
              <a:rPr lang="en-US" smtClean="0"/>
              <a:pPr/>
              <a:t>27</a:t>
            </a:fld>
            <a:endParaRPr lang="en-US"/>
          </a:p>
        </p:txBody>
      </p:sp>
    </p:spTree>
    <p:extLst>
      <p:ext uri="{BB962C8B-B14F-4D97-AF65-F5344CB8AC3E}">
        <p14:creationId xmlns:p14="http://schemas.microsoft.com/office/powerpoint/2010/main" val="30449876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b="1" baseline="0" dirty="0" smtClean="0"/>
          </a:p>
          <a:p>
            <a:pPr defTabSz="924458">
              <a:defRPr/>
            </a:pP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40D9A106-DF44-40BD-8D87-92BD3D992718}" type="slidenum">
              <a:rPr lang="en-US" smtClean="0"/>
              <a:pPr/>
              <a:t>28</a:t>
            </a:fld>
            <a:endParaRPr lang="en-US"/>
          </a:p>
        </p:txBody>
      </p:sp>
    </p:spTree>
    <p:extLst>
      <p:ext uri="{BB962C8B-B14F-4D97-AF65-F5344CB8AC3E}">
        <p14:creationId xmlns:p14="http://schemas.microsoft.com/office/powerpoint/2010/main" val="42498919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6479" lvl="0" indent="-171450">
              <a:buFont typeface="Arial" panose="020B0604020202020204" pitchFamily="34" charset="0"/>
              <a:buChar char="•"/>
            </a:pPr>
            <a:endParaRPr lang="en-US" b="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40D9A106-DF44-40BD-8D87-92BD3D992718}" type="slidenum">
              <a:rPr lang="en-US" smtClean="0"/>
              <a:pPr/>
              <a:t>29</a:t>
            </a:fld>
            <a:endParaRPr lang="en-US"/>
          </a:p>
        </p:txBody>
      </p:sp>
    </p:spTree>
    <p:extLst>
      <p:ext uri="{BB962C8B-B14F-4D97-AF65-F5344CB8AC3E}">
        <p14:creationId xmlns:p14="http://schemas.microsoft.com/office/powerpoint/2010/main" val="37448840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b="1" i="1" baseline="0" dirty="0" smtClean="0"/>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b="1" i="1" baseline="0" dirty="0" smtClean="0"/>
          </a:p>
          <a:p>
            <a:pPr marL="171450" indent="-171450">
              <a:buFont typeface="Arial" panose="020B0604020202020204" pitchFamily="34" charset="0"/>
              <a:buChar char="•"/>
            </a:pPr>
            <a:endParaRPr lang="en-US" b="0" i="1" dirty="0" smtClean="0"/>
          </a:p>
          <a:p>
            <a:pPr marL="228600" indent="-228600">
              <a:buFont typeface="+mj-lt"/>
              <a:buAutoNum type="arabicPeriod"/>
            </a:pPr>
            <a:endParaRPr lang="en-US" b="0" dirty="0" smtClean="0"/>
          </a:p>
          <a:p>
            <a:endParaRPr lang="en-US" b="1" dirty="0"/>
          </a:p>
        </p:txBody>
      </p:sp>
      <p:sp>
        <p:nvSpPr>
          <p:cNvPr id="4" name="Slide Number Placeholder 3"/>
          <p:cNvSpPr>
            <a:spLocks noGrp="1"/>
          </p:cNvSpPr>
          <p:nvPr>
            <p:ph type="sldNum" sz="quarter" idx="10"/>
          </p:nvPr>
        </p:nvSpPr>
        <p:spPr/>
        <p:txBody>
          <a:bodyPr/>
          <a:lstStyle/>
          <a:p>
            <a:fld id="{40D9A106-DF44-40BD-8D87-92BD3D992718}" type="slidenum">
              <a:rPr lang="en-US" smtClean="0"/>
              <a:pPr/>
              <a:t>30</a:t>
            </a:fld>
            <a:endParaRPr lang="en-US"/>
          </a:p>
        </p:txBody>
      </p:sp>
    </p:spTree>
    <p:extLst>
      <p:ext uri="{BB962C8B-B14F-4D97-AF65-F5344CB8AC3E}">
        <p14:creationId xmlns:p14="http://schemas.microsoft.com/office/powerpoint/2010/main" val="26924430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40D9A106-DF44-40BD-8D87-92BD3D992718}" type="slidenum">
              <a:rPr lang="en-US" smtClean="0"/>
              <a:pPr/>
              <a:t>31</a:t>
            </a:fld>
            <a:endParaRPr lang="en-US"/>
          </a:p>
        </p:txBody>
      </p:sp>
    </p:spTree>
    <p:extLst>
      <p:ext uri="{BB962C8B-B14F-4D97-AF65-F5344CB8AC3E}">
        <p14:creationId xmlns:p14="http://schemas.microsoft.com/office/powerpoint/2010/main" val="34967731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40D9A106-DF44-40BD-8D87-92BD3D992718}" type="slidenum">
              <a:rPr lang="en-US" smtClean="0"/>
              <a:t>32</a:t>
            </a:fld>
            <a:endParaRPr lang="en-US" dirty="0"/>
          </a:p>
        </p:txBody>
      </p:sp>
    </p:spTree>
    <p:extLst>
      <p:ext uri="{BB962C8B-B14F-4D97-AF65-F5344CB8AC3E}">
        <p14:creationId xmlns:p14="http://schemas.microsoft.com/office/powerpoint/2010/main" val="26892212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458">
              <a:defRPr/>
            </a:pPr>
            <a:endParaRPr lang="en-US" b="1" u="sng" dirty="0" smtClean="0"/>
          </a:p>
        </p:txBody>
      </p:sp>
      <p:sp>
        <p:nvSpPr>
          <p:cNvPr id="4" name="Slide Number Placeholder 3"/>
          <p:cNvSpPr>
            <a:spLocks noGrp="1"/>
          </p:cNvSpPr>
          <p:nvPr>
            <p:ph type="sldNum" sz="quarter" idx="10"/>
          </p:nvPr>
        </p:nvSpPr>
        <p:spPr/>
        <p:txBody>
          <a:bodyPr/>
          <a:lstStyle/>
          <a:p>
            <a:fld id="{40D9A106-DF44-40BD-8D87-92BD3D992718}" type="slidenum">
              <a:rPr lang="en-US" smtClean="0"/>
              <a:t>33</a:t>
            </a:fld>
            <a:endParaRPr lang="en-US"/>
          </a:p>
        </p:txBody>
      </p:sp>
    </p:spTree>
    <p:extLst>
      <p:ext uri="{BB962C8B-B14F-4D97-AF65-F5344CB8AC3E}">
        <p14:creationId xmlns:p14="http://schemas.microsoft.com/office/powerpoint/2010/main" val="34967731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458">
              <a:defRPr/>
            </a:pPr>
            <a:endParaRPr lang="en-US" b="1" u="sng" dirty="0" smtClean="0"/>
          </a:p>
        </p:txBody>
      </p:sp>
      <p:sp>
        <p:nvSpPr>
          <p:cNvPr id="4" name="Slide Number Placeholder 3"/>
          <p:cNvSpPr>
            <a:spLocks noGrp="1"/>
          </p:cNvSpPr>
          <p:nvPr>
            <p:ph type="sldNum" sz="quarter" idx="10"/>
          </p:nvPr>
        </p:nvSpPr>
        <p:spPr/>
        <p:txBody>
          <a:bodyPr/>
          <a:lstStyle/>
          <a:p>
            <a:fld id="{40D9A106-DF44-40BD-8D87-92BD3D992718}" type="slidenum">
              <a:rPr lang="en-US" smtClean="0"/>
              <a:t>34</a:t>
            </a:fld>
            <a:endParaRPr lang="en-US"/>
          </a:p>
        </p:txBody>
      </p:sp>
    </p:spTree>
    <p:extLst>
      <p:ext uri="{BB962C8B-B14F-4D97-AF65-F5344CB8AC3E}">
        <p14:creationId xmlns:p14="http://schemas.microsoft.com/office/powerpoint/2010/main" val="34967731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458">
              <a:defRPr/>
            </a:pPr>
            <a:endParaRPr lang="en-US" b="1" u="sng" dirty="0" smtClean="0"/>
          </a:p>
        </p:txBody>
      </p:sp>
      <p:sp>
        <p:nvSpPr>
          <p:cNvPr id="4" name="Slide Number Placeholder 3"/>
          <p:cNvSpPr>
            <a:spLocks noGrp="1"/>
          </p:cNvSpPr>
          <p:nvPr>
            <p:ph type="sldNum" sz="quarter" idx="10"/>
          </p:nvPr>
        </p:nvSpPr>
        <p:spPr/>
        <p:txBody>
          <a:bodyPr/>
          <a:lstStyle/>
          <a:p>
            <a:fld id="{40D9A106-DF44-40BD-8D87-92BD3D992718}" type="slidenum">
              <a:rPr lang="en-US" smtClean="0"/>
              <a:t>35</a:t>
            </a:fld>
            <a:endParaRPr lang="en-US"/>
          </a:p>
        </p:txBody>
      </p:sp>
    </p:spTree>
    <p:extLst>
      <p:ext uri="{BB962C8B-B14F-4D97-AF65-F5344CB8AC3E}">
        <p14:creationId xmlns:p14="http://schemas.microsoft.com/office/powerpoint/2010/main" val="34967731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8810ED0C-4B02-4CCB-9F92-19B7D04ACACC}" type="datetimeFigureOut">
              <a:rPr lang="en-US" smtClean="0"/>
              <a:pPr/>
              <a:t>9/23/2015</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D7C1282F-0E0F-4472-B6EB-4C88CA3146E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8810ED0C-4B02-4CCB-9F92-19B7D04ACACC}" type="datetimeFigureOut">
              <a:rPr lang="en-US" smtClean="0"/>
              <a:pPr/>
              <a:t>9/23/2015</a:t>
            </a:fld>
            <a:endParaRPr lang="en-US"/>
          </a:p>
        </p:txBody>
      </p:sp>
      <p:sp>
        <p:nvSpPr>
          <p:cNvPr id="9" name="Slide Number Placeholder 8"/>
          <p:cNvSpPr>
            <a:spLocks noGrp="1"/>
          </p:cNvSpPr>
          <p:nvPr>
            <p:ph type="sldNum" sz="quarter" idx="15"/>
          </p:nvPr>
        </p:nvSpPr>
        <p:spPr/>
        <p:txBody>
          <a:bodyPr rtlCol="0"/>
          <a:lstStyle/>
          <a:p>
            <a:fld id="{D7C1282F-0E0F-4472-B6EB-4C88CA3146EE}"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8810ED0C-4B02-4CCB-9F92-19B7D04ACACC}" type="datetimeFigureOut">
              <a:rPr lang="en-US" smtClean="0"/>
              <a:pPr/>
              <a:t>9/23/2015</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D7C1282F-0E0F-4472-B6EB-4C88CA3146E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8810ED0C-4B02-4CCB-9F92-19B7D04ACACC}" type="datetimeFigureOut">
              <a:rPr lang="en-US" smtClean="0"/>
              <a:pPr/>
              <a:t>9/23/2015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C1282F-0E0F-4472-B6EB-4C88CA3146EE}"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8810ED0C-4B02-4CCB-9F92-19B7D04ACACC}" type="datetimeFigureOut">
              <a:rPr lang="en-US" smtClean="0"/>
              <a:pPr/>
              <a:t>9/23/2015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7C1282F-0E0F-4472-B6EB-4C88CA3146EE}"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8810ED0C-4B02-4CCB-9F92-19B7D04ACACC}" type="datetimeFigureOut">
              <a:rPr lang="en-US" smtClean="0"/>
              <a:pPr/>
              <a:t>9/23/2015</a:t>
            </a:fld>
            <a:endParaRPr lang="en-US"/>
          </a:p>
        </p:txBody>
      </p:sp>
      <p:sp>
        <p:nvSpPr>
          <p:cNvPr id="7" name="Slide Number Placeholder 6"/>
          <p:cNvSpPr>
            <a:spLocks noGrp="1"/>
          </p:cNvSpPr>
          <p:nvPr>
            <p:ph type="sldNum" sz="quarter" idx="11"/>
          </p:nvPr>
        </p:nvSpPr>
        <p:spPr/>
        <p:txBody>
          <a:bodyPr rtlCol="0"/>
          <a:lstStyle/>
          <a:p>
            <a:fld id="{D7C1282F-0E0F-4472-B6EB-4C88CA3146EE}"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0ED0C-4B02-4CCB-9F92-19B7D04ACACC}" type="datetimeFigureOut">
              <a:rPr lang="en-US" smtClean="0"/>
              <a:pPr/>
              <a:t>9/23/2015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7C1282F-0E0F-4472-B6EB-4C88CA3146E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8810ED0C-4B02-4CCB-9F92-19B7D04ACACC}" type="datetimeFigureOut">
              <a:rPr lang="en-US" smtClean="0"/>
              <a:pPr/>
              <a:t>9/23/2015</a:t>
            </a:fld>
            <a:endParaRPr lang="en-US"/>
          </a:p>
        </p:txBody>
      </p:sp>
      <p:sp>
        <p:nvSpPr>
          <p:cNvPr id="22" name="Slide Number Placeholder 21"/>
          <p:cNvSpPr>
            <a:spLocks noGrp="1"/>
          </p:cNvSpPr>
          <p:nvPr>
            <p:ph type="sldNum" sz="quarter" idx="15"/>
          </p:nvPr>
        </p:nvSpPr>
        <p:spPr/>
        <p:txBody>
          <a:bodyPr rtlCol="0"/>
          <a:lstStyle/>
          <a:p>
            <a:fld id="{D7C1282F-0E0F-4472-B6EB-4C88CA3146EE}"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8810ED0C-4B02-4CCB-9F92-19B7D04ACACC}" type="datetimeFigureOut">
              <a:rPr lang="en-US" smtClean="0"/>
              <a:pPr/>
              <a:t>9/23/2015</a:t>
            </a:fld>
            <a:endParaRPr lang="en-US"/>
          </a:p>
        </p:txBody>
      </p:sp>
      <p:sp>
        <p:nvSpPr>
          <p:cNvPr id="18" name="Slide Number Placeholder 17"/>
          <p:cNvSpPr>
            <a:spLocks noGrp="1"/>
          </p:cNvSpPr>
          <p:nvPr>
            <p:ph type="sldNum" sz="quarter" idx="11"/>
          </p:nvPr>
        </p:nvSpPr>
        <p:spPr/>
        <p:txBody>
          <a:bodyPr rtlCol="0"/>
          <a:lstStyle/>
          <a:p>
            <a:fld id="{D7C1282F-0E0F-4472-B6EB-4C88CA3146EE}"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810ED0C-4B02-4CCB-9F92-19B7D04ACACC}" type="datetimeFigureOut">
              <a:rPr lang="en-US" smtClean="0"/>
              <a:pPr/>
              <a:t>9/23/2015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C1282F-0E0F-4472-B6EB-4C88CA3146E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810ED0C-4B02-4CCB-9F92-19B7D04ACACC}" type="datetimeFigureOut">
              <a:rPr lang="en-US" smtClean="0"/>
              <a:pPr/>
              <a:t>9/23/2015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C1282F-0E0F-4472-B6EB-4C88CA3146E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alpha val="9000"/>
          </a:schemeClr>
        </a:solidFill>
        <a:effectLst/>
      </p:bgPr>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8810ED0C-4B02-4CCB-9F92-19B7D04ACACC}" type="datetimeFigureOut">
              <a:rPr lang="en-US" smtClean="0"/>
              <a:pPr/>
              <a:t>9/23/2015</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D7C1282F-0E0F-4472-B6EB-4C88CA3146E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www.youtube.com/watch?v=JwjAAgGi-90"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6.png"/><Relationship Id="rId4"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7.wmf"/></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2.mp4"/><Relationship Id="rId1" Type="http://schemas.openxmlformats.org/officeDocument/2006/relationships/video" Target="NULL" TargetMode="External"/><Relationship Id="rId5" Type="http://schemas.openxmlformats.org/officeDocument/2006/relationships/image" Target="../media/image12.png"/><Relationship Id="rId4"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2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9.wmf"/></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20.png"/><Relationship Id="rId4" Type="http://schemas.openxmlformats.org/officeDocument/2006/relationships/notesSlide" Target="../notesSlides/notesSlide2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www.ahrq.gov/teamsteppstools/instructor/fundamentals/module5/ebmutualsupport.htm"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Mutual Support</a:t>
            </a:r>
            <a:endParaRPr lang="en-US" dirty="0"/>
          </a:p>
        </p:txBody>
      </p:sp>
      <p:sp>
        <p:nvSpPr>
          <p:cNvPr id="3" name="Subtitle 2"/>
          <p:cNvSpPr>
            <a:spLocks noGrp="1"/>
          </p:cNvSpPr>
          <p:nvPr>
            <p:ph type="subTitle" idx="1"/>
          </p:nvPr>
        </p:nvSpPr>
        <p:spPr/>
        <p:txBody>
          <a:bodyPr/>
          <a:lstStyle/>
          <a:p>
            <a:r>
              <a:rPr lang="en-US" dirty="0">
                <a:solidFill>
                  <a:schemeClr val="tx1"/>
                </a:solidFill>
              </a:rPr>
              <a:t>TEACH Teamwork</a:t>
            </a:r>
          </a:p>
          <a:p>
            <a:r>
              <a:rPr lang="en-US" dirty="0" smtClean="0"/>
              <a:t>Module 4</a:t>
            </a:r>
            <a:endParaRPr lang="en-US" dirty="0"/>
          </a:p>
        </p:txBody>
      </p:sp>
    </p:spTree>
    <p:extLst>
      <p:ext uri="{BB962C8B-B14F-4D97-AF65-F5344CB8AC3E}">
        <p14:creationId xmlns:p14="http://schemas.microsoft.com/office/powerpoint/2010/main" val="34100596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381000" y="1066800"/>
            <a:ext cx="8153400" cy="5029200"/>
          </a:xfrm>
          <a:prstGeom prst="rect">
            <a:avLst/>
          </a:prstGeom>
        </p:spPr>
        <p:txBody>
          <a:bodyPr vert="horz" numCol="2">
            <a:noAutofit/>
          </a:bodyPr>
          <a:lstStyle>
            <a:lvl1pPr marL="342900" indent="-342900" algn="l" rtl="0" eaLnBrk="1" fontAlgn="base" hangingPunct="1">
              <a:spcBef>
                <a:spcPts val="800"/>
              </a:spcBef>
              <a:spcAft>
                <a:spcPct val="0"/>
              </a:spcAft>
              <a:buClr>
                <a:schemeClr val="tx1">
                  <a:lumMod val="65000"/>
                  <a:lumOff val="35000"/>
                </a:schemeClr>
              </a:buClr>
              <a:buSzPct val="100000"/>
              <a:buFont typeface="Arial" charset="0"/>
              <a:buChar char="•"/>
              <a:defRPr sz="2800">
                <a:solidFill>
                  <a:schemeClr val="tx1">
                    <a:lumMod val="65000"/>
                    <a:lumOff val="35000"/>
                  </a:schemeClr>
                </a:solidFill>
                <a:latin typeface="+mn-lt"/>
                <a:ea typeface="ＭＳ Ｐゴシック" charset="0"/>
                <a:cs typeface="ＭＳ Ｐゴシック" charset="0"/>
                <a:sym typeface="Futura Book" charset="0"/>
              </a:defRPr>
            </a:lvl1pPr>
            <a:lvl2pPr marL="742950" indent="-285750" algn="l" rtl="0" eaLnBrk="1" fontAlgn="base" hangingPunct="1">
              <a:spcBef>
                <a:spcPts val="700"/>
              </a:spcBef>
              <a:spcAft>
                <a:spcPct val="0"/>
              </a:spcAft>
              <a:buClr>
                <a:schemeClr val="tx1">
                  <a:lumMod val="65000"/>
                  <a:lumOff val="35000"/>
                </a:schemeClr>
              </a:buClr>
              <a:buSzPct val="100000"/>
              <a:buFont typeface="Arial" charset="0"/>
              <a:buChar char="–"/>
              <a:defRPr sz="2400">
                <a:solidFill>
                  <a:schemeClr val="tx1">
                    <a:lumMod val="65000"/>
                    <a:lumOff val="35000"/>
                  </a:schemeClr>
                </a:solidFill>
                <a:latin typeface="+mn-lt"/>
                <a:ea typeface="ＭＳ Ｐゴシック" charset="0"/>
                <a:cs typeface="+mn-cs"/>
                <a:sym typeface="Futura Book" charset="0"/>
              </a:defRPr>
            </a:lvl2pPr>
            <a:lvl3pPr marL="1143000" indent="-228600" algn="l" rtl="0" eaLnBrk="1" fontAlgn="base" hangingPunct="1">
              <a:spcBef>
                <a:spcPts val="600"/>
              </a:spcBef>
              <a:spcAft>
                <a:spcPct val="0"/>
              </a:spcAft>
              <a:buClr>
                <a:schemeClr val="tx1">
                  <a:lumMod val="65000"/>
                  <a:lumOff val="35000"/>
                </a:schemeClr>
              </a:buClr>
              <a:buSzPct val="100000"/>
              <a:buFont typeface="Arial" charset="0"/>
              <a:buChar char="•"/>
              <a:defRPr sz="2000">
                <a:solidFill>
                  <a:schemeClr val="tx1">
                    <a:lumMod val="65000"/>
                    <a:lumOff val="35000"/>
                  </a:schemeClr>
                </a:solidFill>
                <a:latin typeface="+mn-lt"/>
                <a:ea typeface="ＭＳ Ｐゴシック" charset="0"/>
                <a:cs typeface="+mn-cs"/>
                <a:sym typeface="Futura Book" charset="0"/>
              </a:defRPr>
            </a:lvl3pPr>
            <a:lvl4pPr marL="1600200" indent="-228600" algn="l" rtl="0" eaLnBrk="1" fontAlgn="base" hangingPunct="1">
              <a:spcBef>
                <a:spcPts val="500"/>
              </a:spcBef>
              <a:spcAft>
                <a:spcPct val="0"/>
              </a:spcAft>
              <a:buClr>
                <a:schemeClr val="tx1">
                  <a:lumMod val="65000"/>
                  <a:lumOff val="35000"/>
                </a:schemeClr>
              </a:buClr>
              <a:buSzPct val="100000"/>
              <a:buFont typeface="Arial" charset="0"/>
              <a:buChar char="–"/>
              <a:defRPr sz="1800">
                <a:solidFill>
                  <a:schemeClr val="tx1">
                    <a:lumMod val="65000"/>
                    <a:lumOff val="35000"/>
                  </a:schemeClr>
                </a:solidFill>
                <a:latin typeface="+mn-lt"/>
                <a:ea typeface="ＭＳ Ｐゴシック" charset="0"/>
                <a:cs typeface="+mn-cs"/>
                <a:sym typeface="Futura Book" charset="0"/>
              </a:defRPr>
            </a:lvl4pPr>
            <a:lvl5pPr marL="2057400" indent="-228600" algn="l" rtl="0" eaLnBrk="1" fontAlgn="base" hangingPunct="1">
              <a:spcBef>
                <a:spcPts val="500"/>
              </a:spcBef>
              <a:spcAft>
                <a:spcPct val="0"/>
              </a:spcAft>
              <a:buClr>
                <a:schemeClr val="tx1">
                  <a:lumMod val="65000"/>
                  <a:lumOff val="35000"/>
                </a:schemeClr>
              </a:buClr>
              <a:buSzPct val="100000"/>
              <a:buFont typeface="Arial" charset="0"/>
              <a:buChar char="»"/>
              <a:defRPr sz="1800">
                <a:solidFill>
                  <a:schemeClr val="tx1">
                    <a:lumMod val="65000"/>
                    <a:lumOff val="35000"/>
                  </a:schemeClr>
                </a:solidFill>
                <a:latin typeface="+mn-lt"/>
                <a:ea typeface="ＭＳ Ｐゴシック" charset="0"/>
                <a:cs typeface="+mn-cs"/>
                <a:sym typeface="Futura Book" charset="0"/>
              </a:defRPr>
            </a:lvl5pPr>
            <a:lvl6pPr marL="2514600" indent="-228600" algn="l" rtl="0" eaLnBrk="1" fontAlgn="base" hangingPunct="1">
              <a:spcBef>
                <a:spcPts val="500"/>
              </a:spcBef>
              <a:spcAft>
                <a:spcPct val="0"/>
              </a:spcAft>
              <a:buClr>
                <a:srgbClr val="000000"/>
              </a:buClr>
              <a:buSzPct val="100000"/>
              <a:buFont typeface="Arial" charset="0"/>
              <a:buChar char="»"/>
              <a:defRPr sz="1800">
                <a:solidFill>
                  <a:schemeClr val="tx1"/>
                </a:solidFill>
                <a:latin typeface="+mn-lt"/>
                <a:ea typeface="+mn-ea"/>
                <a:cs typeface="+mn-cs"/>
                <a:sym typeface="Futura Book" charset="0"/>
              </a:defRPr>
            </a:lvl6pPr>
            <a:lvl7pPr marL="2971800" indent="-228600" algn="l" rtl="0" eaLnBrk="1" fontAlgn="base" hangingPunct="1">
              <a:spcBef>
                <a:spcPts val="500"/>
              </a:spcBef>
              <a:spcAft>
                <a:spcPct val="0"/>
              </a:spcAft>
              <a:buClr>
                <a:srgbClr val="000000"/>
              </a:buClr>
              <a:buSzPct val="100000"/>
              <a:buFont typeface="Arial" charset="0"/>
              <a:buChar char="»"/>
              <a:defRPr sz="1800">
                <a:solidFill>
                  <a:schemeClr val="tx1"/>
                </a:solidFill>
                <a:latin typeface="+mn-lt"/>
                <a:ea typeface="+mn-ea"/>
                <a:cs typeface="+mn-cs"/>
                <a:sym typeface="Futura Book" charset="0"/>
              </a:defRPr>
            </a:lvl7pPr>
            <a:lvl8pPr marL="3429000" indent="-228600" algn="l" rtl="0" eaLnBrk="1" fontAlgn="base" hangingPunct="1">
              <a:spcBef>
                <a:spcPts val="500"/>
              </a:spcBef>
              <a:spcAft>
                <a:spcPct val="0"/>
              </a:spcAft>
              <a:buClr>
                <a:srgbClr val="000000"/>
              </a:buClr>
              <a:buSzPct val="100000"/>
              <a:buFont typeface="Arial" charset="0"/>
              <a:buChar char="»"/>
              <a:defRPr sz="1800">
                <a:solidFill>
                  <a:schemeClr val="tx1"/>
                </a:solidFill>
                <a:latin typeface="+mn-lt"/>
                <a:ea typeface="+mn-ea"/>
                <a:cs typeface="+mn-cs"/>
                <a:sym typeface="Futura Book" charset="0"/>
              </a:defRPr>
            </a:lvl8pPr>
            <a:lvl9pPr marL="3886200" indent="-228600" algn="l" rtl="0" eaLnBrk="1" fontAlgn="base" hangingPunct="1">
              <a:spcBef>
                <a:spcPts val="500"/>
              </a:spcBef>
              <a:spcAft>
                <a:spcPct val="0"/>
              </a:spcAft>
              <a:buClr>
                <a:srgbClr val="000000"/>
              </a:buClr>
              <a:buSzPct val="100000"/>
              <a:buFont typeface="Arial" charset="0"/>
              <a:buChar char="»"/>
              <a:defRPr sz="1800">
                <a:solidFill>
                  <a:schemeClr val="tx1"/>
                </a:solidFill>
                <a:latin typeface="+mn-lt"/>
                <a:ea typeface="+mn-ea"/>
                <a:cs typeface="+mn-cs"/>
                <a:sym typeface="Futura Book" charset="0"/>
              </a:defRPr>
            </a:lvl9pPr>
          </a:lstStyle>
          <a:p>
            <a:pPr marL="0" indent="0">
              <a:spcBef>
                <a:spcPts val="0"/>
              </a:spcBef>
              <a:spcAft>
                <a:spcPts val="0"/>
              </a:spcAft>
              <a:buFont typeface="Arial" charset="0"/>
              <a:buNone/>
            </a:pPr>
            <a:r>
              <a:rPr lang="en-US" sz="2100" b="1" kern="0" dirty="0" smtClean="0">
                <a:latin typeface="Century Schoolbook" panose="02040604050505020304" pitchFamily="18" charset="0"/>
                <a:cs typeface="Arial" panose="020B0604020202020204" pitchFamily="34" charset="0"/>
              </a:rPr>
              <a:t>University of Central </a:t>
            </a:r>
          </a:p>
          <a:p>
            <a:pPr marL="0" indent="0">
              <a:spcBef>
                <a:spcPts val="0"/>
              </a:spcBef>
              <a:spcAft>
                <a:spcPts val="0"/>
              </a:spcAft>
              <a:buFont typeface="Arial" charset="0"/>
              <a:buNone/>
            </a:pPr>
            <a:r>
              <a:rPr lang="en-US" sz="2100" b="1" kern="0" dirty="0" smtClean="0">
                <a:latin typeface="Century Schoolbook" panose="02040604050505020304" pitchFamily="18" charset="0"/>
                <a:cs typeface="Arial" panose="020B0604020202020204" pitchFamily="34" charset="0"/>
              </a:rPr>
              <a:t>Florida (UCF)</a:t>
            </a:r>
          </a:p>
          <a:p>
            <a:pPr marL="0" indent="0" fontAlgn="t">
              <a:spcBef>
                <a:spcPts val="0"/>
              </a:spcBef>
              <a:spcAft>
                <a:spcPts val="0"/>
              </a:spcAft>
              <a:buFont typeface="Arial" charset="0"/>
              <a:buNone/>
            </a:pPr>
            <a:r>
              <a:rPr lang="en-US" sz="1700" kern="0" dirty="0" smtClean="0">
                <a:latin typeface="Century Schoolbook" panose="02040604050505020304" pitchFamily="18" charset="0"/>
                <a:cs typeface="Arial" panose="020B0604020202020204" pitchFamily="34" charset="0"/>
              </a:rPr>
              <a:t>Eduardo Salas, PhD </a:t>
            </a:r>
          </a:p>
          <a:p>
            <a:pPr marL="0" indent="0" fontAlgn="t">
              <a:spcBef>
                <a:spcPts val="0"/>
              </a:spcBef>
              <a:spcAft>
                <a:spcPts val="0"/>
              </a:spcAft>
              <a:buFont typeface="Arial" charset="0"/>
              <a:buNone/>
            </a:pPr>
            <a:r>
              <a:rPr lang="en-US" sz="1700" kern="0" dirty="0" smtClean="0">
                <a:latin typeface="Century Schoolbook" panose="02040604050505020304" pitchFamily="18" charset="0"/>
                <a:cs typeface="Arial" panose="020B0604020202020204" pitchFamily="34" charset="0"/>
              </a:rPr>
              <a:t>Lauren E Benishek, PhD</a:t>
            </a:r>
          </a:p>
          <a:p>
            <a:pPr marL="0" indent="0" fontAlgn="t">
              <a:spcBef>
                <a:spcPts val="0"/>
              </a:spcBef>
              <a:spcAft>
                <a:spcPts val="0"/>
              </a:spcAft>
              <a:buFont typeface="Arial" charset="0"/>
              <a:buNone/>
            </a:pPr>
            <a:r>
              <a:rPr lang="en-US" sz="1700" kern="0" dirty="0" smtClean="0">
                <a:latin typeface="Century Schoolbook" panose="02040604050505020304" pitchFamily="18" charset="0"/>
                <a:cs typeface="Arial" panose="020B0604020202020204" pitchFamily="34" charset="0"/>
              </a:rPr>
              <a:t>Megan Gregory, MS</a:t>
            </a:r>
          </a:p>
          <a:p>
            <a:pPr marL="0" indent="0" fontAlgn="t">
              <a:spcBef>
                <a:spcPts val="0"/>
              </a:spcBef>
              <a:spcAft>
                <a:spcPts val="0"/>
              </a:spcAft>
              <a:buFont typeface="Arial" charset="0"/>
              <a:buNone/>
            </a:pPr>
            <a:r>
              <a:rPr lang="en-US" sz="1700" kern="0" dirty="0" smtClean="0">
                <a:latin typeface="Century Schoolbook" panose="02040604050505020304" pitchFamily="18" charset="0"/>
                <a:cs typeface="Arial" panose="020B0604020202020204" pitchFamily="34" charset="0"/>
              </a:rPr>
              <a:t>Ashley Hughes, MS</a:t>
            </a:r>
          </a:p>
          <a:p>
            <a:pPr marL="0" indent="0" fontAlgn="t">
              <a:spcBef>
                <a:spcPts val="0"/>
              </a:spcBef>
              <a:spcAft>
                <a:spcPts val="0"/>
              </a:spcAft>
              <a:buFont typeface="Arial" charset="0"/>
              <a:buNone/>
            </a:pPr>
            <a:r>
              <a:rPr lang="en-US" sz="1700" kern="0" dirty="0" smtClean="0">
                <a:latin typeface="Century Schoolbook" panose="02040604050505020304" pitchFamily="18" charset="0"/>
                <a:cs typeface="Arial" panose="020B0604020202020204" pitchFamily="34" charset="0"/>
              </a:rPr>
              <a:t>Shannon Marlow, BS</a:t>
            </a:r>
          </a:p>
          <a:p>
            <a:pPr marL="0" indent="0" fontAlgn="t">
              <a:spcBef>
                <a:spcPts val="0"/>
              </a:spcBef>
              <a:spcAft>
                <a:spcPts val="0"/>
              </a:spcAft>
              <a:buFont typeface="Arial" charset="0"/>
              <a:buNone/>
            </a:pPr>
            <a:r>
              <a:rPr lang="en-US" sz="1700" kern="0" dirty="0" smtClean="0">
                <a:latin typeface="Century Schoolbook" panose="02040604050505020304" pitchFamily="18" charset="0"/>
                <a:cs typeface="Arial" panose="020B0604020202020204" pitchFamily="34" charset="0"/>
              </a:rPr>
              <a:t>Christina Lacerenza, BS</a:t>
            </a:r>
          </a:p>
          <a:p>
            <a:pPr marL="0" indent="0" fontAlgn="t">
              <a:spcBef>
                <a:spcPts val="0"/>
              </a:spcBef>
              <a:spcAft>
                <a:spcPts val="0"/>
              </a:spcAft>
              <a:buFont typeface="Arial" charset="0"/>
              <a:buNone/>
            </a:pPr>
            <a:r>
              <a:rPr lang="en-US" sz="1700" kern="0" dirty="0" smtClean="0">
                <a:latin typeface="Century Schoolbook" panose="02040604050505020304" pitchFamily="18" charset="0"/>
                <a:cs typeface="Arial" panose="020B0604020202020204" pitchFamily="34" charset="0"/>
              </a:rPr>
              <a:t>Stephanie </a:t>
            </a:r>
            <a:r>
              <a:rPr lang="en-US" sz="1700" kern="0" dirty="0" err="1" smtClean="0">
                <a:latin typeface="Century Schoolbook" panose="02040604050505020304" pitchFamily="18" charset="0"/>
                <a:cs typeface="Arial" panose="020B0604020202020204" pitchFamily="34" charset="0"/>
              </a:rPr>
              <a:t>Zajac</a:t>
            </a:r>
            <a:r>
              <a:rPr lang="en-US" sz="1700" kern="0" dirty="0" smtClean="0">
                <a:latin typeface="Century Schoolbook" panose="02040604050505020304" pitchFamily="18" charset="0"/>
                <a:cs typeface="Arial" panose="020B0604020202020204" pitchFamily="34" charset="0"/>
              </a:rPr>
              <a:t>, MS</a:t>
            </a:r>
          </a:p>
          <a:p>
            <a:pPr marL="0" indent="0" fontAlgn="t">
              <a:spcBef>
                <a:spcPts val="0"/>
              </a:spcBef>
              <a:spcAft>
                <a:spcPts val="0"/>
              </a:spcAft>
              <a:buFont typeface="Arial" charset="0"/>
              <a:buNone/>
            </a:pPr>
            <a:endParaRPr lang="en-US" sz="2100" kern="0" dirty="0" smtClean="0">
              <a:latin typeface="Century Schoolbook" panose="02040604050505020304" pitchFamily="18" charset="0"/>
              <a:cs typeface="Arial" panose="020B0604020202020204" pitchFamily="34" charset="0"/>
            </a:endParaRPr>
          </a:p>
          <a:p>
            <a:pPr marL="0" indent="0" fontAlgn="t">
              <a:spcBef>
                <a:spcPts val="0"/>
              </a:spcBef>
              <a:spcAft>
                <a:spcPts val="0"/>
              </a:spcAft>
              <a:buFont typeface="Arial" charset="0"/>
              <a:buNone/>
            </a:pPr>
            <a:endParaRPr lang="en-US" sz="2100" b="1" kern="0" dirty="0" smtClean="0">
              <a:latin typeface="Century Schoolbook" panose="02040604050505020304" pitchFamily="18" charset="0"/>
              <a:cs typeface="Arial" panose="020B0604020202020204" pitchFamily="34" charset="0"/>
            </a:endParaRPr>
          </a:p>
          <a:p>
            <a:pPr marL="0" indent="0" fontAlgn="t">
              <a:spcBef>
                <a:spcPts val="0"/>
              </a:spcBef>
              <a:spcAft>
                <a:spcPts val="0"/>
              </a:spcAft>
              <a:buFont typeface="Arial" charset="0"/>
              <a:buNone/>
            </a:pPr>
            <a:endParaRPr lang="en-US" sz="2100" b="1" kern="0" dirty="0" smtClean="0">
              <a:latin typeface="Century Schoolbook" panose="02040604050505020304" pitchFamily="18" charset="0"/>
              <a:cs typeface="Arial" panose="020B0604020202020204" pitchFamily="34" charset="0"/>
            </a:endParaRPr>
          </a:p>
          <a:p>
            <a:pPr marL="0" indent="0" fontAlgn="t">
              <a:spcBef>
                <a:spcPts val="0"/>
              </a:spcBef>
              <a:spcAft>
                <a:spcPts val="0"/>
              </a:spcAft>
              <a:buFont typeface="Arial" charset="0"/>
              <a:buNone/>
            </a:pPr>
            <a:endParaRPr lang="en-US" sz="2100" b="1" kern="0" dirty="0" smtClean="0">
              <a:latin typeface="Century Schoolbook" panose="02040604050505020304" pitchFamily="18" charset="0"/>
              <a:cs typeface="Arial" panose="020B0604020202020204" pitchFamily="34" charset="0"/>
            </a:endParaRPr>
          </a:p>
          <a:p>
            <a:pPr marL="0" indent="0" fontAlgn="t">
              <a:spcBef>
                <a:spcPts val="0"/>
              </a:spcBef>
              <a:spcAft>
                <a:spcPts val="0"/>
              </a:spcAft>
              <a:buFont typeface="Arial" charset="0"/>
              <a:buNone/>
            </a:pPr>
            <a:endParaRPr lang="en-US" sz="2100" b="1" kern="0" dirty="0" smtClean="0">
              <a:latin typeface="Century Schoolbook" panose="02040604050505020304" pitchFamily="18" charset="0"/>
              <a:cs typeface="Arial" panose="020B0604020202020204" pitchFamily="34" charset="0"/>
            </a:endParaRPr>
          </a:p>
          <a:p>
            <a:pPr marL="0" indent="0" fontAlgn="t">
              <a:spcBef>
                <a:spcPts val="0"/>
              </a:spcBef>
              <a:spcAft>
                <a:spcPts val="0"/>
              </a:spcAft>
              <a:buFont typeface="Arial" charset="0"/>
              <a:buNone/>
            </a:pPr>
            <a:endParaRPr lang="en-US" sz="2100" b="1" kern="0" dirty="0" smtClean="0">
              <a:latin typeface="Century Schoolbook" panose="02040604050505020304" pitchFamily="18" charset="0"/>
              <a:cs typeface="Arial" panose="020B0604020202020204" pitchFamily="34" charset="0"/>
            </a:endParaRPr>
          </a:p>
          <a:p>
            <a:pPr marL="0" indent="0" fontAlgn="t">
              <a:spcBef>
                <a:spcPts val="0"/>
              </a:spcBef>
              <a:spcAft>
                <a:spcPts val="0"/>
              </a:spcAft>
              <a:buFont typeface="Arial" charset="0"/>
              <a:buNone/>
            </a:pPr>
            <a:endParaRPr lang="en-US" sz="2100" b="1" kern="0" dirty="0" smtClean="0">
              <a:latin typeface="Century Schoolbook" panose="02040604050505020304" pitchFamily="18" charset="0"/>
              <a:cs typeface="Arial" panose="020B0604020202020204" pitchFamily="34" charset="0"/>
            </a:endParaRPr>
          </a:p>
          <a:p>
            <a:pPr marL="0" indent="0" fontAlgn="t">
              <a:spcBef>
                <a:spcPts val="0"/>
              </a:spcBef>
              <a:spcAft>
                <a:spcPts val="0"/>
              </a:spcAft>
              <a:buFont typeface="Arial" charset="0"/>
              <a:buNone/>
            </a:pPr>
            <a:endParaRPr lang="en-US" sz="2100" b="1" kern="0" dirty="0" smtClean="0">
              <a:latin typeface="Century Schoolbook" panose="02040604050505020304" pitchFamily="18" charset="0"/>
              <a:cs typeface="Arial" panose="020B0604020202020204" pitchFamily="34" charset="0"/>
            </a:endParaRPr>
          </a:p>
          <a:p>
            <a:pPr marL="0" indent="0" fontAlgn="t">
              <a:spcBef>
                <a:spcPts val="0"/>
              </a:spcBef>
              <a:spcAft>
                <a:spcPts val="0"/>
              </a:spcAft>
              <a:buFont typeface="Arial" charset="0"/>
              <a:buNone/>
            </a:pPr>
            <a:r>
              <a:rPr lang="en-US" sz="2100" b="1" kern="0" dirty="0" smtClean="0">
                <a:latin typeface="Century Schoolbook" panose="02040604050505020304" pitchFamily="18" charset="0"/>
                <a:cs typeface="Arial" panose="020B0604020202020204" pitchFamily="34" charset="0"/>
              </a:rPr>
              <a:t>The Coalition for Psychology in Schools and Education, especially to</a:t>
            </a:r>
          </a:p>
          <a:p>
            <a:pPr marL="0" indent="0" fontAlgn="t">
              <a:spcBef>
                <a:spcPts val="0"/>
              </a:spcBef>
              <a:spcAft>
                <a:spcPts val="0"/>
              </a:spcAft>
              <a:buFont typeface="Arial" charset="0"/>
              <a:buNone/>
            </a:pPr>
            <a:r>
              <a:rPr lang="en-US" sz="1700" kern="0" dirty="0" smtClean="0">
                <a:latin typeface="Century Schoolbook" panose="02040604050505020304" pitchFamily="18" charset="0"/>
                <a:cs typeface="Arial" panose="020B0604020202020204" pitchFamily="34" charset="0"/>
              </a:rPr>
              <a:t>Sylvia Rosenfield, Ph.D. </a:t>
            </a:r>
          </a:p>
          <a:p>
            <a:pPr marL="0" indent="0" fontAlgn="t">
              <a:spcBef>
                <a:spcPts val="0"/>
              </a:spcBef>
              <a:spcAft>
                <a:spcPts val="0"/>
              </a:spcAft>
              <a:buFont typeface="Arial" charset="0"/>
              <a:buNone/>
            </a:pPr>
            <a:r>
              <a:rPr lang="en-US" sz="1700" kern="0" dirty="0" smtClean="0">
                <a:latin typeface="Century Schoolbook" panose="02040604050505020304" pitchFamily="18" charset="0"/>
                <a:cs typeface="Arial" panose="020B0604020202020204" pitchFamily="34" charset="0"/>
              </a:rPr>
              <a:t>Markeda Newell, Ph.D.</a:t>
            </a:r>
          </a:p>
          <a:p>
            <a:pPr marL="0" indent="0" fontAlgn="t">
              <a:spcBef>
                <a:spcPts val="0"/>
              </a:spcBef>
              <a:spcAft>
                <a:spcPts val="0"/>
              </a:spcAft>
              <a:buFont typeface="Arial" charset="0"/>
              <a:buNone/>
            </a:pPr>
            <a:r>
              <a:rPr lang="en-US" sz="1700" kern="0" dirty="0" smtClean="0">
                <a:latin typeface="Century Schoolbook" panose="02040604050505020304" pitchFamily="18" charset="0"/>
                <a:cs typeface="Arial" panose="020B0604020202020204" pitchFamily="34" charset="0"/>
              </a:rPr>
              <a:t>Karin Hodges, Psy.D. </a:t>
            </a:r>
          </a:p>
          <a:p>
            <a:pPr marL="0" indent="0" fontAlgn="t">
              <a:spcBef>
                <a:spcPts val="0"/>
              </a:spcBef>
              <a:spcAft>
                <a:spcPts val="0"/>
              </a:spcAft>
              <a:buFont typeface="Arial" charset="0"/>
              <a:buNone/>
            </a:pPr>
            <a:r>
              <a:rPr lang="en-US" sz="1700" kern="0" dirty="0" smtClean="0">
                <a:latin typeface="Century Schoolbook" panose="02040604050505020304" pitchFamily="18" charset="0"/>
                <a:cs typeface="Arial" panose="020B0604020202020204" pitchFamily="34" charset="0"/>
              </a:rPr>
              <a:t>Peter Sheras, Ph.D. </a:t>
            </a:r>
          </a:p>
          <a:p>
            <a:pPr marL="0" indent="0" fontAlgn="t">
              <a:spcBef>
                <a:spcPts val="0"/>
              </a:spcBef>
              <a:spcAft>
                <a:spcPts val="0"/>
              </a:spcAft>
              <a:buFont typeface="Arial" charset="0"/>
              <a:buNone/>
            </a:pPr>
            <a:r>
              <a:rPr lang="en-US" sz="1700" kern="0" dirty="0" smtClean="0">
                <a:latin typeface="Century Schoolbook" panose="02040604050505020304" pitchFamily="18" charset="0"/>
                <a:cs typeface="Arial" panose="020B0604020202020204" pitchFamily="34" charset="0"/>
              </a:rPr>
              <a:t>George </a:t>
            </a:r>
            <a:r>
              <a:rPr lang="en-US" sz="1700" kern="0" dirty="0" err="1" smtClean="0">
                <a:latin typeface="Century Schoolbook" panose="02040604050505020304" pitchFamily="18" charset="0"/>
                <a:cs typeface="Arial" panose="020B0604020202020204" pitchFamily="34" charset="0"/>
              </a:rPr>
              <a:t>DuPaul</a:t>
            </a:r>
            <a:r>
              <a:rPr lang="en-US" sz="1700" kern="0" dirty="0" smtClean="0">
                <a:latin typeface="Century Schoolbook" panose="02040604050505020304" pitchFamily="18" charset="0"/>
                <a:cs typeface="Arial" panose="020B0604020202020204" pitchFamily="34" charset="0"/>
              </a:rPr>
              <a:t>, Ph.D. </a:t>
            </a:r>
          </a:p>
          <a:p>
            <a:pPr marL="0" indent="0" fontAlgn="t">
              <a:spcBef>
                <a:spcPts val="0"/>
              </a:spcBef>
              <a:spcAft>
                <a:spcPts val="0"/>
              </a:spcAft>
              <a:buFont typeface="Arial" charset="0"/>
              <a:buNone/>
            </a:pPr>
            <a:endParaRPr lang="en-US" sz="2100" b="1" kern="0" dirty="0">
              <a:latin typeface="Century Schoolbook" panose="02040604050505020304" pitchFamily="18" charset="0"/>
              <a:cs typeface="Arial" panose="020B0604020202020204" pitchFamily="34" charset="0"/>
            </a:endParaRPr>
          </a:p>
          <a:p>
            <a:pPr marL="0" indent="0" fontAlgn="t">
              <a:spcBef>
                <a:spcPts val="0"/>
              </a:spcBef>
              <a:spcAft>
                <a:spcPts val="0"/>
              </a:spcAft>
              <a:buFont typeface="Arial" charset="0"/>
              <a:buNone/>
            </a:pPr>
            <a:r>
              <a:rPr lang="en-US" sz="2100" b="1" kern="0" dirty="0" smtClean="0">
                <a:latin typeface="Century Schoolbook" panose="02040604050505020304" pitchFamily="18" charset="0"/>
                <a:cs typeface="Arial" panose="020B0604020202020204" pitchFamily="34" charset="0"/>
              </a:rPr>
              <a:t>The Center for Psychology in Schools and Education (CPSE) Staff</a:t>
            </a:r>
          </a:p>
          <a:p>
            <a:pPr marL="0" indent="0" fontAlgn="t">
              <a:spcBef>
                <a:spcPts val="0"/>
              </a:spcBef>
              <a:spcAft>
                <a:spcPts val="0"/>
              </a:spcAft>
              <a:buFont typeface="Arial" charset="0"/>
              <a:buNone/>
            </a:pPr>
            <a:r>
              <a:rPr lang="en-US" sz="1700" kern="0" dirty="0" smtClean="0">
                <a:latin typeface="Century Schoolbook" panose="02040604050505020304" pitchFamily="18" charset="0"/>
                <a:cs typeface="Arial" panose="020B0604020202020204" pitchFamily="34" charset="0"/>
              </a:rPr>
              <a:t>Rena Subotnik, Ph.D., Director</a:t>
            </a:r>
          </a:p>
          <a:p>
            <a:pPr marL="0" indent="0" fontAlgn="t">
              <a:spcBef>
                <a:spcPts val="0"/>
              </a:spcBef>
              <a:spcAft>
                <a:spcPts val="0"/>
              </a:spcAft>
              <a:buFont typeface="Arial" charset="0"/>
              <a:buNone/>
            </a:pPr>
            <a:r>
              <a:rPr lang="en-US" sz="1700" kern="0" dirty="0" smtClean="0">
                <a:latin typeface="Century Schoolbook" panose="02040604050505020304" pitchFamily="18" charset="0"/>
                <a:cs typeface="Arial" panose="020B0604020202020204" pitchFamily="34" charset="0"/>
              </a:rPr>
              <a:t>Geesoo Maie Lee, BA, Program Officer</a:t>
            </a:r>
          </a:p>
          <a:p>
            <a:pPr marL="0" indent="0" fontAlgn="t">
              <a:spcBef>
                <a:spcPts val="0"/>
              </a:spcBef>
              <a:spcAft>
                <a:spcPts val="0"/>
              </a:spcAft>
              <a:buFont typeface="Arial" charset="0"/>
              <a:buNone/>
            </a:pPr>
            <a:endParaRPr lang="en-US" sz="2100" kern="0" dirty="0" smtClean="0">
              <a:solidFill>
                <a:srgbClr val="000000"/>
              </a:solidFill>
              <a:latin typeface="Century Schoolbook" panose="02040604050505020304" pitchFamily="18" charset="0"/>
            </a:endParaRPr>
          </a:p>
          <a:p>
            <a:pPr lvl="1">
              <a:spcBef>
                <a:spcPts val="0"/>
              </a:spcBef>
              <a:spcAft>
                <a:spcPts val="0"/>
              </a:spcAft>
            </a:pPr>
            <a:endParaRPr lang="en-US" sz="2100" kern="0" dirty="0">
              <a:latin typeface="Century Schoolbook" panose="02040604050505020304" pitchFamily="18" charset="0"/>
            </a:endParaRPr>
          </a:p>
        </p:txBody>
      </p:sp>
      <p:sp>
        <p:nvSpPr>
          <p:cNvPr id="5" name="Title 4"/>
          <p:cNvSpPr>
            <a:spLocks noGrp="1"/>
          </p:cNvSpPr>
          <p:nvPr>
            <p:ph type="title"/>
          </p:nvPr>
        </p:nvSpPr>
        <p:spPr>
          <a:xfrm>
            <a:off x="457200" y="304800"/>
            <a:ext cx="7467600" cy="639762"/>
          </a:xfrm>
        </p:spPr>
        <p:txBody>
          <a:bodyPr/>
          <a:lstStyle/>
          <a:p>
            <a:r>
              <a:rPr lang="en-US" dirty="0" smtClean="0"/>
              <a:t>Contributors</a:t>
            </a:r>
            <a:endParaRPr lang="en-US" dirty="0"/>
          </a:p>
        </p:txBody>
      </p:sp>
    </p:spTree>
    <p:extLst>
      <p:ext uri="{BB962C8B-B14F-4D97-AF65-F5344CB8AC3E}">
        <p14:creationId xmlns:p14="http://schemas.microsoft.com/office/powerpoint/2010/main" val="10438065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868362"/>
          </a:xfrm>
        </p:spPr>
        <p:txBody>
          <a:bodyPr/>
          <a:lstStyle/>
          <a:p>
            <a:r>
              <a:rPr lang="en-US" dirty="0" smtClean="0"/>
              <a:t>A Real Vignette</a:t>
            </a:r>
            <a:endParaRPr lang="en-US" dirty="0"/>
          </a:p>
        </p:txBody>
      </p:sp>
      <p:sp>
        <p:nvSpPr>
          <p:cNvPr id="3" name="Content Placeholder 2"/>
          <p:cNvSpPr>
            <a:spLocks noGrp="1"/>
          </p:cNvSpPr>
          <p:nvPr>
            <p:ph sz="quarter" idx="1"/>
          </p:nvPr>
        </p:nvSpPr>
        <p:spPr>
          <a:xfrm>
            <a:off x="457200" y="1524000"/>
            <a:ext cx="7620000" cy="4873752"/>
          </a:xfrm>
        </p:spPr>
        <p:txBody>
          <a:bodyPr>
            <a:normAutofit/>
          </a:bodyPr>
          <a:lstStyle/>
          <a:p>
            <a:pPr marL="0" indent="0" algn="just">
              <a:buNone/>
            </a:pPr>
            <a:r>
              <a:rPr lang="en-US" dirty="0" smtClean="0"/>
              <a:t>It was Field Day at Cherry Valley Elementary School. Unexpectedly, the P.E. teacher coordinating the event woke up with an awful sinus infection and was forced to call in sick. The principal was faced with a hard choice: cancel Field Day or not? Rather than disappoint the students, she decided to take control of the event. With the help of many committed teachers, the principal began executing the P.E. teacher’s Field Day plans. In the end, the day was a great success.</a:t>
            </a:r>
            <a:endParaRPr lang="en-US" dirty="0"/>
          </a:p>
        </p:txBody>
      </p:sp>
      <p:pic>
        <p:nvPicPr>
          <p:cNvPr id="6" name="Picture 2"/>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0" b="100000" l="0" r="100000">
                        <a14:foregroundMark x1="59125" y1="65543" x2="73625" y2="27903"/>
                        <a14:foregroundMark x1="49000" y1="43071" x2="71375" y2="37828"/>
                        <a14:foregroundMark x1="91750" y1="33895" x2="82875" y2="66854"/>
                        <a14:foregroundMark x1="85500" y1="68914" x2="99625" y2="70787"/>
                        <a14:foregroundMark x1="1750" y1="74719" x2="24250" y2="71536"/>
                        <a14:foregroundMark x1="30875" y1="69476" x2="36125" y2="69476"/>
                        <a14:foregroundMark x1="52500" y1="68914" x2="58625" y2="70787"/>
                        <a14:foregroundMark x1="66125" y1="68914" x2="73625" y2="72097"/>
                        <a14:backgroundMark x1="24250" y1="54869" x2="22500" y2="71536"/>
                      </a14:backgroundRemoval>
                    </a14:imgEffect>
                  </a14:imgLayer>
                </a14:imgProps>
              </a:ext>
              <a:ext uri="{28A0092B-C50C-407E-A947-70E740481C1C}">
                <a14:useLocalDpi xmlns:a14="http://schemas.microsoft.com/office/drawing/2010/main" val="0"/>
              </a:ext>
            </a:extLst>
          </a:blip>
          <a:srcRect t="13211" b="16771"/>
          <a:stretch/>
        </p:blipFill>
        <p:spPr bwMode="auto">
          <a:xfrm>
            <a:off x="2209800" y="4800600"/>
            <a:ext cx="4572000" cy="2136827"/>
          </a:xfrm>
          <a:prstGeom prst="rect">
            <a:avLst/>
          </a:prstGeom>
          <a:noFill/>
          <a:ln w="38100">
            <a:noFill/>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2198972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868362"/>
          </a:xfrm>
        </p:spPr>
        <p:txBody>
          <a:bodyPr/>
          <a:lstStyle/>
          <a:p>
            <a:r>
              <a:rPr lang="en-US" dirty="0" smtClean="0"/>
              <a:t>This Module Will Help You:</a:t>
            </a:r>
            <a:endParaRPr lang="en-US" dirty="0"/>
          </a:p>
        </p:txBody>
      </p:sp>
      <p:sp>
        <p:nvSpPr>
          <p:cNvPr id="3" name="Content Placeholder 2"/>
          <p:cNvSpPr>
            <a:spLocks noGrp="1"/>
          </p:cNvSpPr>
          <p:nvPr>
            <p:ph sz="quarter" idx="1"/>
          </p:nvPr>
        </p:nvSpPr>
        <p:spPr>
          <a:xfrm>
            <a:off x="609600" y="1600200"/>
            <a:ext cx="7467600" cy="4873752"/>
          </a:xfrm>
        </p:spPr>
        <p:txBody>
          <a:bodyPr>
            <a:normAutofit/>
          </a:bodyPr>
          <a:lstStyle/>
          <a:p>
            <a:pPr>
              <a:spcAft>
                <a:spcPts val="600"/>
              </a:spcAft>
            </a:pPr>
            <a:r>
              <a:rPr lang="en-US" sz="2300" dirty="0" smtClean="0"/>
              <a:t>Understand the importance of mutual</a:t>
            </a:r>
            <a:br>
              <a:rPr lang="en-US" sz="2300" dirty="0" smtClean="0"/>
            </a:br>
            <a:r>
              <a:rPr lang="en-US" sz="2300" dirty="0" smtClean="0"/>
              <a:t>support</a:t>
            </a:r>
          </a:p>
          <a:p>
            <a:pPr>
              <a:spcAft>
                <a:spcPts val="600"/>
              </a:spcAft>
            </a:pPr>
            <a:r>
              <a:rPr lang="en-US" sz="2300" dirty="0" smtClean="0"/>
              <a:t>Know the components of mutual support</a:t>
            </a:r>
          </a:p>
          <a:p>
            <a:pPr>
              <a:spcAft>
                <a:spcPts val="600"/>
              </a:spcAft>
            </a:pPr>
            <a:r>
              <a:rPr lang="en-US" sz="2300" dirty="0" smtClean="0"/>
              <a:t>Be able to provide support constructively</a:t>
            </a:r>
          </a:p>
          <a:p>
            <a:pPr>
              <a:spcAft>
                <a:spcPts val="600"/>
              </a:spcAft>
            </a:pPr>
            <a:r>
              <a:rPr lang="en-US" sz="2300" dirty="0" smtClean="0"/>
              <a:t>Use </a:t>
            </a:r>
            <a:r>
              <a:rPr lang="en-US" sz="2300" dirty="0"/>
              <a:t>the Two-Challenge Rule to advocate for </a:t>
            </a:r>
            <a:r>
              <a:rPr lang="en-US" sz="2300" dirty="0" smtClean="0"/>
              <a:t>yourself </a:t>
            </a:r>
            <a:r>
              <a:rPr lang="en-US" sz="2300" dirty="0"/>
              <a:t>and your </a:t>
            </a:r>
            <a:r>
              <a:rPr lang="en-US" sz="2300" dirty="0" smtClean="0"/>
              <a:t>teammates</a:t>
            </a:r>
            <a:endParaRPr lang="en-US" sz="2300" dirty="0"/>
          </a:p>
          <a:p>
            <a:pPr>
              <a:spcAft>
                <a:spcPts val="600"/>
              </a:spcAft>
            </a:pPr>
            <a:r>
              <a:rPr lang="en-US" sz="2300" dirty="0" smtClean="0"/>
              <a:t>Understand the appropriateness and use of the DESC template</a:t>
            </a:r>
          </a:p>
          <a:p>
            <a:pPr>
              <a:spcAft>
                <a:spcPts val="600"/>
              </a:spcAft>
            </a:pPr>
            <a:r>
              <a:rPr lang="en-US" sz="2300" dirty="0" smtClean="0"/>
              <a:t>Manage conflict effectively</a:t>
            </a:r>
          </a:p>
        </p:txBody>
      </p:sp>
    </p:spTree>
    <p:extLst>
      <p:ext uri="{BB962C8B-B14F-4D97-AF65-F5344CB8AC3E}">
        <p14:creationId xmlns:p14="http://schemas.microsoft.com/office/powerpoint/2010/main" val="36882112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b="0" dirty="0" smtClean="0"/>
              <a:t>Part 1: </a:t>
            </a:r>
            <a:br>
              <a:rPr lang="en-US" b="0" dirty="0" smtClean="0"/>
            </a:br>
            <a:r>
              <a:rPr lang="en-US" b="0" dirty="0" smtClean="0"/>
              <a:t>Mutual Support for what and when?</a:t>
            </a:r>
            <a:endParaRPr lang="en-US" sz="1600" b="0" dirty="0"/>
          </a:p>
        </p:txBody>
      </p:sp>
    </p:spTree>
    <p:extLst>
      <p:ext uri="{BB962C8B-B14F-4D97-AF65-F5344CB8AC3E}">
        <p14:creationId xmlns:p14="http://schemas.microsoft.com/office/powerpoint/2010/main" val="31102642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868362"/>
          </a:xfrm>
        </p:spPr>
        <p:txBody>
          <a:bodyPr/>
          <a:lstStyle/>
          <a:p>
            <a:r>
              <a:rPr lang="en-US" dirty="0" smtClean="0"/>
              <a:t>The Benefits of Mutual Support</a:t>
            </a:r>
            <a:endParaRPr lang="en-US" dirty="0"/>
          </a:p>
        </p:txBody>
      </p:sp>
      <p:sp>
        <p:nvSpPr>
          <p:cNvPr id="3" name="Content Placeholder 2"/>
          <p:cNvSpPr>
            <a:spLocks noGrp="1"/>
          </p:cNvSpPr>
          <p:nvPr>
            <p:ph sz="quarter" idx="1"/>
          </p:nvPr>
        </p:nvSpPr>
        <p:spPr/>
        <p:txBody>
          <a:bodyPr/>
          <a:lstStyle/>
          <a:p>
            <a:r>
              <a:rPr lang="en-US" dirty="0" smtClean="0"/>
              <a:t>Teams that engage in mutual support:</a:t>
            </a:r>
          </a:p>
          <a:p>
            <a:pPr lvl="1"/>
            <a:r>
              <a:rPr lang="en-US" dirty="0" smtClean="0"/>
              <a:t>Are more effective</a:t>
            </a:r>
          </a:p>
          <a:p>
            <a:pPr lvl="1"/>
            <a:r>
              <a:rPr lang="en-US" dirty="0" smtClean="0"/>
              <a:t>Make fewer errors</a:t>
            </a:r>
          </a:p>
          <a:p>
            <a:pPr lvl="1"/>
            <a:r>
              <a:rPr lang="en-US" dirty="0" smtClean="0"/>
              <a:t>Can self-correct</a:t>
            </a:r>
          </a:p>
          <a:p>
            <a:pPr lvl="1"/>
            <a:r>
              <a:rPr lang="en-US" dirty="0" smtClean="0"/>
              <a:t>Distribute and assign responsibilities appropriately</a:t>
            </a:r>
          </a:p>
          <a:p>
            <a:pPr lvl="1"/>
            <a:r>
              <a:rPr lang="en-US" dirty="0" smtClean="0"/>
              <a:t>Reallocate work assignments when</a:t>
            </a:r>
            <a:br>
              <a:rPr lang="en-US" dirty="0" smtClean="0"/>
            </a:br>
            <a:r>
              <a:rPr lang="en-US" dirty="0" smtClean="0"/>
              <a:t>needed</a:t>
            </a:r>
          </a:p>
          <a:p>
            <a:pPr lvl="1"/>
            <a:r>
              <a:rPr lang="en-US" dirty="0" smtClean="0"/>
              <a:t>Are more resilient</a:t>
            </a:r>
          </a:p>
          <a:p>
            <a:pPr lvl="2"/>
            <a:endParaRPr lang="en-US" dirty="0" smtClean="0"/>
          </a:p>
          <a:p>
            <a:pPr lvl="1"/>
            <a:endParaRPr lang="en-US" dirty="0" smtClean="0">
              <a:hlinkClick r:id="rId3"/>
            </a:endParaRPr>
          </a:p>
        </p:txBody>
      </p:sp>
      <p:pic>
        <p:nvPicPr>
          <p:cNvPr id="4" name="Picture 2" descr="C:\Users\mgregory\AppData\Local\Microsoft\Windows\Temporary Internet Files\Content.IE5\TCG6CN6G\MP900387533[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85065" y="3733800"/>
            <a:ext cx="2501735" cy="307099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xmlns="">
                <a:solidFill>
                  <a:srgbClr val="FFFFFF"/>
                </a:solidFill>
              </a14:hiddenFill>
            </a:ext>
          </a:extLst>
        </p:spPr>
      </p:pic>
      <p:sp>
        <p:nvSpPr>
          <p:cNvPr id="5" name="TextBox 4"/>
          <p:cNvSpPr txBox="1"/>
          <p:nvPr/>
        </p:nvSpPr>
        <p:spPr>
          <a:xfrm>
            <a:off x="1574522" y="6581001"/>
            <a:ext cx="3607078" cy="276999"/>
          </a:xfrm>
          <a:prstGeom prst="rect">
            <a:avLst/>
          </a:prstGeom>
          <a:noFill/>
        </p:spPr>
        <p:txBody>
          <a:bodyPr wrap="none" rtlCol="0">
            <a:spAutoFit/>
          </a:bodyPr>
          <a:lstStyle/>
          <a:p>
            <a:r>
              <a:rPr lang="en-US" sz="1200" dirty="0" smtClean="0"/>
              <a:t>Relevant Citation: Salas, Sims, &amp; Burke (2005)</a:t>
            </a:r>
            <a:endParaRPr lang="en-US" sz="1200" dirty="0"/>
          </a:p>
        </p:txBody>
      </p:sp>
    </p:spTree>
    <p:extLst>
      <p:ext uri="{BB962C8B-B14F-4D97-AF65-F5344CB8AC3E}">
        <p14:creationId xmlns:p14="http://schemas.microsoft.com/office/powerpoint/2010/main" val="31271205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944562"/>
          </a:xfrm>
        </p:spPr>
        <p:txBody>
          <a:bodyPr/>
          <a:lstStyle/>
          <a:p>
            <a:r>
              <a:rPr lang="en-US" dirty="0"/>
              <a:t>What </a:t>
            </a:r>
            <a:r>
              <a:rPr lang="en-US" dirty="0" smtClean="0"/>
              <a:t>Mutual Support Entails</a:t>
            </a:r>
            <a:endParaRPr lang="en-US" dirty="0"/>
          </a:p>
        </p:txBody>
      </p:sp>
      <p:sp>
        <p:nvSpPr>
          <p:cNvPr id="3" name="Content Placeholder 2"/>
          <p:cNvSpPr>
            <a:spLocks noGrp="1"/>
          </p:cNvSpPr>
          <p:nvPr>
            <p:ph sz="quarter" idx="1"/>
          </p:nvPr>
        </p:nvSpPr>
        <p:spPr>
          <a:xfrm>
            <a:off x="457200" y="1600200"/>
            <a:ext cx="7467600" cy="5029200"/>
          </a:xfrm>
        </p:spPr>
        <p:txBody>
          <a:bodyPr>
            <a:normAutofit fontScale="85000" lnSpcReduction="20000"/>
          </a:bodyPr>
          <a:lstStyle/>
          <a:p>
            <a:pPr>
              <a:spcAft>
                <a:spcPts val="1200"/>
              </a:spcAft>
            </a:pPr>
            <a:r>
              <a:rPr lang="en-US" sz="2800" b="1" dirty="0" smtClean="0"/>
              <a:t>Back-up behavior </a:t>
            </a:r>
            <a:r>
              <a:rPr lang="en-US" sz="2800" dirty="0" smtClean="0"/>
              <a:t>given to one or more team members as needed and can manifest as:</a:t>
            </a:r>
            <a:endParaRPr lang="en-US" sz="2800" dirty="0"/>
          </a:p>
          <a:p>
            <a:pPr lvl="1">
              <a:spcAft>
                <a:spcPts val="1200"/>
              </a:spcAft>
            </a:pPr>
            <a:r>
              <a:rPr lang="en-US" sz="2800" dirty="0" smtClean="0"/>
              <a:t>Task assistance</a:t>
            </a:r>
          </a:p>
          <a:p>
            <a:pPr lvl="1">
              <a:spcAft>
                <a:spcPts val="1200"/>
              </a:spcAft>
            </a:pPr>
            <a:r>
              <a:rPr lang="en-US" sz="2800" dirty="0" smtClean="0"/>
              <a:t>Social support</a:t>
            </a:r>
          </a:p>
          <a:p>
            <a:pPr lvl="1">
              <a:spcAft>
                <a:spcPts val="1200"/>
              </a:spcAft>
            </a:pPr>
            <a:r>
              <a:rPr lang="en-US" sz="2800" dirty="0" smtClean="0"/>
              <a:t>Feedback</a:t>
            </a:r>
          </a:p>
          <a:p>
            <a:pPr>
              <a:spcAft>
                <a:spcPts val="1200"/>
              </a:spcAft>
            </a:pPr>
            <a:r>
              <a:rPr lang="en-US" sz="2800" dirty="0" smtClean="0"/>
              <a:t>Intended for </a:t>
            </a:r>
            <a:r>
              <a:rPr lang="en-US" sz="2800" dirty="0"/>
              <a:t>the benefit of </a:t>
            </a:r>
            <a:r>
              <a:rPr lang="en-US" sz="2800" dirty="0" smtClean="0"/>
              <a:t>an individual </a:t>
            </a:r>
            <a:r>
              <a:rPr lang="en-US" sz="2800" dirty="0"/>
              <a:t>or the greater good of the </a:t>
            </a:r>
            <a:r>
              <a:rPr lang="en-US" sz="2800" dirty="0" smtClean="0"/>
              <a:t>team.</a:t>
            </a:r>
            <a:endParaRPr lang="en-US" sz="2600" dirty="0" smtClean="0"/>
          </a:p>
          <a:p>
            <a:pPr>
              <a:spcAft>
                <a:spcPts val="1200"/>
              </a:spcAft>
            </a:pPr>
            <a:endParaRPr lang="en-US" sz="2600" dirty="0" smtClean="0"/>
          </a:p>
          <a:p>
            <a:pPr marL="457200" lvl="2" indent="-457200" algn="ctr">
              <a:spcBef>
                <a:spcPts val="600"/>
              </a:spcBef>
              <a:spcAft>
                <a:spcPts val="1200"/>
              </a:spcAft>
              <a:buClr>
                <a:schemeClr val="accent1"/>
              </a:buClr>
              <a:buSzPct val="150000"/>
              <a:buBlip>
                <a:blip r:embed="rId3"/>
              </a:buBlip>
            </a:pPr>
            <a:r>
              <a:rPr lang="en-US" sz="2800" dirty="0" smtClean="0"/>
              <a:t>Feeling </a:t>
            </a:r>
            <a:r>
              <a:rPr lang="en-US" sz="2800" dirty="0"/>
              <a:t>comfortable </a:t>
            </a:r>
            <a:r>
              <a:rPr lang="en-US" sz="2800" dirty="0" smtClean="0"/>
              <a:t>taking </a:t>
            </a:r>
            <a:br>
              <a:rPr lang="en-US" sz="2800" dirty="0" smtClean="0"/>
            </a:br>
            <a:r>
              <a:rPr lang="en-US" sz="2800" dirty="0" smtClean="0"/>
              <a:t>interpersonal </a:t>
            </a:r>
            <a:r>
              <a:rPr lang="en-US" sz="2800" dirty="0"/>
              <a:t>risks with your team mates will help you set the stage for better </a:t>
            </a:r>
            <a:r>
              <a:rPr lang="en-US" sz="2800" dirty="0" smtClean="0"/>
              <a:t>support</a:t>
            </a:r>
            <a:endParaRPr lang="en-US" sz="2600" dirty="0" smtClean="0"/>
          </a:p>
          <a:p>
            <a:pPr marL="0" indent="0">
              <a:buNone/>
            </a:pPr>
            <a:endParaRPr lang="en-US" sz="2700" dirty="0" smtClean="0">
              <a:solidFill>
                <a:srgbClr val="00B050"/>
              </a:solidFill>
            </a:endParaRPr>
          </a:p>
          <a:p>
            <a:pPr marL="0" indent="0">
              <a:buNone/>
            </a:pPr>
            <a:endParaRPr lang="en-US" dirty="0"/>
          </a:p>
          <a:p>
            <a:pPr marL="0" indent="0">
              <a:buNone/>
            </a:pPr>
            <a:endParaRPr lang="en-US" strike="sngStrike" dirty="0"/>
          </a:p>
        </p:txBody>
      </p:sp>
      <p:sp>
        <p:nvSpPr>
          <p:cNvPr id="4" name="TextBox 3"/>
          <p:cNvSpPr txBox="1"/>
          <p:nvPr/>
        </p:nvSpPr>
        <p:spPr>
          <a:xfrm>
            <a:off x="1574522" y="6581001"/>
            <a:ext cx="5872120" cy="276999"/>
          </a:xfrm>
          <a:prstGeom prst="rect">
            <a:avLst/>
          </a:prstGeom>
          <a:noFill/>
        </p:spPr>
        <p:txBody>
          <a:bodyPr wrap="none" rtlCol="0">
            <a:spAutoFit/>
          </a:bodyPr>
          <a:lstStyle/>
          <a:p>
            <a:r>
              <a:rPr lang="en-US" sz="1200" dirty="0" smtClean="0"/>
              <a:t>Relevant Citations: </a:t>
            </a:r>
            <a:r>
              <a:rPr lang="en-US" sz="1200" dirty="0"/>
              <a:t>Marks, Mathieu, &amp; </a:t>
            </a:r>
            <a:r>
              <a:rPr lang="en-US" sz="1200" dirty="0" err="1"/>
              <a:t>Zaccaro</a:t>
            </a:r>
            <a:r>
              <a:rPr lang="en-US" sz="1200" dirty="0"/>
              <a:t> (2000); McIntyre &amp; Salas (1995)</a:t>
            </a:r>
          </a:p>
        </p:txBody>
      </p:sp>
    </p:spTree>
    <p:extLst>
      <p:ext uri="{BB962C8B-B14F-4D97-AF65-F5344CB8AC3E}">
        <p14:creationId xmlns:p14="http://schemas.microsoft.com/office/powerpoint/2010/main" val="12798123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944562"/>
          </a:xfrm>
        </p:spPr>
        <p:txBody>
          <a:bodyPr/>
          <a:lstStyle/>
          <a:p>
            <a:r>
              <a:rPr lang="en-US" dirty="0" smtClean="0"/>
              <a:t>When to Engage Mutual Support</a:t>
            </a:r>
            <a:endParaRPr lang="en-US" dirty="0"/>
          </a:p>
        </p:txBody>
      </p:sp>
      <p:sp>
        <p:nvSpPr>
          <p:cNvPr id="3" name="Content Placeholder 2"/>
          <p:cNvSpPr>
            <a:spLocks noGrp="1"/>
          </p:cNvSpPr>
          <p:nvPr>
            <p:ph sz="quarter" idx="1"/>
          </p:nvPr>
        </p:nvSpPr>
        <p:spPr/>
        <p:txBody>
          <a:bodyPr>
            <a:normAutofit lnSpcReduction="10000"/>
          </a:bodyPr>
          <a:lstStyle/>
          <a:p>
            <a:r>
              <a:rPr lang="en-US" b="1" dirty="0" smtClean="0"/>
              <a:t>Seek </a:t>
            </a:r>
            <a:r>
              <a:rPr lang="en-US" dirty="0" smtClean="0"/>
              <a:t>support when you are:</a:t>
            </a:r>
          </a:p>
          <a:p>
            <a:pPr lvl="1"/>
            <a:r>
              <a:rPr lang="en-US" dirty="0" smtClean="0"/>
              <a:t>Overburdened </a:t>
            </a:r>
          </a:p>
          <a:p>
            <a:pPr lvl="1"/>
            <a:r>
              <a:rPr lang="en-US" dirty="0" smtClean="0"/>
              <a:t>Stressed</a:t>
            </a:r>
          </a:p>
          <a:p>
            <a:pPr lvl="1"/>
            <a:r>
              <a:rPr lang="en-US" dirty="0" smtClean="0"/>
              <a:t>Lacking skills for performing a task</a:t>
            </a:r>
          </a:p>
          <a:p>
            <a:pPr lvl="1"/>
            <a:r>
              <a:rPr lang="en-US" dirty="0" smtClean="0"/>
              <a:t>Making errors (e.g., technical or judgment)</a:t>
            </a:r>
          </a:p>
          <a:p>
            <a:endParaRPr lang="en-US" dirty="0" smtClean="0"/>
          </a:p>
          <a:p>
            <a:r>
              <a:rPr lang="en-US" b="1" dirty="0" smtClean="0"/>
              <a:t>Offer</a:t>
            </a:r>
            <a:r>
              <a:rPr lang="en-US" dirty="0" smtClean="0"/>
              <a:t> support when:</a:t>
            </a:r>
          </a:p>
          <a:p>
            <a:pPr lvl="1"/>
            <a:r>
              <a:rPr lang="en-US" dirty="0"/>
              <a:t>When you notice another teammate is struggling</a:t>
            </a:r>
          </a:p>
          <a:p>
            <a:pPr lvl="1"/>
            <a:r>
              <a:rPr lang="en-US" dirty="0" smtClean="0"/>
              <a:t>You are able to contribute more to the team</a:t>
            </a:r>
          </a:p>
          <a:p>
            <a:endParaRPr lang="en-US" dirty="0" smtClean="0"/>
          </a:p>
          <a:p>
            <a:pPr algn="ctr">
              <a:buSzPct val="150000"/>
              <a:buBlip>
                <a:blip r:embed="rId3"/>
              </a:buBlip>
            </a:pPr>
            <a:r>
              <a:rPr lang="en-US" b="1" dirty="0" smtClean="0"/>
              <a:t>Don’t wait</a:t>
            </a:r>
            <a:r>
              <a:rPr lang="en-US" dirty="0" smtClean="0"/>
              <a:t> to be asked for help but </a:t>
            </a:r>
            <a:br>
              <a:rPr lang="en-US" dirty="0" smtClean="0"/>
            </a:br>
            <a:r>
              <a:rPr lang="en-US" dirty="0" smtClean="0"/>
              <a:t>be </a:t>
            </a:r>
            <a:r>
              <a:rPr lang="en-US" b="1" dirty="0" smtClean="0"/>
              <a:t>gracious</a:t>
            </a:r>
            <a:r>
              <a:rPr lang="en-US" dirty="0" smtClean="0"/>
              <a:t> if your offer of support is declined</a:t>
            </a:r>
          </a:p>
        </p:txBody>
      </p:sp>
      <p:sp>
        <p:nvSpPr>
          <p:cNvPr id="4" name="TextBox 3"/>
          <p:cNvSpPr txBox="1"/>
          <p:nvPr/>
        </p:nvSpPr>
        <p:spPr>
          <a:xfrm>
            <a:off x="960405" y="6581001"/>
            <a:ext cx="7192995" cy="276999"/>
          </a:xfrm>
          <a:prstGeom prst="rect">
            <a:avLst/>
          </a:prstGeom>
          <a:noFill/>
        </p:spPr>
        <p:txBody>
          <a:bodyPr wrap="none" rtlCol="0">
            <a:spAutoFit/>
          </a:bodyPr>
          <a:lstStyle/>
          <a:p>
            <a:r>
              <a:rPr lang="en-US" sz="1200" dirty="0" smtClean="0"/>
              <a:t>Relevant Citations: Porter, </a:t>
            </a:r>
            <a:r>
              <a:rPr lang="en-US" sz="1200" dirty="0"/>
              <a:t>Hollenbeck, </a:t>
            </a:r>
            <a:r>
              <a:rPr lang="en-US" sz="1200" dirty="0" err="1"/>
              <a:t>Ilgen</a:t>
            </a:r>
            <a:r>
              <a:rPr lang="en-US" sz="1200" dirty="0"/>
              <a:t>, Ellis, West, &amp; Moon, 2003; McIntyre &amp; Salas (1995) </a:t>
            </a:r>
          </a:p>
        </p:txBody>
      </p:sp>
    </p:spTree>
    <p:extLst>
      <p:ext uri="{BB962C8B-B14F-4D97-AF65-F5344CB8AC3E}">
        <p14:creationId xmlns:p14="http://schemas.microsoft.com/office/powerpoint/2010/main" val="10345568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b="0" dirty="0" smtClean="0"/>
              <a:t>Part 2: </a:t>
            </a:r>
            <a:br>
              <a:rPr lang="en-US" b="0" dirty="0" smtClean="0"/>
            </a:br>
            <a:r>
              <a:rPr lang="en-US" b="0" dirty="0" smtClean="0"/>
              <a:t>Developing Skills for Effective Mutual Support</a:t>
            </a:r>
            <a:endParaRPr lang="en-US" sz="1600" b="0" dirty="0"/>
          </a:p>
        </p:txBody>
      </p:sp>
    </p:spTree>
    <p:extLst>
      <p:ext uri="{BB962C8B-B14F-4D97-AF65-F5344CB8AC3E}">
        <p14:creationId xmlns:p14="http://schemas.microsoft.com/office/powerpoint/2010/main" val="33209452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a:t>
            </a:r>
            <a:r>
              <a:rPr lang="en-US" dirty="0" smtClean="0"/>
              <a:t>. Offer Task Assistance</a:t>
            </a:r>
            <a:endParaRPr lang="en-US" dirty="0"/>
          </a:p>
        </p:txBody>
      </p:sp>
      <p:sp>
        <p:nvSpPr>
          <p:cNvPr id="3" name="Content Placeholder 2"/>
          <p:cNvSpPr>
            <a:spLocks noGrp="1"/>
          </p:cNvSpPr>
          <p:nvPr>
            <p:ph sz="quarter" idx="1"/>
          </p:nvPr>
        </p:nvSpPr>
        <p:spPr/>
        <p:txBody>
          <a:bodyPr>
            <a:normAutofit/>
          </a:bodyPr>
          <a:lstStyle/>
          <a:p>
            <a:pPr>
              <a:spcAft>
                <a:spcPts val="1800"/>
              </a:spcAft>
            </a:pPr>
            <a:r>
              <a:rPr lang="en-US" sz="2700" b="1" dirty="0" smtClean="0"/>
              <a:t>Lend a hand</a:t>
            </a:r>
            <a:r>
              <a:rPr lang="en-US" sz="2700" dirty="0" smtClean="0"/>
              <a:t>: Actively help team members manage their responsibilities to the team</a:t>
            </a:r>
          </a:p>
          <a:p>
            <a:r>
              <a:rPr lang="en-US" sz="2700" dirty="0" smtClean="0"/>
              <a:t>Includes:</a:t>
            </a:r>
          </a:p>
          <a:p>
            <a:pPr lvl="1"/>
            <a:r>
              <a:rPr lang="en-US" sz="2500" dirty="0" smtClean="0"/>
              <a:t>Working with team members on their assignments</a:t>
            </a:r>
          </a:p>
          <a:p>
            <a:pPr lvl="1"/>
            <a:r>
              <a:rPr lang="en-US" sz="2500" dirty="0" smtClean="0"/>
              <a:t>Rerouting some or all work</a:t>
            </a:r>
            <a:br>
              <a:rPr lang="en-US" sz="2500" dirty="0" smtClean="0"/>
            </a:br>
            <a:r>
              <a:rPr lang="en-US" sz="2500" dirty="0" smtClean="0"/>
              <a:t>to other members</a:t>
            </a:r>
          </a:p>
          <a:p>
            <a:pPr lvl="1"/>
            <a:r>
              <a:rPr lang="en-US" sz="2500" dirty="0"/>
              <a:t>Filling in for a team </a:t>
            </a:r>
            <a:r>
              <a:rPr lang="en-US" sz="2500" dirty="0" smtClean="0"/>
              <a:t>member,</a:t>
            </a:r>
            <a:br>
              <a:rPr lang="en-US" sz="2500" dirty="0" smtClean="0"/>
            </a:br>
            <a:r>
              <a:rPr lang="en-US" sz="2500" dirty="0" smtClean="0"/>
              <a:t>as needed</a:t>
            </a:r>
            <a:endParaRPr lang="en-US" sz="2500" dirty="0"/>
          </a:p>
          <a:p>
            <a:pPr lvl="1"/>
            <a:endParaRPr lang="en-US" sz="2500" dirty="0" smtClean="0">
              <a:solidFill>
                <a:srgbClr val="FF0000"/>
              </a:solidFill>
            </a:endParaRPr>
          </a:p>
          <a:p>
            <a:pPr lvl="1"/>
            <a:endParaRPr lang="en-US" sz="2500" dirty="0" smtClean="0">
              <a:solidFill>
                <a:srgbClr val="FF0000"/>
              </a:solidFill>
            </a:endParaRPr>
          </a:p>
          <a:p>
            <a:pPr lvl="1"/>
            <a:endParaRPr lang="en-US" sz="2500" dirty="0">
              <a:solidFill>
                <a:srgbClr val="FF0000"/>
              </a:solidFill>
            </a:endParaRPr>
          </a:p>
          <a:p>
            <a:pPr lvl="1"/>
            <a:endParaRPr lang="en-US" sz="2700" dirty="0" smtClean="0"/>
          </a:p>
          <a:p>
            <a:pPr>
              <a:spcAft>
                <a:spcPts val="1800"/>
              </a:spcAft>
            </a:pPr>
            <a:endParaRPr lang="en-US" sz="2700" dirty="0" smtClean="0"/>
          </a:p>
          <a:p>
            <a:pPr marL="0" indent="0">
              <a:buNone/>
            </a:pPr>
            <a:endParaRPr lang="en-US" dirty="0"/>
          </a:p>
        </p:txBody>
      </p:sp>
      <p:pic>
        <p:nvPicPr>
          <p:cNvPr id="5" name="Picture 4" descr="C:\Users\mgregory\AppData\Local\Microsoft\Windows\Temporary Internet Files\Content.IE5\I7MCPZTP\MP910220831[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49728" y="4191000"/>
            <a:ext cx="1914979" cy="1411219"/>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xmlns="">
                <a:solidFill>
                  <a:srgbClr val="FFFFFF"/>
                </a:solidFill>
              </a14:hiddenFill>
            </a:ext>
          </a:extLst>
        </p:spPr>
      </p:pic>
      <p:sp>
        <p:nvSpPr>
          <p:cNvPr id="6" name="TextBox 5"/>
          <p:cNvSpPr txBox="1"/>
          <p:nvPr/>
        </p:nvSpPr>
        <p:spPr>
          <a:xfrm>
            <a:off x="2158474" y="6581001"/>
            <a:ext cx="3477234" cy="276999"/>
          </a:xfrm>
          <a:prstGeom prst="rect">
            <a:avLst/>
          </a:prstGeom>
          <a:noFill/>
        </p:spPr>
        <p:txBody>
          <a:bodyPr wrap="none" rtlCol="0">
            <a:spAutoFit/>
          </a:bodyPr>
          <a:lstStyle/>
          <a:p>
            <a:r>
              <a:rPr lang="en-US" sz="1200" dirty="0" smtClean="0"/>
              <a:t>Relevant Citation: Salas, Sims, &amp; Burke, 2005</a:t>
            </a:r>
            <a:endParaRPr lang="en-US" sz="1200" dirty="0"/>
          </a:p>
        </p:txBody>
      </p:sp>
    </p:spTree>
    <p:extLst>
      <p:ext uri="{BB962C8B-B14F-4D97-AF65-F5344CB8AC3E}">
        <p14:creationId xmlns:p14="http://schemas.microsoft.com/office/powerpoint/2010/main" val="369808454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Effective Task Assistance</a:t>
            </a:r>
            <a:endParaRPr lang="en-US" dirty="0"/>
          </a:p>
        </p:txBody>
      </p:sp>
      <p:pic>
        <p:nvPicPr>
          <p:cNvPr id="3" name="Coach Carter Task Assistance Video.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81000" y="1981200"/>
            <a:ext cx="8115300" cy="3416968"/>
          </a:xfrm>
          <a:prstGeom prst="rect">
            <a:avLst/>
          </a:prstGeom>
        </p:spPr>
      </p:pic>
    </p:spTree>
    <p:extLst>
      <p:ext uri="{BB962C8B-B14F-4D97-AF65-F5344CB8AC3E}">
        <p14:creationId xmlns:p14="http://schemas.microsoft.com/office/powerpoint/2010/main" val="114224527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fullScrn="1">
              <p:cMediaNode vol="80000">
                <p:cTn id="7" fill="remove" display="0">
                  <p:stCondLst>
                    <p:cond delay="indefinite"/>
                  </p:stCondLst>
                </p:cTn>
                <p:tgtEl>
                  <p:spTgt spid="3"/>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Providing </a:t>
            </a:r>
            <a:r>
              <a:rPr lang="en-US" dirty="0"/>
              <a:t>Task Assistance</a:t>
            </a:r>
          </a:p>
        </p:txBody>
      </p:sp>
      <p:sp>
        <p:nvSpPr>
          <p:cNvPr id="3" name="Content Placeholder 2"/>
          <p:cNvSpPr>
            <a:spLocks noGrp="1"/>
          </p:cNvSpPr>
          <p:nvPr>
            <p:ph sz="quarter" idx="1"/>
          </p:nvPr>
        </p:nvSpPr>
        <p:spPr/>
        <p:txBody>
          <a:bodyPr>
            <a:normAutofit/>
          </a:bodyPr>
          <a:lstStyle/>
          <a:p>
            <a:pPr marL="457200" indent="-457200">
              <a:buFont typeface="+mj-lt"/>
              <a:buAutoNum type="arabicPeriod"/>
            </a:pPr>
            <a:r>
              <a:rPr lang="en-US" dirty="0"/>
              <a:t>Be clear about your available time and assistance capability</a:t>
            </a:r>
          </a:p>
          <a:p>
            <a:pPr marL="915988" lvl="1" indent="-273050"/>
            <a:endParaRPr lang="en-US" dirty="0"/>
          </a:p>
          <a:p>
            <a:pPr marL="457200" indent="-457200">
              <a:buFont typeface="+mj-lt"/>
              <a:buAutoNum type="arabicPeriod"/>
            </a:pPr>
            <a:r>
              <a:rPr lang="en-US" dirty="0"/>
              <a:t>Consider </a:t>
            </a:r>
            <a:r>
              <a:rPr lang="en-US" dirty="0" smtClean="0"/>
              <a:t>experience and competence</a:t>
            </a:r>
          </a:p>
          <a:p>
            <a:pPr marL="968375" lvl="1" indent="-273050"/>
            <a:r>
              <a:rPr lang="en-US" dirty="0" smtClean="0"/>
              <a:t>Is the task within yours and your colleagues’ ability?</a:t>
            </a:r>
          </a:p>
          <a:p>
            <a:pPr marL="968375" lvl="1" indent="-273050"/>
            <a:endParaRPr lang="en-US" dirty="0"/>
          </a:p>
          <a:p>
            <a:pPr marL="457200" indent="-457200">
              <a:buFont typeface="+mj-lt"/>
              <a:buAutoNum type="arabicPeriod"/>
            </a:pPr>
            <a:r>
              <a:rPr lang="en-US" dirty="0"/>
              <a:t>Close the loop: ensure the task was completed </a:t>
            </a:r>
            <a:r>
              <a:rPr lang="en-US" dirty="0" smtClean="0"/>
              <a:t>correctly</a:t>
            </a:r>
          </a:p>
          <a:p>
            <a:endParaRPr lang="en-US" dirty="0" smtClean="0"/>
          </a:p>
          <a:p>
            <a:pPr algn="ctr">
              <a:buSzPct val="150000"/>
              <a:buBlip>
                <a:blip r:embed="rId3"/>
              </a:buBlip>
            </a:pPr>
            <a:r>
              <a:rPr lang="en-US" dirty="0"/>
              <a:t>Reiterate expectations and </a:t>
            </a:r>
            <a:r>
              <a:rPr lang="en-US" dirty="0" smtClean="0"/>
              <a:t>support </a:t>
            </a:r>
            <a:br>
              <a:rPr lang="en-US" dirty="0" smtClean="0"/>
            </a:br>
            <a:r>
              <a:rPr lang="en-US" dirty="0" smtClean="0"/>
              <a:t>consistency </a:t>
            </a:r>
            <a:r>
              <a:rPr lang="en-US" dirty="0"/>
              <a:t>whenever </a:t>
            </a:r>
            <a:r>
              <a:rPr lang="en-US" dirty="0" smtClean="0"/>
              <a:t>possible</a:t>
            </a:r>
            <a:r>
              <a:rPr lang="en-US" dirty="0"/>
              <a:t>!</a:t>
            </a:r>
            <a:r>
              <a:rPr lang="en-US" dirty="0" smtClean="0"/>
              <a:t> </a:t>
            </a:r>
            <a:endParaRPr lang="en-US" dirty="0"/>
          </a:p>
          <a:p>
            <a:endParaRPr lang="en-US" dirty="0"/>
          </a:p>
        </p:txBody>
      </p:sp>
      <p:pic>
        <p:nvPicPr>
          <p:cNvPr id="4" name="Picture 2" descr="C:\Users\mgregory\AppData\Local\Microsoft\Windows\Temporary Internet Files\Content.IE5\47P2X58J\MC900370018[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10400" y="1752600"/>
            <a:ext cx="1654833" cy="1378316"/>
          </a:xfrm>
          <a:prstGeom prst="rect">
            <a:avLst/>
          </a:prstGeom>
          <a:noFill/>
          <a:extLst>
            <a:ext uri="{909E8E84-426E-40dd-AFC4-6F175D3DCCD1}">
              <a14:hiddenFill xmlns:a14="http://schemas.microsoft.com/office/drawing/2010/main" xmlns="">
                <a:solidFill>
                  <a:srgbClr val="FFFFFF"/>
                </a:solidFill>
              </a14:hiddenFill>
            </a:ext>
          </a:extLst>
        </p:spPr>
      </p:pic>
      <p:sp>
        <p:nvSpPr>
          <p:cNvPr id="5" name="TextBox 4"/>
          <p:cNvSpPr txBox="1"/>
          <p:nvPr/>
        </p:nvSpPr>
        <p:spPr>
          <a:xfrm>
            <a:off x="2158474" y="6581001"/>
            <a:ext cx="3477234" cy="276999"/>
          </a:xfrm>
          <a:prstGeom prst="rect">
            <a:avLst/>
          </a:prstGeom>
          <a:noFill/>
        </p:spPr>
        <p:txBody>
          <a:bodyPr wrap="none" rtlCol="0">
            <a:spAutoFit/>
          </a:bodyPr>
          <a:lstStyle/>
          <a:p>
            <a:r>
              <a:rPr lang="en-US" sz="1200" dirty="0" smtClean="0"/>
              <a:t>Relevant Citation: Salas, Sims, &amp; Burke, 2005</a:t>
            </a:r>
            <a:endParaRPr lang="en-US" sz="1200" dirty="0"/>
          </a:p>
        </p:txBody>
      </p:sp>
    </p:spTree>
    <p:extLst>
      <p:ext uri="{BB962C8B-B14F-4D97-AF65-F5344CB8AC3E}">
        <p14:creationId xmlns:p14="http://schemas.microsoft.com/office/powerpoint/2010/main" val="19585039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2. Provide Social Support</a:t>
            </a:r>
            <a:endParaRPr lang="en-US" strike="sngStrike" dirty="0"/>
          </a:p>
        </p:txBody>
      </p:sp>
      <p:sp>
        <p:nvSpPr>
          <p:cNvPr id="3" name="Content Placeholder 2"/>
          <p:cNvSpPr>
            <a:spLocks noGrp="1"/>
          </p:cNvSpPr>
          <p:nvPr>
            <p:ph sz="quarter" idx="1"/>
          </p:nvPr>
        </p:nvSpPr>
        <p:spPr/>
        <p:txBody>
          <a:bodyPr>
            <a:normAutofit/>
          </a:bodyPr>
          <a:lstStyle/>
          <a:p>
            <a:r>
              <a:rPr lang="en-US" b="1" dirty="0" smtClean="0"/>
              <a:t>Be a friend: </a:t>
            </a:r>
            <a:r>
              <a:rPr lang="en-US" dirty="0" smtClean="0"/>
              <a:t>Human connection</a:t>
            </a:r>
            <a:r>
              <a:rPr lang="en-US" b="1" dirty="0" smtClean="0"/>
              <a:t> </a:t>
            </a:r>
            <a:r>
              <a:rPr lang="en-US" dirty="0" smtClean="0"/>
              <a:t>can go a long way in creating commitment to the team and lessening the stress and burnout that school staff may experience.</a:t>
            </a:r>
          </a:p>
          <a:p>
            <a:endParaRPr lang="en-US" dirty="0"/>
          </a:p>
          <a:p>
            <a:r>
              <a:rPr lang="en-US" dirty="0" smtClean="0"/>
              <a:t>Includes:</a:t>
            </a:r>
          </a:p>
          <a:p>
            <a:pPr lvl="1"/>
            <a:r>
              <a:rPr lang="en-US" sz="2400" dirty="0"/>
              <a:t>Being an ally</a:t>
            </a:r>
          </a:p>
          <a:p>
            <a:pPr lvl="1"/>
            <a:r>
              <a:rPr lang="en-US" sz="2400" dirty="0" smtClean="0"/>
              <a:t>Reassuring teammates’ worth</a:t>
            </a:r>
          </a:p>
          <a:p>
            <a:pPr lvl="1"/>
            <a:r>
              <a:rPr lang="en-US" sz="2400" dirty="0" smtClean="0"/>
              <a:t>Listening to problems </a:t>
            </a:r>
          </a:p>
          <a:p>
            <a:pPr lvl="1"/>
            <a:r>
              <a:rPr lang="en-US" sz="2400" dirty="0" smtClean="0"/>
              <a:t>Offering guidance (if it is wanted)</a:t>
            </a:r>
          </a:p>
          <a:p>
            <a:endParaRPr lang="en-US" sz="2000" dirty="0" smtClean="0"/>
          </a:p>
          <a:p>
            <a:pPr marL="0" indent="0">
              <a:buNone/>
            </a:pPr>
            <a:endParaRPr lang="en-US" sz="2000" dirty="0"/>
          </a:p>
        </p:txBody>
      </p:sp>
      <p:pic>
        <p:nvPicPr>
          <p:cNvPr id="4" name="Picture 7" descr="C:\Users\mgregory\AppData\Local\Microsoft\Windows\Temporary Internet Files\Content.IE5\WIAE4JA2\MP900431223[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34100" y="3200400"/>
            <a:ext cx="2209800" cy="22098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xmlns="">
                <a:solidFill>
                  <a:srgbClr val="FFFFFF"/>
                </a:solidFill>
              </a14:hiddenFill>
            </a:ext>
          </a:extLst>
        </p:spPr>
      </p:pic>
      <p:sp>
        <p:nvSpPr>
          <p:cNvPr id="5" name="TextBox 4"/>
          <p:cNvSpPr txBox="1"/>
          <p:nvPr/>
        </p:nvSpPr>
        <p:spPr>
          <a:xfrm>
            <a:off x="2524703" y="6581001"/>
            <a:ext cx="3190297" cy="276999"/>
          </a:xfrm>
          <a:prstGeom prst="rect">
            <a:avLst/>
          </a:prstGeom>
          <a:noFill/>
        </p:spPr>
        <p:txBody>
          <a:bodyPr wrap="none" rtlCol="0">
            <a:spAutoFit/>
          </a:bodyPr>
          <a:lstStyle/>
          <a:p>
            <a:r>
              <a:rPr lang="en-US" sz="1200" dirty="0" smtClean="0"/>
              <a:t>Relevant Citation: </a:t>
            </a:r>
            <a:r>
              <a:rPr lang="en-US" sz="1200" dirty="0"/>
              <a:t>Pearce &amp; </a:t>
            </a:r>
            <a:r>
              <a:rPr lang="en-US" sz="1200" dirty="0" err="1"/>
              <a:t>Herbik</a:t>
            </a:r>
            <a:r>
              <a:rPr lang="en-US" sz="1200" dirty="0"/>
              <a:t>, 2004 </a:t>
            </a:r>
          </a:p>
        </p:txBody>
      </p:sp>
    </p:spTree>
    <p:extLst>
      <p:ext uri="{BB962C8B-B14F-4D97-AF65-F5344CB8AC3E}">
        <p14:creationId xmlns:p14="http://schemas.microsoft.com/office/powerpoint/2010/main" val="295177013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Keep It Helpful &amp; Productive</a:t>
            </a:r>
            <a:endParaRPr lang="en-US" dirty="0"/>
          </a:p>
        </p:txBody>
      </p:sp>
      <p:sp>
        <p:nvSpPr>
          <p:cNvPr id="3" name="Content Placeholder 2"/>
          <p:cNvSpPr>
            <a:spLocks noGrp="1"/>
          </p:cNvSpPr>
          <p:nvPr>
            <p:ph sz="quarter" idx="1"/>
          </p:nvPr>
        </p:nvSpPr>
        <p:spPr/>
        <p:txBody>
          <a:bodyPr>
            <a:normAutofit lnSpcReduction="10000"/>
          </a:bodyPr>
          <a:lstStyle/>
          <a:p>
            <a:pPr marL="0" indent="0">
              <a:spcBef>
                <a:spcPts val="1200"/>
              </a:spcBef>
              <a:buNone/>
            </a:pPr>
            <a:r>
              <a:rPr lang="en-US" b="1" dirty="0" smtClean="0"/>
              <a:t>Vent to an Extent:</a:t>
            </a:r>
            <a:r>
              <a:rPr lang="en-US" dirty="0" smtClean="0"/>
              <a:t> Too much venting can speed up burnout. </a:t>
            </a:r>
          </a:p>
          <a:p>
            <a:pPr lvl="1">
              <a:buSzPct val="150000"/>
              <a:buBlip>
                <a:blip r:embed="rId3"/>
              </a:buBlip>
            </a:pPr>
            <a:r>
              <a:rPr lang="en-US" dirty="0" smtClean="0"/>
              <a:t>Use your peers to </a:t>
            </a:r>
            <a:r>
              <a:rPr lang="en-US" b="1" dirty="0" smtClean="0"/>
              <a:t>brainstorm solutions</a:t>
            </a:r>
            <a:r>
              <a:rPr lang="en-US" dirty="0" smtClean="0"/>
              <a:t>, rather than being your pity party</a:t>
            </a:r>
            <a:endParaRPr lang="en-US" b="1" dirty="0" smtClean="0"/>
          </a:p>
          <a:p>
            <a:pPr marL="0" indent="0">
              <a:spcBef>
                <a:spcPts val="2000"/>
              </a:spcBef>
              <a:buNone/>
            </a:pPr>
            <a:r>
              <a:rPr lang="en-US" b="1" dirty="0" smtClean="0"/>
              <a:t>Value their Involvement:</a:t>
            </a:r>
            <a:r>
              <a:rPr lang="en-US" dirty="0" smtClean="0"/>
              <a:t> People want to feel their thoughts are important</a:t>
            </a:r>
          </a:p>
          <a:p>
            <a:pPr lvl="1">
              <a:buSzPct val="150000"/>
              <a:buBlip>
                <a:blip r:embed="rId3"/>
              </a:buBlip>
            </a:pPr>
            <a:r>
              <a:rPr lang="en-US" b="1" dirty="0" smtClean="0"/>
              <a:t>Encourage participation </a:t>
            </a:r>
            <a:r>
              <a:rPr lang="en-US" dirty="0" smtClean="0"/>
              <a:t>from your teammates, </a:t>
            </a:r>
            <a:r>
              <a:rPr lang="en-US" b="1" dirty="0" smtClean="0"/>
              <a:t>ask </a:t>
            </a:r>
            <a:r>
              <a:rPr lang="en-US" dirty="0" smtClean="0"/>
              <a:t>them their thoughts, and </a:t>
            </a:r>
            <a:r>
              <a:rPr lang="en-US" b="1" dirty="0" smtClean="0"/>
              <a:t>actively listen </a:t>
            </a:r>
            <a:r>
              <a:rPr lang="en-US" dirty="0" smtClean="0"/>
              <a:t>to their ideas</a:t>
            </a:r>
            <a:endParaRPr lang="en-US" b="1" dirty="0" smtClean="0"/>
          </a:p>
          <a:p>
            <a:pPr marL="0" indent="0">
              <a:spcBef>
                <a:spcPts val="2000"/>
              </a:spcBef>
              <a:buNone/>
            </a:pPr>
            <a:r>
              <a:rPr lang="en-US" b="1" dirty="0" smtClean="0"/>
              <a:t>Back them Up: </a:t>
            </a:r>
            <a:r>
              <a:rPr lang="en-US" dirty="0" smtClean="0"/>
              <a:t>Sometimes people need an ally to convince an audience or defend their interests</a:t>
            </a:r>
            <a:endParaRPr lang="en-US" b="1" dirty="0" smtClean="0"/>
          </a:p>
          <a:p>
            <a:pPr lvl="1">
              <a:buSzPct val="150000"/>
              <a:buBlip>
                <a:blip r:embed="rId3"/>
              </a:buBlip>
            </a:pPr>
            <a:r>
              <a:rPr lang="en-US" b="1" dirty="0" smtClean="0"/>
              <a:t>Advocate</a:t>
            </a:r>
            <a:r>
              <a:rPr lang="en-US" dirty="0" smtClean="0"/>
              <a:t> </a:t>
            </a:r>
            <a:r>
              <a:rPr lang="en-US" dirty="0"/>
              <a:t>for </a:t>
            </a:r>
            <a:r>
              <a:rPr lang="en-US" dirty="0" smtClean="0"/>
              <a:t>teammates and </a:t>
            </a:r>
            <a:r>
              <a:rPr lang="en-US" b="1" dirty="0" smtClean="0"/>
              <a:t>support </a:t>
            </a:r>
            <a:r>
              <a:rPr lang="en-US" dirty="0" smtClean="0"/>
              <a:t>assertions you agree with</a:t>
            </a:r>
            <a:endParaRPr lang="en-US" dirty="0"/>
          </a:p>
        </p:txBody>
      </p:sp>
      <p:sp>
        <p:nvSpPr>
          <p:cNvPr id="4" name="TextBox 3"/>
          <p:cNvSpPr txBox="1"/>
          <p:nvPr/>
        </p:nvSpPr>
        <p:spPr>
          <a:xfrm>
            <a:off x="2906104" y="6581001"/>
            <a:ext cx="2656496" cy="276999"/>
          </a:xfrm>
          <a:prstGeom prst="rect">
            <a:avLst/>
          </a:prstGeom>
          <a:noFill/>
        </p:spPr>
        <p:txBody>
          <a:bodyPr wrap="none" rtlCol="0">
            <a:spAutoFit/>
          </a:bodyPr>
          <a:lstStyle/>
          <a:p>
            <a:r>
              <a:rPr lang="en-US" sz="1200" dirty="0" smtClean="0"/>
              <a:t>Relevant Citation: Woodcock, 1989</a:t>
            </a:r>
            <a:endParaRPr lang="en-US" sz="1200" dirty="0"/>
          </a:p>
        </p:txBody>
      </p:sp>
    </p:spTree>
    <p:extLst>
      <p:ext uri="{BB962C8B-B14F-4D97-AF65-F5344CB8AC3E}">
        <p14:creationId xmlns:p14="http://schemas.microsoft.com/office/powerpoint/2010/main" val="25352809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Speak Up for Your Teammates </a:t>
            </a:r>
            <a:br>
              <a:rPr lang="en-US" smtClean="0"/>
            </a:br>
            <a:r>
              <a:rPr lang="en-US" smtClean="0"/>
              <a:t>(and Yourself)</a:t>
            </a:r>
            <a:endParaRPr lang="en-US" dirty="0"/>
          </a:p>
        </p:txBody>
      </p:sp>
      <p:sp>
        <p:nvSpPr>
          <p:cNvPr id="3" name="Content Placeholder 2"/>
          <p:cNvSpPr>
            <a:spLocks noGrp="1"/>
          </p:cNvSpPr>
          <p:nvPr>
            <p:ph sz="quarter" idx="1"/>
          </p:nvPr>
        </p:nvSpPr>
        <p:spPr/>
        <p:txBody>
          <a:bodyPr>
            <a:normAutofit/>
          </a:bodyPr>
          <a:lstStyle/>
          <a:p>
            <a:pPr marL="0" indent="0">
              <a:buNone/>
            </a:pPr>
            <a:r>
              <a:rPr lang="en-US" b="1" dirty="0" smtClean="0"/>
              <a:t>Two-Challenge Rule</a:t>
            </a:r>
            <a:r>
              <a:rPr lang="en-US" dirty="0" smtClean="0"/>
              <a:t>:</a:t>
            </a:r>
          </a:p>
          <a:p>
            <a:pPr marL="822325" lvl="1" indent="-357188">
              <a:buFont typeface="+mj-lt"/>
              <a:buAutoNum type="arabicPeriod"/>
            </a:pPr>
            <a:r>
              <a:rPr lang="en-US" dirty="0" smtClean="0"/>
              <a:t>Voice initial concern with a question</a:t>
            </a:r>
          </a:p>
          <a:p>
            <a:pPr marL="1138238" lvl="2" indent="-223838"/>
            <a:r>
              <a:rPr lang="en-US" dirty="0" smtClean="0"/>
              <a:t>“I do not feel comfortable with that approach. Can we talk about doing it another way?”</a:t>
            </a:r>
          </a:p>
          <a:p>
            <a:pPr marL="790575" indent="0">
              <a:spcBef>
                <a:spcPts val="1200"/>
              </a:spcBef>
              <a:spcAft>
                <a:spcPts val="1200"/>
              </a:spcAft>
              <a:buNone/>
            </a:pPr>
            <a:r>
              <a:rPr lang="en-US" i="1" dirty="0" smtClean="0"/>
              <a:t>When teammates are unresponsive…</a:t>
            </a:r>
            <a:endParaRPr lang="en-US" dirty="0" smtClean="0"/>
          </a:p>
          <a:p>
            <a:pPr marL="822325" lvl="1" indent="-357188">
              <a:buFont typeface="+mj-lt"/>
              <a:buAutoNum type="arabicPeriod" startAt="2"/>
            </a:pPr>
            <a:r>
              <a:rPr lang="en-US" dirty="0" smtClean="0"/>
              <a:t>Restate and explain the concern</a:t>
            </a:r>
          </a:p>
          <a:p>
            <a:pPr marL="1146175" lvl="2" indent="-233363"/>
            <a:r>
              <a:rPr lang="en-US" dirty="0" smtClean="0"/>
              <a:t>“Marcus said he was uncomfortable with the approach. I think he is worried about the ethical considerations. Can we talk about those?”</a:t>
            </a:r>
          </a:p>
          <a:p>
            <a:pPr marL="1146175" lvl="2" indent="-233363"/>
            <a:endParaRPr lang="en-US" dirty="0"/>
          </a:p>
          <a:p>
            <a:pPr algn="ctr">
              <a:buSzPct val="150000"/>
              <a:buBlip>
                <a:blip r:embed="rId3"/>
              </a:buBlip>
            </a:pPr>
            <a:r>
              <a:rPr lang="en-US" dirty="0" smtClean="0"/>
              <a:t>Always </a:t>
            </a:r>
            <a:r>
              <a:rPr lang="en-US" b="1" dirty="0" smtClean="0"/>
              <a:t>show respect</a:t>
            </a:r>
            <a:r>
              <a:rPr lang="en-US" dirty="0" smtClean="0"/>
              <a:t>. Use </a:t>
            </a:r>
            <a:r>
              <a:rPr lang="en-US" b="1" dirty="0" smtClean="0"/>
              <a:t>non-threatening language</a:t>
            </a:r>
            <a:r>
              <a:rPr lang="en-US" dirty="0" smtClean="0"/>
              <a:t> and </a:t>
            </a:r>
            <a:r>
              <a:rPr lang="en-US" b="1" dirty="0" smtClean="0"/>
              <a:t>check your temper</a:t>
            </a:r>
            <a:r>
              <a:rPr lang="en-US" dirty="0" smtClean="0"/>
              <a:t>.</a:t>
            </a:r>
          </a:p>
        </p:txBody>
      </p:sp>
      <p:sp>
        <p:nvSpPr>
          <p:cNvPr id="4" name="TextBox 3"/>
          <p:cNvSpPr txBox="1"/>
          <p:nvPr/>
        </p:nvSpPr>
        <p:spPr>
          <a:xfrm>
            <a:off x="2390166" y="6581001"/>
            <a:ext cx="3477234" cy="276999"/>
          </a:xfrm>
          <a:prstGeom prst="rect">
            <a:avLst/>
          </a:prstGeom>
          <a:noFill/>
        </p:spPr>
        <p:txBody>
          <a:bodyPr wrap="none" rtlCol="0">
            <a:spAutoFit/>
          </a:bodyPr>
          <a:lstStyle/>
          <a:p>
            <a:r>
              <a:rPr lang="en-US" sz="1200" dirty="0" smtClean="0"/>
              <a:t>Relevant Citation: Salas, Sims, &amp; Burke, 2005</a:t>
            </a:r>
            <a:endParaRPr lang="en-US" sz="1200" dirty="0"/>
          </a:p>
        </p:txBody>
      </p:sp>
    </p:spTree>
    <p:extLst>
      <p:ext uri="{BB962C8B-B14F-4D97-AF65-F5344CB8AC3E}">
        <p14:creationId xmlns:p14="http://schemas.microsoft.com/office/powerpoint/2010/main" val="309918695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3. Provide Feedback</a:t>
            </a:r>
            <a:endParaRPr lang="en-US" dirty="0"/>
          </a:p>
        </p:txBody>
      </p:sp>
      <p:sp>
        <p:nvSpPr>
          <p:cNvPr id="3" name="Content Placeholder 2"/>
          <p:cNvSpPr>
            <a:spLocks noGrp="1"/>
          </p:cNvSpPr>
          <p:nvPr>
            <p:ph sz="quarter" idx="1"/>
          </p:nvPr>
        </p:nvSpPr>
        <p:spPr/>
        <p:txBody>
          <a:bodyPr>
            <a:normAutofit/>
          </a:bodyPr>
          <a:lstStyle/>
          <a:p>
            <a:r>
              <a:rPr lang="en-US" b="1" dirty="0" smtClean="0"/>
              <a:t>Develop one another:</a:t>
            </a:r>
            <a:r>
              <a:rPr lang="en-US" dirty="0" smtClean="0"/>
              <a:t> Provide information with the intention of improving individual and/or team performance</a:t>
            </a:r>
          </a:p>
          <a:p>
            <a:endParaRPr lang="en-US" dirty="0" smtClean="0"/>
          </a:p>
          <a:p>
            <a:r>
              <a:rPr lang="en-US" dirty="0" smtClean="0"/>
              <a:t>Includes:</a:t>
            </a:r>
          </a:p>
          <a:p>
            <a:pPr lvl="1"/>
            <a:r>
              <a:rPr lang="en-US" dirty="0" smtClean="0"/>
              <a:t>Reinforcing good performance </a:t>
            </a:r>
            <a:endParaRPr lang="en-US" dirty="0"/>
          </a:p>
          <a:p>
            <a:pPr lvl="1"/>
            <a:r>
              <a:rPr lang="en-US" dirty="0" smtClean="0"/>
              <a:t>Increasing members’ awareness of their weaknesses</a:t>
            </a:r>
          </a:p>
          <a:p>
            <a:pPr lvl="1"/>
            <a:r>
              <a:rPr lang="en-US" dirty="0" smtClean="0"/>
              <a:t>Suggesting solutions to overcome limitations</a:t>
            </a:r>
          </a:p>
          <a:p>
            <a:pPr lvl="1"/>
            <a:r>
              <a:rPr lang="en-US" dirty="0" smtClean="0"/>
              <a:t>Cautioning team members about potential pitfalls or consequences</a:t>
            </a:r>
            <a:endParaRPr lang="en-US" dirty="0"/>
          </a:p>
        </p:txBody>
      </p:sp>
      <p:pic>
        <p:nvPicPr>
          <p:cNvPr id="4" name="Picture 3"/>
          <p:cNvPicPr>
            <a:picLocks noChangeAspect="1"/>
          </p:cNvPicPr>
          <p:nvPr/>
        </p:nvPicPr>
        <p:blipFill>
          <a:blip r:embed="rId3"/>
          <a:stretch>
            <a:fillRect/>
          </a:stretch>
        </p:blipFill>
        <p:spPr>
          <a:xfrm>
            <a:off x="4800600" y="5144876"/>
            <a:ext cx="1713124" cy="1713124"/>
          </a:xfrm>
          <a:prstGeom prst="rect">
            <a:avLst/>
          </a:prstGeom>
        </p:spPr>
      </p:pic>
      <p:sp>
        <p:nvSpPr>
          <p:cNvPr id="5" name="TextBox 4"/>
          <p:cNvSpPr txBox="1"/>
          <p:nvPr/>
        </p:nvSpPr>
        <p:spPr>
          <a:xfrm>
            <a:off x="2446901" y="6581001"/>
            <a:ext cx="3191899" cy="276999"/>
          </a:xfrm>
          <a:prstGeom prst="rect">
            <a:avLst/>
          </a:prstGeom>
          <a:noFill/>
        </p:spPr>
        <p:txBody>
          <a:bodyPr wrap="none" rtlCol="0">
            <a:spAutoFit/>
          </a:bodyPr>
          <a:lstStyle/>
          <a:p>
            <a:r>
              <a:rPr lang="en-US" sz="1200" dirty="0" smtClean="0"/>
              <a:t>Relevant Citation: Marks &amp; Panzer (2004)</a:t>
            </a:r>
            <a:endParaRPr lang="en-US" sz="1200" dirty="0"/>
          </a:p>
        </p:txBody>
      </p:sp>
    </p:spTree>
    <p:extLst>
      <p:ext uri="{BB962C8B-B14F-4D97-AF65-F5344CB8AC3E}">
        <p14:creationId xmlns:p14="http://schemas.microsoft.com/office/powerpoint/2010/main" val="348998855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Feedback Should be Constructive</a:t>
            </a:r>
            <a:endParaRPr lang="en-US" dirty="0"/>
          </a:p>
        </p:txBody>
      </p:sp>
      <p:sp>
        <p:nvSpPr>
          <p:cNvPr id="3" name="Content Placeholder 2"/>
          <p:cNvSpPr>
            <a:spLocks noGrp="1"/>
          </p:cNvSpPr>
          <p:nvPr>
            <p:ph sz="quarter" idx="1"/>
          </p:nvPr>
        </p:nvSpPr>
        <p:spPr/>
        <p:txBody>
          <a:bodyPr/>
          <a:lstStyle/>
          <a:p>
            <a:r>
              <a:rPr lang="en-US" b="1" dirty="0" smtClean="0"/>
              <a:t>Add value</a:t>
            </a:r>
            <a:r>
              <a:rPr lang="en-US" dirty="0" smtClean="0"/>
              <a:t> and </a:t>
            </a:r>
            <a:r>
              <a:rPr lang="en-US" b="1" dirty="0" smtClean="0"/>
              <a:t>build team members up</a:t>
            </a:r>
            <a:r>
              <a:rPr lang="en-US" dirty="0" smtClean="0"/>
              <a:t>, do not use feedback to break them down</a:t>
            </a:r>
          </a:p>
          <a:p>
            <a:endParaRPr lang="en-US" dirty="0" smtClean="0"/>
          </a:p>
          <a:p>
            <a:pPr algn="ctr">
              <a:buSzPct val="150000"/>
              <a:buBlip>
                <a:blip r:embed="rId3"/>
              </a:buBlip>
            </a:pPr>
            <a:r>
              <a:rPr lang="en-US" dirty="0" smtClean="0"/>
              <a:t>If you </a:t>
            </a:r>
            <a:r>
              <a:rPr lang="en-US" b="1" dirty="0" smtClean="0"/>
              <a:t>can’t think of a constructive purpose</a:t>
            </a:r>
            <a:r>
              <a:rPr lang="en-US" dirty="0" smtClean="0"/>
              <a:t> for giving feedback, </a:t>
            </a:r>
            <a:r>
              <a:rPr lang="en-US" b="1" dirty="0" smtClean="0"/>
              <a:t>don’t give it at all</a:t>
            </a:r>
          </a:p>
        </p:txBody>
      </p:sp>
      <p:pic>
        <p:nvPicPr>
          <p:cNvPr id="6" name="Picture 5"/>
          <p:cNvPicPr>
            <a:picLocks noChangeAspect="1"/>
          </p:cNvPicPr>
          <p:nvPr/>
        </p:nvPicPr>
        <p:blipFill rotWithShape="1">
          <a:blip r:embed="rId4"/>
          <a:srcRect/>
          <a:stretch/>
        </p:blipFill>
        <p:spPr>
          <a:xfrm>
            <a:off x="2732457" y="4114800"/>
            <a:ext cx="3684837" cy="2534090"/>
          </a:xfrm>
          <a:prstGeom prst="rect">
            <a:avLst/>
          </a:prstGeom>
        </p:spPr>
      </p:pic>
      <p:sp>
        <p:nvSpPr>
          <p:cNvPr id="5" name="TextBox 4"/>
          <p:cNvSpPr txBox="1"/>
          <p:nvPr/>
        </p:nvSpPr>
        <p:spPr>
          <a:xfrm>
            <a:off x="3073674" y="6581001"/>
            <a:ext cx="2565126" cy="276999"/>
          </a:xfrm>
          <a:prstGeom prst="rect">
            <a:avLst/>
          </a:prstGeom>
          <a:noFill/>
        </p:spPr>
        <p:txBody>
          <a:bodyPr wrap="none" rtlCol="0">
            <a:spAutoFit/>
          </a:bodyPr>
          <a:lstStyle/>
          <a:p>
            <a:r>
              <a:rPr lang="en-US" sz="1200" dirty="0" smtClean="0"/>
              <a:t>Relevant Citation: </a:t>
            </a:r>
            <a:r>
              <a:rPr lang="en-US" sz="1200" dirty="0" err="1" smtClean="0"/>
              <a:t>Ovando</a:t>
            </a:r>
            <a:r>
              <a:rPr lang="en-US" sz="1200" dirty="0" smtClean="0"/>
              <a:t> (1994)</a:t>
            </a:r>
            <a:endParaRPr lang="en-US" sz="1200" dirty="0"/>
          </a:p>
        </p:txBody>
      </p:sp>
    </p:spTree>
    <p:extLst>
      <p:ext uri="{BB962C8B-B14F-4D97-AF65-F5344CB8AC3E}">
        <p14:creationId xmlns:p14="http://schemas.microsoft.com/office/powerpoint/2010/main" val="22437816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Giving Constructive Feedback</a:t>
            </a:r>
            <a:endParaRPr lang="en-US" dirty="0"/>
          </a:p>
        </p:txBody>
      </p:sp>
      <p:sp>
        <p:nvSpPr>
          <p:cNvPr id="3" name="Content Placeholder 2"/>
          <p:cNvSpPr>
            <a:spLocks noGrp="1"/>
          </p:cNvSpPr>
          <p:nvPr>
            <p:ph sz="quarter" idx="1"/>
          </p:nvPr>
        </p:nvSpPr>
        <p:spPr/>
        <p:txBody>
          <a:bodyPr>
            <a:noAutofit/>
          </a:bodyPr>
          <a:lstStyle/>
          <a:p>
            <a:pPr marL="457200" indent="-457200">
              <a:spcAft>
                <a:spcPts val="1200"/>
              </a:spcAft>
              <a:buFont typeface="+mj-lt"/>
              <a:buAutoNum type="arabicPeriod"/>
            </a:pPr>
            <a:r>
              <a:rPr lang="en-US" dirty="0" smtClean="0"/>
              <a:t>Be </a:t>
            </a:r>
            <a:r>
              <a:rPr lang="en-US" b="1" dirty="0" smtClean="0"/>
              <a:t>timely</a:t>
            </a:r>
            <a:r>
              <a:rPr lang="en-US" dirty="0" smtClean="0"/>
              <a:t> in feedback delivery</a:t>
            </a:r>
          </a:p>
          <a:p>
            <a:pPr marL="457200" indent="-457200">
              <a:spcAft>
                <a:spcPts val="1200"/>
              </a:spcAft>
              <a:buFont typeface="+mj-lt"/>
              <a:buAutoNum type="arabicPeriod"/>
            </a:pPr>
            <a:r>
              <a:rPr lang="en-US" dirty="0" smtClean="0"/>
              <a:t>Be </a:t>
            </a:r>
            <a:r>
              <a:rPr lang="en-US" b="1" dirty="0" smtClean="0"/>
              <a:t>specific </a:t>
            </a:r>
          </a:p>
          <a:p>
            <a:pPr marL="457200" indent="-457200">
              <a:spcAft>
                <a:spcPts val="1200"/>
              </a:spcAft>
              <a:buFont typeface="+mj-lt"/>
              <a:buAutoNum type="arabicPeriod"/>
            </a:pPr>
            <a:r>
              <a:rPr lang="en-US" dirty="0" smtClean="0"/>
              <a:t>Focus on </a:t>
            </a:r>
            <a:r>
              <a:rPr lang="en-US" b="1" dirty="0" smtClean="0"/>
              <a:t>description</a:t>
            </a:r>
            <a:r>
              <a:rPr lang="en-US" dirty="0" smtClean="0"/>
              <a:t> instead of judgment</a:t>
            </a:r>
          </a:p>
          <a:p>
            <a:pPr marL="457200" indent="-457200">
              <a:spcAft>
                <a:spcPts val="1200"/>
              </a:spcAft>
              <a:buFont typeface="+mj-lt"/>
              <a:buAutoNum type="arabicPeriod"/>
            </a:pPr>
            <a:r>
              <a:rPr lang="en-US" dirty="0" smtClean="0"/>
              <a:t>Focus on </a:t>
            </a:r>
            <a:r>
              <a:rPr lang="en-US" b="1" dirty="0" smtClean="0"/>
              <a:t>observation</a:t>
            </a:r>
            <a:r>
              <a:rPr lang="en-US" dirty="0" smtClean="0"/>
              <a:t> rather than inference</a:t>
            </a:r>
          </a:p>
          <a:p>
            <a:pPr marL="457200" indent="-457200">
              <a:spcAft>
                <a:spcPts val="1200"/>
              </a:spcAft>
              <a:buFont typeface="+mj-lt"/>
              <a:buAutoNum type="arabicPeriod"/>
            </a:pPr>
            <a:r>
              <a:rPr lang="en-US" dirty="0" smtClean="0"/>
              <a:t>Focus on </a:t>
            </a:r>
            <a:r>
              <a:rPr lang="en-US" b="1" dirty="0" smtClean="0"/>
              <a:t>behavior</a:t>
            </a:r>
            <a:r>
              <a:rPr lang="en-US" dirty="0" smtClean="0"/>
              <a:t> instead of personal traits</a:t>
            </a:r>
          </a:p>
          <a:p>
            <a:pPr marL="457200" indent="-457200">
              <a:spcAft>
                <a:spcPts val="1200"/>
              </a:spcAft>
              <a:buFont typeface="+mj-lt"/>
              <a:buAutoNum type="arabicPeriod"/>
            </a:pPr>
            <a:r>
              <a:rPr lang="en-US" dirty="0" smtClean="0"/>
              <a:t>Provide a </a:t>
            </a:r>
            <a:r>
              <a:rPr lang="en-US" b="1" dirty="0" smtClean="0"/>
              <a:t>balance of positive and negative</a:t>
            </a:r>
            <a:r>
              <a:rPr lang="en-US" dirty="0" smtClean="0"/>
              <a:t> feedback</a:t>
            </a:r>
          </a:p>
          <a:p>
            <a:pPr marL="457200" indent="-457200">
              <a:spcAft>
                <a:spcPts val="1200"/>
              </a:spcAft>
              <a:buFont typeface="+mj-lt"/>
              <a:buAutoNum type="arabicPeriod"/>
            </a:pPr>
            <a:r>
              <a:rPr lang="en-US" b="1" dirty="0" smtClean="0"/>
              <a:t>Avoid</a:t>
            </a:r>
            <a:r>
              <a:rPr lang="en-US" dirty="0" smtClean="0"/>
              <a:t> </a:t>
            </a:r>
            <a:r>
              <a:rPr lang="en-US" b="1" dirty="0" smtClean="0"/>
              <a:t>overload</a:t>
            </a:r>
          </a:p>
        </p:txBody>
      </p:sp>
      <p:sp>
        <p:nvSpPr>
          <p:cNvPr id="4" name="TextBox 3"/>
          <p:cNvSpPr txBox="1"/>
          <p:nvPr/>
        </p:nvSpPr>
        <p:spPr>
          <a:xfrm>
            <a:off x="3073674" y="6553200"/>
            <a:ext cx="2565126" cy="276999"/>
          </a:xfrm>
          <a:prstGeom prst="rect">
            <a:avLst/>
          </a:prstGeom>
          <a:noFill/>
        </p:spPr>
        <p:txBody>
          <a:bodyPr wrap="none" rtlCol="0">
            <a:spAutoFit/>
          </a:bodyPr>
          <a:lstStyle/>
          <a:p>
            <a:r>
              <a:rPr lang="en-US" sz="1200" dirty="0" smtClean="0"/>
              <a:t>Relevant Citation: </a:t>
            </a:r>
            <a:r>
              <a:rPr lang="en-US" sz="1200" dirty="0" err="1" smtClean="0"/>
              <a:t>Ovando</a:t>
            </a:r>
            <a:r>
              <a:rPr lang="en-US" sz="1200" dirty="0" smtClean="0"/>
              <a:t> (1994)</a:t>
            </a:r>
            <a:endParaRPr lang="en-US" sz="1200" dirty="0"/>
          </a:p>
        </p:txBody>
      </p:sp>
    </p:spTree>
    <p:extLst>
      <p:ext uri="{BB962C8B-B14F-4D97-AF65-F5344CB8AC3E}">
        <p14:creationId xmlns:p14="http://schemas.microsoft.com/office/powerpoint/2010/main" val="351233938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C:\Users\mgregory\AppData\Local\Microsoft\Windows\Temporary Internet Files\Content.IE5\47P2X58J\MC900281104[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0" y="2667000"/>
            <a:ext cx="2571750" cy="2409825"/>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itle 1"/>
          <p:cNvSpPr>
            <a:spLocks noGrp="1"/>
          </p:cNvSpPr>
          <p:nvPr>
            <p:ph type="title"/>
          </p:nvPr>
        </p:nvSpPr>
        <p:spPr/>
        <p:txBody>
          <a:bodyPr/>
          <a:lstStyle/>
          <a:p>
            <a:r>
              <a:rPr lang="en-US" b="1" i="1" dirty="0" err="1" smtClean="0"/>
              <a:t>DESC</a:t>
            </a:r>
            <a:r>
              <a:rPr lang="en-US" dirty="0" err="1" smtClean="0"/>
              <a:t>’ribe</a:t>
            </a:r>
            <a:r>
              <a:rPr lang="en-US" dirty="0" smtClean="0"/>
              <a:t> Your Feedback!</a:t>
            </a:r>
            <a:endParaRPr lang="en-US" dirty="0"/>
          </a:p>
        </p:txBody>
      </p:sp>
      <p:sp>
        <p:nvSpPr>
          <p:cNvPr id="3" name="Content Placeholder 2"/>
          <p:cNvSpPr>
            <a:spLocks noGrp="1"/>
          </p:cNvSpPr>
          <p:nvPr>
            <p:ph sz="quarter" idx="1"/>
          </p:nvPr>
        </p:nvSpPr>
        <p:spPr/>
        <p:txBody>
          <a:bodyPr>
            <a:normAutofit/>
          </a:bodyPr>
          <a:lstStyle/>
          <a:p>
            <a:pPr marL="0" indent="0">
              <a:buNone/>
            </a:pPr>
            <a:endParaRPr lang="en-US" sz="600" dirty="0" smtClean="0"/>
          </a:p>
          <a:p>
            <a:pPr marL="0" indent="0">
              <a:spcAft>
                <a:spcPts val="1200"/>
              </a:spcAft>
              <a:buNone/>
            </a:pPr>
            <a:r>
              <a:rPr lang="en-US" sz="2800" dirty="0" smtClean="0"/>
              <a:t>In administering feedback, you could adopt the </a:t>
            </a:r>
            <a:r>
              <a:rPr lang="en-US" sz="2800" b="1" dirty="0" smtClean="0"/>
              <a:t>DESC </a:t>
            </a:r>
            <a:r>
              <a:rPr lang="en-US" sz="2800" dirty="0" smtClean="0"/>
              <a:t>template:</a:t>
            </a:r>
          </a:p>
          <a:p>
            <a:pPr marL="822960" lvl="1" indent="-457200">
              <a:spcAft>
                <a:spcPts val="1200"/>
              </a:spcAft>
              <a:buFont typeface="+mj-lt"/>
              <a:buAutoNum type="arabicPeriod"/>
            </a:pPr>
            <a:r>
              <a:rPr lang="en-US" sz="2400" b="1" dirty="0" smtClean="0"/>
              <a:t>D</a:t>
            </a:r>
            <a:r>
              <a:rPr lang="en-US" sz="2400" dirty="0" smtClean="0"/>
              <a:t>escribe what you observed</a:t>
            </a:r>
            <a:endParaRPr lang="en-US" sz="2400" b="1" dirty="0"/>
          </a:p>
          <a:p>
            <a:pPr marL="822960" lvl="1" indent="-457200">
              <a:spcAft>
                <a:spcPts val="1200"/>
              </a:spcAft>
              <a:buFont typeface="+mj-lt"/>
              <a:buAutoNum type="arabicPeriod"/>
            </a:pPr>
            <a:r>
              <a:rPr lang="en-US" sz="2400" b="1" dirty="0" smtClean="0"/>
              <a:t>E</a:t>
            </a:r>
            <a:r>
              <a:rPr lang="en-US" sz="2400" dirty="0" smtClean="0"/>
              <a:t>xplain how your observations </a:t>
            </a:r>
            <a:br>
              <a:rPr lang="en-US" sz="2400" dirty="0" smtClean="0"/>
            </a:br>
            <a:r>
              <a:rPr lang="en-US" sz="2400" dirty="0" smtClean="0"/>
              <a:t>differed from your expectations</a:t>
            </a:r>
            <a:endParaRPr lang="en-US" sz="2400" b="1" dirty="0"/>
          </a:p>
          <a:p>
            <a:pPr marL="822960" lvl="1" indent="-457200">
              <a:spcAft>
                <a:spcPts val="1200"/>
              </a:spcAft>
              <a:buFont typeface="+mj-lt"/>
              <a:buAutoNum type="arabicPeriod"/>
            </a:pPr>
            <a:r>
              <a:rPr lang="en-US" sz="2400" b="1" dirty="0" smtClean="0"/>
              <a:t>S</a:t>
            </a:r>
            <a:r>
              <a:rPr lang="en-US" sz="2400" dirty="0" smtClean="0"/>
              <a:t>upport your expectations with </a:t>
            </a:r>
            <a:br>
              <a:rPr lang="en-US" sz="2400" dirty="0" smtClean="0"/>
            </a:br>
            <a:r>
              <a:rPr lang="en-US" sz="2400" dirty="0" smtClean="0"/>
              <a:t>rationale</a:t>
            </a:r>
            <a:endParaRPr lang="en-US" sz="2400" dirty="0"/>
          </a:p>
          <a:p>
            <a:pPr marL="822960" lvl="1" indent="-457200">
              <a:spcAft>
                <a:spcPts val="1200"/>
              </a:spcAft>
              <a:buFont typeface="+mj-lt"/>
              <a:buAutoNum type="arabicPeriod"/>
            </a:pPr>
            <a:r>
              <a:rPr lang="en-US" sz="2400" b="1" dirty="0"/>
              <a:t>C</a:t>
            </a:r>
            <a:r>
              <a:rPr lang="en-US" sz="2400" dirty="0"/>
              <a:t>ollaborate to </a:t>
            </a:r>
            <a:r>
              <a:rPr lang="en-US" sz="2400" dirty="0" smtClean="0"/>
              <a:t>define an action plan or solution</a:t>
            </a:r>
            <a:endParaRPr lang="en-US" sz="2400" dirty="0"/>
          </a:p>
        </p:txBody>
      </p:sp>
      <p:sp>
        <p:nvSpPr>
          <p:cNvPr id="5" name="TextBox 4"/>
          <p:cNvSpPr txBox="1"/>
          <p:nvPr/>
        </p:nvSpPr>
        <p:spPr>
          <a:xfrm>
            <a:off x="3073674" y="6553200"/>
            <a:ext cx="2565126" cy="276999"/>
          </a:xfrm>
          <a:prstGeom prst="rect">
            <a:avLst/>
          </a:prstGeom>
          <a:noFill/>
        </p:spPr>
        <p:txBody>
          <a:bodyPr wrap="none" rtlCol="0">
            <a:spAutoFit/>
          </a:bodyPr>
          <a:lstStyle/>
          <a:p>
            <a:r>
              <a:rPr lang="en-US" sz="1200" dirty="0" smtClean="0"/>
              <a:t>Relevant Citation: </a:t>
            </a:r>
            <a:r>
              <a:rPr lang="en-US" sz="1200" dirty="0" err="1" smtClean="0"/>
              <a:t>Ovando</a:t>
            </a:r>
            <a:r>
              <a:rPr lang="en-US" sz="1200" dirty="0" smtClean="0"/>
              <a:t> (1994)</a:t>
            </a:r>
            <a:endParaRPr lang="en-US" sz="1200" dirty="0"/>
          </a:p>
        </p:txBody>
      </p:sp>
    </p:spTree>
    <p:extLst>
      <p:ext uri="{BB962C8B-B14F-4D97-AF65-F5344CB8AC3E}">
        <p14:creationId xmlns:p14="http://schemas.microsoft.com/office/powerpoint/2010/main" val="92408135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Handling Constructive Feedback</a:t>
            </a:r>
            <a:endParaRPr lang="en-US" dirty="0"/>
          </a:p>
        </p:txBody>
      </p:sp>
      <p:pic>
        <p:nvPicPr>
          <p:cNvPr id="4" name="Feedback--fixing-performance-problems[www.savevid.com].mp4">
            <a:hlinkClick r:id="" action="ppaction://media"/>
          </p:cNvPr>
          <p:cNvPicPr>
            <a:picLocks noChangeAspect="1"/>
          </p:cNvPicPr>
          <p:nvPr>
            <a:videoFile r:link="rId1"/>
            <p:extLst>
              <p:ext uri="{DAA4B4D4-6D71-4841-9C94-3DE7FCFB9230}">
                <p14:media xmlns:p14="http://schemas.microsoft.com/office/powerpoint/2010/main" r:embed="rId2">
                  <p14:trim st="23600" end="55440"/>
                  <p14:bmkLst>
                    <p14:bmk name="Bookmark 1" time="118043.2519"/>
                  </p14:bmkLst>
                </p14:media>
              </p:ext>
            </p:extLst>
          </p:nvPr>
        </p:nvPicPr>
        <p:blipFill>
          <a:blip r:embed="rId5"/>
          <a:stretch>
            <a:fillRect/>
          </a:stretch>
        </p:blipFill>
        <p:spPr>
          <a:xfrm>
            <a:off x="685800" y="1828800"/>
            <a:ext cx="7086600" cy="3986213"/>
          </a:xfrm>
          <a:prstGeom prst="rect">
            <a:avLst/>
          </a:prstGeom>
        </p:spPr>
      </p:pic>
    </p:spTree>
    <p:extLst>
      <p:ext uri="{BB962C8B-B14F-4D97-AF65-F5344CB8AC3E}">
        <p14:creationId xmlns:p14="http://schemas.microsoft.com/office/powerpoint/2010/main" val="148452543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fullScrn="1">
              <p:cMediaNode vol="96226">
                <p:cTn id="7" fill="remove" display="0">
                  <p:stCondLst>
                    <p:cond delay="indefinite"/>
                  </p:stCondLst>
                </p:cTn>
                <p:tgtEl>
                  <p:spTgt spid="4"/>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Every Rose Has its Thorns</a:t>
            </a:r>
            <a:endParaRPr lang="en-US" dirty="0"/>
          </a:p>
        </p:txBody>
      </p:sp>
      <p:sp>
        <p:nvSpPr>
          <p:cNvPr id="3" name="Content Placeholder 2"/>
          <p:cNvSpPr>
            <a:spLocks noGrp="1"/>
          </p:cNvSpPr>
          <p:nvPr>
            <p:ph sz="quarter" idx="1"/>
          </p:nvPr>
        </p:nvSpPr>
        <p:spPr>
          <a:xfrm>
            <a:off x="419100" y="1676400"/>
            <a:ext cx="8077201" cy="4873752"/>
          </a:xfrm>
        </p:spPr>
        <p:txBody>
          <a:bodyPr>
            <a:normAutofit/>
          </a:bodyPr>
          <a:lstStyle/>
          <a:p>
            <a:pPr marL="0" indent="0" algn="ctr">
              <a:buNone/>
            </a:pPr>
            <a:r>
              <a:rPr lang="en-US" b="1" dirty="0" smtClean="0"/>
              <a:t>All teams </a:t>
            </a:r>
            <a:r>
              <a:rPr lang="en-US" dirty="0" smtClean="0"/>
              <a:t>experience some sort of </a:t>
            </a:r>
            <a:r>
              <a:rPr lang="en-US" b="1" dirty="0" smtClean="0"/>
              <a:t>conflict</a:t>
            </a:r>
            <a:r>
              <a:rPr lang="en-US" dirty="0" smtClean="0"/>
              <a:t> at some point in time. It is </a:t>
            </a:r>
            <a:r>
              <a:rPr lang="en-US" b="1" dirty="0" smtClean="0"/>
              <a:t>inevitable</a:t>
            </a:r>
            <a:r>
              <a:rPr lang="en-US" dirty="0" smtClean="0"/>
              <a:t> no matter how cohesive and friendly your team may be.</a:t>
            </a:r>
            <a:endParaRPr lang="en-US" dirty="0"/>
          </a:p>
          <a:p>
            <a:endParaRPr lang="en-US" dirty="0" smtClean="0"/>
          </a:p>
          <a:p>
            <a:pPr marL="4475163" indent="-342900">
              <a:buSzPct val="150000"/>
              <a:buBlip>
                <a:blip r:embed="rId3"/>
              </a:buBlip>
            </a:pPr>
            <a:r>
              <a:rPr lang="en-US" dirty="0" smtClean="0"/>
              <a:t>Learning how to </a:t>
            </a:r>
            <a:r>
              <a:rPr lang="en-US" b="1" dirty="0" smtClean="0"/>
              <a:t>handle</a:t>
            </a:r>
            <a:r>
              <a:rPr lang="en-US" dirty="0" smtClean="0"/>
              <a:t> conflict as it arises makes the difference between a </a:t>
            </a:r>
            <a:r>
              <a:rPr lang="en-US" b="1" dirty="0" smtClean="0"/>
              <a:t>strong</a:t>
            </a:r>
            <a:r>
              <a:rPr lang="en-US" dirty="0" smtClean="0"/>
              <a:t> team and a fractured team</a:t>
            </a:r>
          </a:p>
          <a:p>
            <a:pPr lvl="2"/>
            <a:endParaRPr lang="en-US" dirty="0" smtClean="0"/>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3352800"/>
            <a:ext cx="4000501" cy="2667000"/>
          </a:xfrm>
          <a:prstGeom prst="rect">
            <a:avLst/>
          </a:prstGeom>
          <a:ln w="57150" cap="sq">
            <a:solidFill>
              <a:schemeClr val="accent4">
                <a:lumMod val="75000"/>
              </a:schemeClr>
            </a:solidFill>
            <a:miter lim="800000"/>
          </a:ln>
          <a:effectLst>
            <a:outerShdw blurRad="57150" dist="50800" dir="2700000" algn="tl" rotWithShape="0">
              <a:srgbClr val="000000">
                <a:alpha val="40000"/>
              </a:srgbClr>
            </a:outerShdw>
          </a:effectLst>
        </p:spPr>
      </p:pic>
      <p:sp>
        <p:nvSpPr>
          <p:cNvPr id="5" name="TextBox 4"/>
          <p:cNvSpPr txBox="1"/>
          <p:nvPr/>
        </p:nvSpPr>
        <p:spPr>
          <a:xfrm>
            <a:off x="2667000" y="6553200"/>
            <a:ext cx="3496470" cy="276999"/>
          </a:xfrm>
          <a:prstGeom prst="rect">
            <a:avLst/>
          </a:prstGeom>
          <a:noFill/>
        </p:spPr>
        <p:txBody>
          <a:bodyPr wrap="none" rtlCol="0">
            <a:spAutoFit/>
          </a:bodyPr>
          <a:lstStyle/>
          <a:p>
            <a:r>
              <a:rPr lang="en-US" sz="1200" dirty="0" smtClean="0"/>
              <a:t>Relevant Citation: De </a:t>
            </a:r>
            <a:r>
              <a:rPr lang="en-US" sz="1200" dirty="0" err="1" smtClean="0"/>
              <a:t>Dreu</a:t>
            </a:r>
            <a:r>
              <a:rPr lang="en-US" sz="1200" dirty="0" smtClean="0"/>
              <a:t> &amp; </a:t>
            </a:r>
            <a:r>
              <a:rPr lang="en-US" sz="1200" dirty="0" err="1" smtClean="0"/>
              <a:t>Weingart</a:t>
            </a:r>
            <a:r>
              <a:rPr lang="en-US" sz="1200" dirty="0" smtClean="0"/>
              <a:t> (2003)</a:t>
            </a:r>
            <a:endParaRPr lang="en-US" sz="1200" dirty="0"/>
          </a:p>
        </p:txBody>
      </p:sp>
    </p:spTree>
    <p:extLst>
      <p:ext uri="{BB962C8B-B14F-4D97-AF65-F5344CB8AC3E}">
        <p14:creationId xmlns:p14="http://schemas.microsoft.com/office/powerpoint/2010/main" val="91614502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lum/>
            <a:extLst>
              <a:ext uri="{28A0092B-C50C-407E-A947-70E740481C1C}">
                <a14:useLocalDpi xmlns:a14="http://schemas.microsoft.com/office/drawing/2010/main" val="0"/>
              </a:ext>
            </a:extLst>
          </a:blip>
          <a:stretch>
            <a:fillRect/>
          </a:stretch>
        </p:blipFill>
        <p:spPr>
          <a:xfrm>
            <a:off x="5791200" y="2286000"/>
            <a:ext cx="2906078" cy="2554794"/>
          </a:xfrm>
          <a:prstGeom prst="rect">
            <a:avLst/>
          </a:prstGeom>
          <a:blipFill dpi="0" rotWithShape="1">
            <a:blip r:embed="rId4" cstate="print">
              <a:alphaModFix amt="0"/>
              <a:lum/>
            </a:blip>
            <a:srcRect/>
            <a:tile tx="0" ty="0" sx="100000" sy="100000" flip="none" algn="tl"/>
          </a:blipFill>
          <a:effectLst>
            <a:outerShdw blurRad="50800" dist="50800" dir="5400000" algn="ctr" rotWithShape="0">
              <a:srgbClr val="000000">
                <a:alpha val="0"/>
              </a:srgbClr>
            </a:outerShdw>
          </a:effectLst>
        </p:spPr>
      </p:pic>
      <p:sp>
        <p:nvSpPr>
          <p:cNvPr id="2" name="Title 1"/>
          <p:cNvSpPr>
            <a:spLocks noGrp="1"/>
          </p:cNvSpPr>
          <p:nvPr>
            <p:ph type="title"/>
          </p:nvPr>
        </p:nvSpPr>
        <p:spPr/>
        <p:txBody>
          <a:bodyPr/>
          <a:lstStyle/>
          <a:p>
            <a:r>
              <a:rPr lang="en-US" dirty="0"/>
              <a:t>Make conflict a thing of the past</a:t>
            </a:r>
          </a:p>
        </p:txBody>
      </p:sp>
      <p:sp>
        <p:nvSpPr>
          <p:cNvPr id="3" name="Content Placeholder 2"/>
          <p:cNvSpPr>
            <a:spLocks noGrp="1"/>
          </p:cNvSpPr>
          <p:nvPr>
            <p:ph sz="quarter" idx="1"/>
          </p:nvPr>
        </p:nvSpPr>
        <p:spPr/>
        <p:txBody>
          <a:bodyPr>
            <a:normAutofit/>
          </a:bodyPr>
          <a:lstStyle/>
          <a:p>
            <a:r>
              <a:rPr lang="en-US" b="1" dirty="0" smtClean="0"/>
              <a:t>Butting heads:</a:t>
            </a:r>
            <a:r>
              <a:rPr lang="en-US" dirty="0" smtClean="0"/>
              <a:t> Tension and disagreements are common workplace obstacles that can delay the achievement of team goals and</a:t>
            </a:r>
            <a:br>
              <a:rPr lang="en-US" dirty="0" smtClean="0"/>
            </a:br>
            <a:r>
              <a:rPr lang="en-US" dirty="0" smtClean="0"/>
              <a:t>productivity.</a:t>
            </a:r>
          </a:p>
          <a:p>
            <a:pPr marL="365760" lvl="1" indent="0">
              <a:buNone/>
            </a:pPr>
            <a:endParaRPr lang="en-US" dirty="0" smtClean="0"/>
          </a:p>
          <a:p>
            <a:pPr marL="365760" lvl="1" indent="0">
              <a:buNone/>
            </a:pPr>
            <a:endParaRPr lang="en-US" dirty="0" smtClean="0"/>
          </a:p>
          <a:p>
            <a:r>
              <a:rPr lang="en-US" dirty="0" smtClean="0"/>
              <a:t> Caused by contrasts in:</a:t>
            </a:r>
          </a:p>
          <a:p>
            <a:pPr lvl="1"/>
            <a:r>
              <a:rPr lang="en-US" dirty="0" smtClean="0"/>
              <a:t>Opinions about tasks themselves</a:t>
            </a:r>
          </a:p>
          <a:p>
            <a:pPr lvl="1"/>
            <a:r>
              <a:rPr lang="en-US" dirty="0" smtClean="0"/>
              <a:t>Ideas about how to approach a task</a:t>
            </a:r>
          </a:p>
          <a:p>
            <a:pPr lvl="1"/>
            <a:r>
              <a:rPr lang="en-US" dirty="0" smtClean="0"/>
              <a:t>Personal characteristics (e.g., personality clashes, religious beliefs)</a:t>
            </a:r>
          </a:p>
          <a:p>
            <a:endParaRPr lang="en-US" dirty="0"/>
          </a:p>
        </p:txBody>
      </p:sp>
      <p:sp>
        <p:nvSpPr>
          <p:cNvPr id="6" name="TextBox 5"/>
          <p:cNvSpPr txBox="1"/>
          <p:nvPr/>
        </p:nvSpPr>
        <p:spPr>
          <a:xfrm>
            <a:off x="2514600" y="6553200"/>
            <a:ext cx="3555782" cy="276999"/>
          </a:xfrm>
          <a:prstGeom prst="rect">
            <a:avLst/>
          </a:prstGeom>
          <a:noFill/>
        </p:spPr>
        <p:txBody>
          <a:bodyPr wrap="none" rtlCol="0">
            <a:spAutoFit/>
          </a:bodyPr>
          <a:lstStyle/>
          <a:p>
            <a:r>
              <a:rPr lang="en-US" sz="1200" dirty="0" smtClean="0"/>
              <a:t>Relevant Citation: Andersson &amp; Pearson (1999)</a:t>
            </a:r>
            <a:endParaRPr lang="en-US" sz="1200" dirty="0"/>
          </a:p>
        </p:txBody>
      </p:sp>
    </p:spTree>
    <p:extLst>
      <p:ext uri="{BB962C8B-B14F-4D97-AF65-F5344CB8AC3E}">
        <p14:creationId xmlns:p14="http://schemas.microsoft.com/office/powerpoint/2010/main" val="288608636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good, the Bad, &amp; the Win-Win!</a:t>
            </a:r>
            <a:endParaRPr lang="en-US" dirty="0"/>
          </a:p>
        </p:txBody>
      </p:sp>
      <p:sp>
        <p:nvSpPr>
          <p:cNvPr id="3" name="Content Placeholder 2"/>
          <p:cNvSpPr>
            <a:spLocks noGrp="1"/>
          </p:cNvSpPr>
          <p:nvPr>
            <p:ph sz="quarter" idx="1"/>
          </p:nvPr>
        </p:nvSpPr>
        <p:spPr>
          <a:xfrm>
            <a:off x="457200" y="1600200"/>
            <a:ext cx="5105400" cy="4873752"/>
          </a:xfrm>
        </p:spPr>
        <p:txBody>
          <a:bodyPr>
            <a:normAutofit/>
          </a:bodyPr>
          <a:lstStyle/>
          <a:p>
            <a:pPr marL="0" indent="0">
              <a:buNone/>
            </a:pPr>
            <a:r>
              <a:rPr lang="en-US" dirty="0" smtClean="0"/>
              <a:t>Parties involved could:</a:t>
            </a:r>
          </a:p>
          <a:p>
            <a:pPr lvl="1"/>
            <a:r>
              <a:rPr lang="en-US" dirty="0"/>
              <a:t>C</a:t>
            </a:r>
            <a:r>
              <a:rPr lang="en-US" dirty="0" smtClean="0"/>
              <a:t>ompromise, </a:t>
            </a:r>
          </a:p>
          <a:p>
            <a:pPr lvl="1"/>
            <a:r>
              <a:rPr lang="en-US" dirty="0"/>
              <a:t>A</a:t>
            </a:r>
            <a:r>
              <a:rPr lang="en-US" dirty="0" smtClean="0"/>
              <a:t>void confrontation</a:t>
            </a:r>
          </a:p>
          <a:p>
            <a:pPr lvl="1"/>
            <a:r>
              <a:rPr lang="en-US" dirty="0" smtClean="0"/>
              <a:t>Accommodate for the time-being</a:t>
            </a:r>
          </a:p>
          <a:p>
            <a:pPr marL="0" indent="0">
              <a:buNone/>
            </a:pPr>
            <a:endParaRPr lang="en-US" sz="1500" dirty="0"/>
          </a:p>
          <a:p>
            <a:pPr marL="0" indent="0">
              <a:buNone/>
            </a:pPr>
            <a:r>
              <a:rPr lang="en-US" dirty="0" smtClean="0"/>
              <a:t>An ideal </a:t>
            </a:r>
            <a:r>
              <a:rPr lang="en-US" b="1" dirty="0" smtClean="0"/>
              <a:t>WIN-WIN</a:t>
            </a:r>
            <a:r>
              <a:rPr lang="en-US" b="1" dirty="0"/>
              <a:t> </a:t>
            </a:r>
            <a:r>
              <a:rPr lang="en-US" dirty="0" smtClean="0"/>
              <a:t>:</a:t>
            </a:r>
            <a:endParaRPr lang="en-US" b="1" dirty="0"/>
          </a:p>
          <a:p>
            <a:pPr lvl="1"/>
            <a:r>
              <a:rPr lang="en-US" dirty="0" smtClean="0"/>
              <a:t>Achieves a </a:t>
            </a:r>
            <a:r>
              <a:rPr lang="en-US" b="1" dirty="0" smtClean="0"/>
              <a:t>mutually satisfying solution</a:t>
            </a:r>
            <a:endParaRPr lang="en-US" dirty="0"/>
          </a:p>
          <a:p>
            <a:pPr lvl="1"/>
            <a:r>
              <a:rPr lang="en-US" dirty="0" smtClean="0"/>
              <a:t>Meets goals without compromising relationships</a:t>
            </a:r>
          </a:p>
          <a:p>
            <a:pPr lvl="1"/>
            <a:endParaRPr lang="en-US" dirty="0" smtClean="0"/>
          </a:p>
          <a:p>
            <a:pPr lvl="1"/>
            <a:endParaRPr lang="en-US" dirty="0" smtClean="0"/>
          </a:p>
          <a:p>
            <a:pPr lvl="1"/>
            <a:endParaRPr lang="en-US" dirty="0" smtClean="0"/>
          </a:p>
          <a:p>
            <a:endParaRPr lang="en-US" dirty="0"/>
          </a:p>
        </p:txBody>
      </p:sp>
      <p:pic>
        <p:nvPicPr>
          <p:cNvPr id="5" name="Picture 4" descr="Donkey conflict.jpg"/>
          <p:cNvPicPr>
            <a:picLocks noChangeAspect="1"/>
          </p:cNvPicPr>
          <p:nvPr/>
        </p:nvPicPr>
        <p:blipFill>
          <a:blip r:embed="rId3" cstate="print"/>
          <a:stretch>
            <a:fillRect/>
          </a:stretch>
        </p:blipFill>
        <p:spPr>
          <a:xfrm>
            <a:off x="5791200" y="2133600"/>
            <a:ext cx="2590800" cy="3149693"/>
          </a:xfrm>
          <a:prstGeom prst="rect">
            <a:avLst/>
          </a:prstGeom>
          <a:solidFill>
            <a:srgbClr val="FFFFFF">
              <a:shade val="85000"/>
            </a:srgbClr>
          </a:solidFill>
          <a:ln w="190500" cap="rnd">
            <a:no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6" name="TextBox 5"/>
          <p:cNvSpPr txBox="1"/>
          <p:nvPr/>
        </p:nvSpPr>
        <p:spPr>
          <a:xfrm>
            <a:off x="3208442" y="6553200"/>
            <a:ext cx="2582758" cy="276999"/>
          </a:xfrm>
          <a:prstGeom prst="rect">
            <a:avLst/>
          </a:prstGeom>
          <a:noFill/>
        </p:spPr>
        <p:txBody>
          <a:bodyPr wrap="none" rtlCol="0">
            <a:spAutoFit/>
          </a:bodyPr>
          <a:lstStyle/>
          <a:p>
            <a:r>
              <a:rPr lang="en-US" sz="1200" dirty="0" smtClean="0"/>
              <a:t>Relevant Citation: Thomas (1992)</a:t>
            </a:r>
            <a:endParaRPr lang="en-US" sz="1200" dirty="0"/>
          </a:p>
        </p:txBody>
      </p:sp>
    </p:spTree>
    <p:extLst>
      <p:ext uri="{BB962C8B-B14F-4D97-AF65-F5344CB8AC3E}">
        <p14:creationId xmlns:p14="http://schemas.microsoft.com/office/powerpoint/2010/main" val="361441016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unnamed.jpg"/>
          <p:cNvPicPr>
            <a:picLocks noChangeAspect="1"/>
          </p:cNvPicPr>
          <p:nvPr/>
        </p:nvPicPr>
        <p:blipFill>
          <a:blip r:embed="rId3" cstate="print"/>
          <a:stretch>
            <a:fillRect/>
          </a:stretch>
        </p:blipFill>
        <p:spPr>
          <a:xfrm rot="5400000">
            <a:off x="5541025" y="2383775"/>
            <a:ext cx="3167349" cy="2971800"/>
          </a:xfrm>
          <a:prstGeom prst="rect">
            <a:avLst/>
          </a:prstGeom>
        </p:spPr>
      </p:pic>
      <p:sp>
        <p:nvSpPr>
          <p:cNvPr id="2" name="Title 1"/>
          <p:cNvSpPr>
            <a:spLocks noGrp="1"/>
          </p:cNvSpPr>
          <p:nvPr>
            <p:ph type="title"/>
          </p:nvPr>
        </p:nvSpPr>
        <p:spPr>
          <a:xfrm>
            <a:off x="457200" y="152400"/>
            <a:ext cx="7467600" cy="838200"/>
          </a:xfrm>
        </p:spPr>
        <p:txBody>
          <a:bodyPr/>
          <a:lstStyle/>
          <a:p>
            <a:r>
              <a:rPr lang="en-US" b="1" i="1" dirty="0" err="1" smtClean="0">
                <a:solidFill>
                  <a:schemeClr val="tx1"/>
                </a:solidFill>
              </a:rPr>
              <a:t>DESC</a:t>
            </a:r>
            <a:r>
              <a:rPr lang="en-US" dirty="0" err="1" smtClean="0">
                <a:solidFill>
                  <a:schemeClr val="tx1"/>
                </a:solidFill>
              </a:rPr>
              <a:t>’ription</a:t>
            </a:r>
            <a:r>
              <a:rPr lang="en-US" dirty="0" smtClean="0">
                <a:solidFill>
                  <a:schemeClr val="tx1"/>
                </a:solidFill>
              </a:rPr>
              <a:t> Isn’t Just for Feedback</a:t>
            </a:r>
            <a:endParaRPr lang="en-US" dirty="0"/>
          </a:p>
        </p:txBody>
      </p:sp>
      <p:sp>
        <p:nvSpPr>
          <p:cNvPr id="4" name="Chevron 3"/>
          <p:cNvSpPr/>
          <p:nvPr/>
        </p:nvSpPr>
        <p:spPr>
          <a:xfrm rot="5400000">
            <a:off x="419100" y="2095500"/>
            <a:ext cx="1371600" cy="990600"/>
          </a:xfrm>
          <a:prstGeom prst="chevron">
            <a:avLst/>
          </a:prstGeom>
          <a:solidFill>
            <a:srgbClr val="D16349">
              <a:alpha val="89804"/>
            </a:srgbClr>
          </a:solidFill>
          <a:ln>
            <a:solidFill>
              <a:srgbClr val="D16349">
                <a:alpha val="89804"/>
              </a:srgb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t"/>
          <a:lstStyle/>
          <a:p>
            <a:pPr algn="ctr"/>
            <a:r>
              <a:rPr lang="en-US" sz="2800" b="1" dirty="0" smtClean="0">
                <a:solidFill>
                  <a:schemeClr val="bg1"/>
                </a:solidFill>
              </a:rPr>
              <a:t>D</a:t>
            </a:r>
            <a:endParaRPr lang="en-US" sz="2400" b="1" dirty="0">
              <a:solidFill>
                <a:schemeClr val="bg1"/>
              </a:solidFill>
            </a:endParaRPr>
          </a:p>
        </p:txBody>
      </p:sp>
      <p:sp>
        <p:nvSpPr>
          <p:cNvPr id="6" name="Chevron 5"/>
          <p:cNvSpPr/>
          <p:nvPr/>
        </p:nvSpPr>
        <p:spPr>
          <a:xfrm rot="5400000">
            <a:off x="419100" y="3162300"/>
            <a:ext cx="1371600" cy="990600"/>
          </a:xfrm>
          <a:prstGeom prst="chevron">
            <a:avLst/>
          </a:prstGeom>
          <a:solidFill>
            <a:srgbClr val="D16349">
              <a:alpha val="76078"/>
            </a:srgbClr>
          </a:solidFill>
          <a:ln>
            <a:solidFill>
              <a:srgbClr val="D16349">
                <a:alpha val="76078"/>
              </a:srgb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t"/>
          <a:lstStyle/>
          <a:p>
            <a:pPr algn="ctr"/>
            <a:r>
              <a:rPr lang="en-US" sz="2800" b="1" dirty="0" smtClean="0">
                <a:solidFill>
                  <a:schemeClr val="bg1"/>
                </a:solidFill>
              </a:rPr>
              <a:t>E</a:t>
            </a:r>
            <a:endParaRPr lang="en-US" sz="2800" b="1" dirty="0">
              <a:solidFill>
                <a:schemeClr val="bg1"/>
              </a:solidFill>
            </a:endParaRPr>
          </a:p>
        </p:txBody>
      </p:sp>
      <p:sp>
        <p:nvSpPr>
          <p:cNvPr id="7" name="Chevron 6"/>
          <p:cNvSpPr/>
          <p:nvPr/>
        </p:nvSpPr>
        <p:spPr>
          <a:xfrm rot="5400000">
            <a:off x="419100" y="4229100"/>
            <a:ext cx="1371600" cy="990600"/>
          </a:xfrm>
          <a:prstGeom prst="chevron">
            <a:avLst/>
          </a:prstGeom>
          <a:solidFill>
            <a:srgbClr val="D16349">
              <a:alpha val="63137"/>
            </a:srgbClr>
          </a:solidFill>
          <a:ln>
            <a:solidFill>
              <a:srgbClr val="D16349">
                <a:alpha val="63137"/>
              </a:srgb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t"/>
          <a:lstStyle/>
          <a:p>
            <a:pPr algn="ctr"/>
            <a:r>
              <a:rPr lang="en-US" sz="2800" b="1" dirty="0" smtClean="0">
                <a:solidFill>
                  <a:schemeClr val="bg1"/>
                </a:solidFill>
              </a:rPr>
              <a:t>S</a:t>
            </a:r>
            <a:endParaRPr lang="en-US" sz="2000" b="1" dirty="0">
              <a:solidFill>
                <a:schemeClr val="bg1"/>
              </a:solidFill>
            </a:endParaRPr>
          </a:p>
        </p:txBody>
      </p:sp>
      <p:sp>
        <p:nvSpPr>
          <p:cNvPr id="8" name="Chevron 7"/>
          <p:cNvSpPr/>
          <p:nvPr/>
        </p:nvSpPr>
        <p:spPr>
          <a:xfrm rot="5400000">
            <a:off x="419100" y="5295900"/>
            <a:ext cx="1371600" cy="990600"/>
          </a:xfrm>
          <a:prstGeom prst="chevron">
            <a:avLst/>
          </a:prstGeom>
          <a:solidFill>
            <a:srgbClr val="D16349">
              <a:alpha val="50196"/>
            </a:srgbClr>
          </a:solidFill>
          <a:ln>
            <a:solidFill>
              <a:schemeClr val="accent1">
                <a:alpha val="50196"/>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t"/>
          <a:lstStyle/>
          <a:p>
            <a:pPr algn="ctr"/>
            <a:r>
              <a:rPr lang="en-US" sz="2800" b="1" dirty="0" smtClean="0">
                <a:solidFill>
                  <a:schemeClr val="bg1"/>
                </a:solidFill>
              </a:rPr>
              <a:t>C</a:t>
            </a:r>
            <a:endParaRPr lang="en-US" b="1" dirty="0">
              <a:solidFill>
                <a:schemeClr val="bg1"/>
              </a:solidFill>
            </a:endParaRPr>
          </a:p>
        </p:txBody>
      </p:sp>
      <p:sp>
        <p:nvSpPr>
          <p:cNvPr id="9" name="Rectangle 8"/>
          <p:cNvSpPr/>
          <p:nvPr/>
        </p:nvSpPr>
        <p:spPr>
          <a:xfrm>
            <a:off x="304800" y="1143000"/>
            <a:ext cx="8001000" cy="461665"/>
          </a:xfrm>
          <a:prstGeom prst="rect">
            <a:avLst/>
          </a:prstGeom>
        </p:spPr>
        <p:txBody>
          <a:bodyPr wrap="square">
            <a:spAutoFit/>
          </a:bodyPr>
          <a:lstStyle/>
          <a:p>
            <a:pPr algn="ctr">
              <a:spcBef>
                <a:spcPts val="1800"/>
              </a:spcBef>
              <a:spcAft>
                <a:spcPts val="1800"/>
              </a:spcAft>
              <a:buSzPct val="200000"/>
              <a:buBlip>
                <a:blip r:embed="rId4"/>
              </a:buBlip>
            </a:pPr>
            <a:r>
              <a:rPr lang="en-US" sz="2400" dirty="0" smtClean="0">
                <a:solidFill>
                  <a:schemeClr val="accent1"/>
                </a:solidFill>
                <a:latin typeface="Cambria Math" panose="02040503050406030204" pitchFamily="18" charset="0"/>
                <a:ea typeface="Cambria Math" panose="02040503050406030204" pitchFamily="18" charset="0"/>
                <a:cs typeface="Miriam" panose="020B0502050101010101" pitchFamily="34" charset="-79"/>
              </a:rPr>
              <a:t>You can also use the </a:t>
            </a:r>
            <a:r>
              <a:rPr lang="en-US" sz="2400" b="1" dirty="0" smtClean="0">
                <a:solidFill>
                  <a:schemeClr val="accent1"/>
                </a:solidFill>
                <a:latin typeface="Cambria Math" panose="02040503050406030204" pitchFamily="18" charset="0"/>
                <a:ea typeface="Cambria Math" panose="02040503050406030204" pitchFamily="18" charset="0"/>
                <a:cs typeface="Miriam" panose="020B0502050101010101" pitchFamily="34" charset="-79"/>
              </a:rPr>
              <a:t>DESC </a:t>
            </a:r>
            <a:r>
              <a:rPr lang="en-US" sz="2400" dirty="0" smtClean="0">
                <a:solidFill>
                  <a:schemeClr val="accent1"/>
                </a:solidFill>
                <a:latin typeface="Cambria Math" panose="02040503050406030204" pitchFamily="18" charset="0"/>
                <a:ea typeface="Cambria Math" panose="02040503050406030204" pitchFamily="18" charset="0"/>
                <a:cs typeface="Miriam" panose="020B0502050101010101" pitchFamily="34" charset="-79"/>
              </a:rPr>
              <a:t> script to manage </a:t>
            </a:r>
            <a:r>
              <a:rPr lang="en-US" sz="2400" b="1" dirty="0" smtClean="0">
                <a:solidFill>
                  <a:schemeClr val="accent1"/>
                </a:solidFill>
                <a:latin typeface="Cambria Math" panose="02040503050406030204" pitchFamily="18" charset="0"/>
                <a:ea typeface="Cambria Math" panose="02040503050406030204" pitchFamily="18" charset="0"/>
                <a:cs typeface="Miriam" panose="020B0502050101010101" pitchFamily="34" charset="-79"/>
              </a:rPr>
              <a:t>conflict</a:t>
            </a:r>
            <a:r>
              <a:rPr lang="en-US" sz="2400" dirty="0" smtClean="0">
                <a:solidFill>
                  <a:schemeClr val="accent1"/>
                </a:solidFill>
                <a:latin typeface="Cambria Math" panose="02040503050406030204" pitchFamily="18" charset="0"/>
                <a:ea typeface="Cambria Math" panose="02040503050406030204" pitchFamily="18" charset="0"/>
                <a:cs typeface="Miriam" panose="020B0502050101010101" pitchFamily="34" charset="-79"/>
              </a:rPr>
              <a:t>!</a:t>
            </a:r>
            <a:endParaRPr lang="en-US" sz="2400" dirty="0" smtClean="0"/>
          </a:p>
        </p:txBody>
      </p:sp>
      <p:grpSp>
        <p:nvGrpSpPr>
          <p:cNvPr id="12" name="Group 11"/>
          <p:cNvGrpSpPr/>
          <p:nvPr/>
        </p:nvGrpSpPr>
        <p:grpSpPr>
          <a:xfrm>
            <a:off x="1600200" y="1905000"/>
            <a:ext cx="4876801" cy="4114800"/>
            <a:chOff x="627582" y="-11009"/>
            <a:chExt cx="5007143" cy="728052"/>
          </a:xfrm>
          <a:solidFill>
            <a:srgbClr val="FFFFFF">
              <a:alpha val="60000"/>
            </a:srgbClr>
          </a:solidFill>
        </p:grpSpPr>
        <p:sp>
          <p:nvSpPr>
            <p:cNvPr id="13" name="Round Same Side Corner Rectangle 12"/>
            <p:cNvSpPr/>
            <p:nvPr/>
          </p:nvSpPr>
          <p:spPr>
            <a:xfrm rot="5400000">
              <a:off x="2767128" y="-2150555"/>
              <a:ext cx="728052" cy="5007143"/>
            </a:xfrm>
            <a:prstGeom prst="round2SameRect">
              <a:avLst/>
            </a:prstGeom>
            <a:grpFill/>
          </p:spPr>
          <p:style>
            <a:lnRef idx="2">
              <a:schemeClr val="accent1">
                <a:alpha val="9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4" name="Round Same Side Corner Rectangle 4"/>
            <p:cNvSpPr/>
            <p:nvPr/>
          </p:nvSpPr>
          <p:spPr>
            <a:xfrm>
              <a:off x="784056" y="27993"/>
              <a:ext cx="4381249" cy="663048"/>
            </a:xfrm>
            <a:prstGeom prst="rect">
              <a:avLst/>
            </a:prstGeom>
            <a:no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2672" tIns="3810" rIns="3810" bIns="3810" numCol="1" spcCol="1270" anchor="ctr" anchorCtr="0">
              <a:noAutofit/>
            </a:bodyPr>
            <a:lstStyle/>
            <a:p>
              <a:pPr marL="57150" lvl="1" indent="-57150" algn="l" defTabSz="266700">
                <a:lnSpc>
                  <a:spcPct val="90000"/>
                </a:lnSpc>
                <a:spcBef>
                  <a:spcPct val="0"/>
                </a:spcBef>
                <a:spcAft>
                  <a:spcPct val="15000"/>
                </a:spcAft>
                <a:buClr>
                  <a:schemeClr val="accent1"/>
                </a:buClr>
                <a:buSzPct val="70000"/>
                <a:buFont typeface="Wingdings" pitchFamily="2" charset="2"/>
                <a:buChar char="¢"/>
              </a:pPr>
              <a:r>
                <a:rPr lang="en-US" sz="2400" kern="1200" dirty="0" smtClean="0"/>
                <a:t> Minimize defensiveness</a:t>
              </a:r>
              <a:endParaRPr lang="en-US" sz="2400" dirty="0"/>
            </a:p>
            <a:p>
              <a:pPr marL="57150" lvl="1" indent="-57150" algn="l" defTabSz="266700">
                <a:lnSpc>
                  <a:spcPct val="90000"/>
                </a:lnSpc>
                <a:spcBef>
                  <a:spcPct val="0"/>
                </a:spcBef>
                <a:spcAft>
                  <a:spcPct val="15000"/>
                </a:spcAft>
                <a:buClr>
                  <a:schemeClr val="accent1"/>
                </a:buClr>
                <a:buSzPct val="70000"/>
                <a:buFont typeface="Wingdings" pitchFamily="2" charset="2"/>
                <a:buChar char="¢"/>
              </a:pPr>
              <a:r>
                <a:rPr lang="en-US" sz="2400" kern="1200" dirty="0"/>
                <a:t> </a:t>
              </a:r>
              <a:r>
                <a:rPr lang="en-US" sz="2400" kern="1200" dirty="0" smtClean="0"/>
                <a:t>See both perspectives</a:t>
              </a:r>
            </a:p>
            <a:p>
              <a:pPr marL="57150" lvl="1" indent="-57150" algn="l" defTabSz="266700">
                <a:lnSpc>
                  <a:spcPct val="90000"/>
                </a:lnSpc>
                <a:spcBef>
                  <a:spcPct val="0"/>
                </a:spcBef>
                <a:spcAft>
                  <a:spcPct val="15000"/>
                </a:spcAft>
                <a:buClr>
                  <a:schemeClr val="accent1"/>
                </a:buClr>
                <a:buSzPct val="70000"/>
                <a:buFont typeface="Wingdings" pitchFamily="2" charset="2"/>
                <a:buChar char="¢"/>
              </a:pPr>
              <a:r>
                <a:rPr lang="en-US" sz="2400" kern="1200" dirty="0" smtClean="0"/>
                <a:t> Find the source of the 	tension</a:t>
              </a:r>
            </a:p>
            <a:p>
              <a:pPr marL="57150" lvl="1" indent="-57150" algn="l" defTabSz="266700">
                <a:lnSpc>
                  <a:spcPct val="90000"/>
                </a:lnSpc>
                <a:spcBef>
                  <a:spcPct val="0"/>
                </a:spcBef>
                <a:spcAft>
                  <a:spcPct val="15000"/>
                </a:spcAft>
                <a:buClr>
                  <a:schemeClr val="accent1"/>
                </a:buClr>
                <a:buSzPct val="70000"/>
                <a:buFont typeface="Wingdings" pitchFamily="2" charset="2"/>
                <a:buChar char="¢"/>
              </a:pPr>
              <a:r>
                <a:rPr lang="en-US" sz="2400" dirty="0" smtClean="0"/>
                <a:t> F</a:t>
              </a:r>
              <a:r>
                <a:rPr lang="en-US" sz="2400" kern="1200" dirty="0" smtClean="0"/>
                <a:t>ocus on the future </a:t>
              </a:r>
            </a:p>
            <a:p>
              <a:pPr marL="57150" lvl="1" indent="-57150" algn="l" defTabSz="266700">
                <a:lnSpc>
                  <a:spcPct val="90000"/>
                </a:lnSpc>
                <a:spcBef>
                  <a:spcPct val="0"/>
                </a:spcBef>
                <a:spcAft>
                  <a:spcPct val="15000"/>
                </a:spcAft>
                <a:buClr>
                  <a:schemeClr val="accent1"/>
                </a:buClr>
                <a:buSzPct val="70000"/>
              </a:pPr>
              <a:r>
                <a:rPr lang="en-US" sz="2400" dirty="0" smtClean="0"/>
                <a:t>  	</a:t>
              </a:r>
              <a:r>
                <a:rPr lang="en-US" sz="2400" kern="1200" dirty="0" smtClean="0"/>
                <a:t>instead of the past</a:t>
              </a:r>
              <a:endParaRPr lang="en-US" sz="2400" dirty="0" smtClean="0"/>
            </a:p>
            <a:p>
              <a:pPr marL="57150" lvl="1" indent="-57150" algn="l" defTabSz="266700">
                <a:lnSpc>
                  <a:spcPct val="90000"/>
                </a:lnSpc>
                <a:spcBef>
                  <a:spcPct val="0"/>
                </a:spcBef>
                <a:spcAft>
                  <a:spcPct val="15000"/>
                </a:spcAft>
                <a:buClr>
                  <a:schemeClr val="accent1"/>
                </a:buClr>
                <a:buSzPct val="70000"/>
              </a:pPr>
              <a:endParaRPr lang="en-US" sz="2400" kern="1200" dirty="0" smtClean="0"/>
            </a:p>
          </p:txBody>
        </p:sp>
      </p:grpSp>
      <p:sp>
        <p:nvSpPr>
          <p:cNvPr id="16" name="TextBox 15"/>
          <p:cNvSpPr txBox="1"/>
          <p:nvPr/>
        </p:nvSpPr>
        <p:spPr>
          <a:xfrm>
            <a:off x="2997474" y="6553200"/>
            <a:ext cx="2565126" cy="276999"/>
          </a:xfrm>
          <a:prstGeom prst="rect">
            <a:avLst/>
          </a:prstGeom>
          <a:noFill/>
        </p:spPr>
        <p:txBody>
          <a:bodyPr wrap="none" rtlCol="0">
            <a:spAutoFit/>
          </a:bodyPr>
          <a:lstStyle/>
          <a:p>
            <a:r>
              <a:rPr lang="en-US" sz="1200" dirty="0" smtClean="0"/>
              <a:t>Relevant Citation: </a:t>
            </a:r>
            <a:r>
              <a:rPr lang="en-US" sz="1200" dirty="0" err="1" smtClean="0"/>
              <a:t>Ovando</a:t>
            </a:r>
            <a:r>
              <a:rPr lang="en-US" sz="1200" dirty="0" smtClean="0"/>
              <a:t> (1994)</a:t>
            </a:r>
            <a:endParaRPr lang="en-US" sz="1200" dirty="0"/>
          </a:p>
        </p:txBody>
      </p:sp>
    </p:spTree>
    <p:extLst>
      <p:ext uri="{BB962C8B-B14F-4D97-AF65-F5344CB8AC3E}">
        <p14:creationId xmlns:p14="http://schemas.microsoft.com/office/powerpoint/2010/main" val="95464422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When in Conflict,</a:t>
            </a:r>
            <a:br>
              <a:rPr lang="en-US" dirty="0" smtClean="0"/>
            </a:br>
            <a:r>
              <a:rPr lang="en-US" b="1" dirty="0" smtClean="0"/>
              <a:t>CUS</a:t>
            </a:r>
            <a:r>
              <a:rPr lang="en-US" dirty="0" smtClean="0"/>
              <a:t> at Your Teammates</a:t>
            </a:r>
            <a:endParaRPr lang="en-US" dirty="0"/>
          </a:p>
        </p:txBody>
      </p:sp>
      <p:sp>
        <p:nvSpPr>
          <p:cNvPr id="3" name="Content Placeholder 2"/>
          <p:cNvSpPr>
            <a:spLocks noGrp="1"/>
          </p:cNvSpPr>
          <p:nvPr>
            <p:ph sz="quarter" idx="1"/>
          </p:nvPr>
        </p:nvSpPr>
        <p:spPr/>
        <p:txBody>
          <a:bodyPr/>
          <a:lstStyle/>
          <a:p>
            <a:pPr marL="0" indent="0">
              <a:spcBef>
                <a:spcPts val="0"/>
              </a:spcBef>
              <a:buNone/>
            </a:pPr>
            <a:r>
              <a:rPr lang="en-US" sz="2000" i="1" dirty="0" smtClean="0"/>
              <a:t>Yes, you read that correctly. </a:t>
            </a:r>
          </a:p>
          <a:p>
            <a:pPr marL="0" indent="0" algn="ctr">
              <a:spcBef>
                <a:spcPts val="0"/>
              </a:spcBef>
              <a:buNone/>
            </a:pPr>
            <a:r>
              <a:rPr lang="en-US" sz="2000" i="1" dirty="0" smtClean="0"/>
              <a:t>But no, it’s not what you think.</a:t>
            </a:r>
          </a:p>
          <a:p>
            <a:endParaRPr lang="en-US" dirty="0" smtClean="0"/>
          </a:p>
          <a:p>
            <a:r>
              <a:rPr lang="en-US" dirty="0" smtClean="0"/>
              <a:t>CUS is a way to convey that you are uncomfortable with a situation</a:t>
            </a:r>
          </a:p>
          <a:p>
            <a:pPr lvl="1"/>
            <a:r>
              <a:rPr lang="en-US" dirty="0" smtClean="0"/>
              <a:t>I am </a:t>
            </a:r>
            <a:r>
              <a:rPr lang="en-US" b="1" dirty="0" smtClean="0"/>
              <a:t>C</a:t>
            </a:r>
            <a:r>
              <a:rPr lang="en-US" dirty="0" smtClean="0"/>
              <a:t>oncerned</a:t>
            </a:r>
          </a:p>
          <a:p>
            <a:pPr lvl="1"/>
            <a:r>
              <a:rPr lang="en-US" dirty="0" smtClean="0"/>
              <a:t>I am </a:t>
            </a:r>
            <a:r>
              <a:rPr lang="en-US" b="1" dirty="0" smtClean="0"/>
              <a:t>U</a:t>
            </a:r>
            <a:r>
              <a:rPr lang="en-US" dirty="0" smtClean="0"/>
              <a:t>ncomfortable</a:t>
            </a:r>
          </a:p>
          <a:p>
            <a:pPr lvl="1"/>
            <a:r>
              <a:rPr lang="en-US" dirty="0" smtClean="0"/>
              <a:t>Let’s </a:t>
            </a:r>
            <a:r>
              <a:rPr lang="en-US" b="1" dirty="0" smtClean="0"/>
              <a:t>S</a:t>
            </a:r>
            <a:r>
              <a:rPr lang="en-US" dirty="0" smtClean="0"/>
              <a:t>olve this</a:t>
            </a:r>
          </a:p>
          <a:p>
            <a:endParaRPr lang="en-US" dirty="0" smtClean="0"/>
          </a:p>
          <a:p>
            <a:pPr>
              <a:buSzPct val="150000"/>
              <a:buBlip>
                <a:blip r:embed="rId3"/>
              </a:buBlip>
            </a:pPr>
            <a:r>
              <a:rPr lang="en-US" dirty="0" smtClean="0"/>
              <a:t>Use CUS with DESC to share your perspective.</a:t>
            </a:r>
          </a:p>
          <a:p>
            <a:endParaRPr lang="en-US" dirty="0" smtClean="0"/>
          </a:p>
        </p:txBody>
      </p:sp>
      <p:pic>
        <p:nvPicPr>
          <p:cNvPr id="6" name="Picture 2" descr="C:\Users\mgregory\AppData\Local\Microsoft\Windows\Temporary Internet Files\Content.IE5\25XA0YW4\MC900233261[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48400" y="3352800"/>
            <a:ext cx="2133600" cy="141708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49484299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Dealing with Conflict</a:t>
            </a:r>
            <a:endParaRPr lang="en-US" dirty="0">
              <a:solidFill>
                <a:schemeClr val="tx1"/>
              </a:solidFill>
            </a:endParaRPr>
          </a:p>
        </p:txBody>
      </p:sp>
      <p:pic>
        <p:nvPicPr>
          <p:cNvPr id="7" name="Conflict Video.mp4">
            <a:hlinkClick r:id="" action="ppaction://media"/>
          </p:cNvPr>
          <p:cNvPicPr>
            <a:picLocks noGrp="1" noChangeAspect="1"/>
          </p:cNvPicPr>
          <p:nvPr>
            <p:ph sz="quarter" idx="1"/>
            <a:videoFile r:link="rId2"/>
            <p:extLst>
              <p:ext uri="{DAA4B4D4-6D71-4841-9C94-3DE7FCFB9230}">
                <p14:media xmlns:p14="http://schemas.microsoft.com/office/powerpoint/2010/main" r:embed="rId1"/>
              </p:ext>
            </p:extLst>
          </p:nvPr>
        </p:nvPicPr>
        <p:blipFill>
          <a:blip r:embed="rId5" cstate="print"/>
          <a:stretch>
            <a:fillRect/>
          </a:stretch>
        </p:blipFill>
        <p:spPr>
          <a:xfrm>
            <a:off x="609600" y="1600200"/>
            <a:ext cx="7467600" cy="4197350"/>
          </a:xfrm>
        </p:spPr>
      </p:pic>
    </p:spTree>
    <p:extLst>
      <p:ext uri="{BB962C8B-B14F-4D97-AF65-F5344CB8AC3E}">
        <p14:creationId xmlns:p14="http://schemas.microsoft.com/office/powerpoint/2010/main" val="219261379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vol="80000">
                <p:cTn id="7" fill="hold" display="0">
                  <p:stCondLst>
                    <p:cond delay="indefinite"/>
                  </p:stCondLst>
                </p:cTn>
                <p:tgtEl>
                  <p:spTgt spid="7"/>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Think-Pair-Share: Conflict</a:t>
            </a:r>
            <a:endParaRPr lang="en-US" dirty="0"/>
          </a:p>
        </p:txBody>
      </p:sp>
      <p:sp>
        <p:nvSpPr>
          <p:cNvPr id="3" name="Content Placeholder 2"/>
          <p:cNvSpPr>
            <a:spLocks noGrp="1"/>
          </p:cNvSpPr>
          <p:nvPr>
            <p:ph sz="quarter" idx="1"/>
          </p:nvPr>
        </p:nvSpPr>
        <p:spPr/>
        <p:txBody>
          <a:bodyPr/>
          <a:lstStyle/>
          <a:p>
            <a:endParaRPr lang="en-US" dirty="0" smtClean="0"/>
          </a:p>
          <a:p>
            <a:r>
              <a:rPr lang="en-US" dirty="0" smtClean="0"/>
              <a:t>What type of conflict was demonstrated in the previous video?</a:t>
            </a:r>
          </a:p>
          <a:p>
            <a:endParaRPr lang="en-US" dirty="0"/>
          </a:p>
          <a:p>
            <a:r>
              <a:rPr lang="en-US" dirty="0" smtClean="0"/>
              <a:t>Write a DESC script for how the School Psychologist could have articulated her grievances using the CUS strategy (but without actually cussing).</a:t>
            </a:r>
          </a:p>
          <a:p>
            <a:endParaRPr lang="en-US" dirty="0" smtClean="0"/>
          </a:p>
          <a:p>
            <a:r>
              <a:rPr lang="en-US" dirty="0" smtClean="0"/>
              <a:t>Bonus: incorporate the Two-Challenge Rule</a:t>
            </a:r>
            <a:endParaRPr lang="en-US" dirty="0"/>
          </a:p>
        </p:txBody>
      </p:sp>
    </p:spTree>
    <p:extLst>
      <p:ext uri="{BB962C8B-B14F-4D97-AF65-F5344CB8AC3E}">
        <p14:creationId xmlns:p14="http://schemas.microsoft.com/office/powerpoint/2010/main" val="345846506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 Opportunity for Mutual Support</a:t>
            </a:r>
            <a:endParaRPr lang="en-US" dirty="0"/>
          </a:p>
        </p:txBody>
      </p:sp>
      <p:sp>
        <p:nvSpPr>
          <p:cNvPr id="3" name="Content Placeholder 2"/>
          <p:cNvSpPr>
            <a:spLocks noGrp="1"/>
          </p:cNvSpPr>
          <p:nvPr>
            <p:ph sz="quarter" idx="1"/>
          </p:nvPr>
        </p:nvSpPr>
        <p:spPr/>
        <p:txBody>
          <a:bodyPr/>
          <a:lstStyle/>
          <a:p>
            <a:pPr marL="0" indent="0">
              <a:buNone/>
            </a:pPr>
            <a:r>
              <a:rPr lang="en-US" b="1" dirty="0" smtClean="0"/>
              <a:t>Imagine in your school…</a:t>
            </a:r>
          </a:p>
          <a:p>
            <a:r>
              <a:rPr lang="en-US" dirty="0" smtClean="0"/>
              <a:t>Trained to implement </a:t>
            </a:r>
            <a:r>
              <a:rPr lang="en-US" dirty="0"/>
              <a:t>s</a:t>
            </a:r>
            <a:r>
              <a:rPr lang="en-US" dirty="0" smtClean="0"/>
              <a:t>tate-mandated Response-to-Intervention model</a:t>
            </a:r>
          </a:p>
          <a:p>
            <a:r>
              <a:rPr lang="en-US" dirty="0" smtClean="0"/>
              <a:t>A newly formed team has been appointed </a:t>
            </a:r>
          </a:p>
          <a:p>
            <a:r>
              <a:rPr lang="en-US" dirty="0" smtClean="0"/>
              <a:t>No additional resources provided to implement this model. </a:t>
            </a:r>
          </a:p>
          <a:p>
            <a:r>
              <a:rPr lang="en-US" dirty="0" smtClean="0"/>
              <a:t>Some feel that neither they nor the staff have the time to commit to this new endeavor. </a:t>
            </a:r>
            <a:endParaRPr lang="en-US" dirty="0"/>
          </a:p>
        </p:txBody>
      </p:sp>
    </p:spTree>
    <p:extLst>
      <p:ext uri="{BB962C8B-B14F-4D97-AF65-F5344CB8AC3E}">
        <p14:creationId xmlns:p14="http://schemas.microsoft.com/office/powerpoint/2010/main" val="193232057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Think-Pair-Share: Mutual Support</a:t>
            </a:r>
            <a:endParaRPr lang="en-US" dirty="0"/>
          </a:p>
        </p:txBody>
      </p:sp>
      <p:sp>
        <p:nvSpPr>
          <p:cNvPr id="3" name="Content Placeholder 2"/>
          <p:cNvSpPr>
            <a:spLocks noGrp="1"/>
          </p:cNvSpPr>
          <p:nvPr>
            <p:ph sz="quarter" idx="1"/>
          </p:nvPr>
        </p:nvSpPr>
        <p:spPr/>
        <p:txBody>
          <a:bodyPr>
            <a:normAutofit/>
          </a:bodyPr>
          <a:lstStyle/>
          <a:p>
            <a:r>
              <a:rPr lang="en-US" dirty="0" smtClean="0"/>
              <a:t>What barriers to mutual support are present in the hypothetical situation? What additional barriers might you face in your school?</a:t>
            </a:r>
          </a:p>
          <a:p>
            <a:endParaRPr lang="en-US" dirty="0" smtClean="0"/>
          </a:p>
          <a:p>
            <a:r>
              <a:rPr lang="en-US" dirty="0" smtClean="0"/>
              <a:t>How could </a:t>
            </a:r>
            <a:r>
              <a:rPr lang="en-US" b="1" dirty="0" smtClean="0"/>
              <a:t>task assistance</a:t>
            </a:r>
            <a:r>
              <a:rPr lang="en-US" dirty="0" smtClean="0"/>
              <a:t>, </a:t>
            </a:r>
            <a:r>
              <a:rPr lang="en-US" b="1" dirty="0" smtClean="0"/>
              <a:t>social support</a:t>
            </a:r>
            <a:r>
              <a:rPr lang="en-US" dirty="0" smtClean="0"/>
              <a:t>, and </a:t>
            </a:r>
            <a:r>
              <a:rPr lang="en-US" b="1" dirty="0" smtClean="0"/>
              <a:t>feedback</a:t>
            </a:r>
            <a:r>
              <a:rPr lang="en-US" dirty="0" smtClean="0"/>
              <a:t> </a:t>
            </a:r>
            <a:r>
              <a:rPr lang="en-US" dirty="0" smtClean="0"/>
              <a:t>alleviate the struggles faced by the professionals in this scenario?</a:t>
            </a:r>
          </a:p>
          <a:p>
            <a:endParaRPr lang="en-US" dirty="0" smtClean="0"/>
          </a:p>
          <a:p>
            <a:r>
              <a:rPr lang="en-US" dirty="0"/>
              <a:t>How can you make these types of support sustainable and ongoing</a:t>
            </a:r>
            <a:r>
              <a:rPr lang="en-US" dirty="0" smtClean="0"/>
              <a:t>?</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Brainstorm: Promoting Mutual Support in your Team</a:t>
            </a:r>
            <a:endParaRPr lang="en-US" dirty="0"/>
          </a:p>
        </p:txBody>
      </p:sp>
      <p:sp>
        <p:nvSpPr>
          <p:cNvPr id="3" name="Content Placeholder 2"/>
          <p:cNvSpPr>
            <a:spLocks noGrp="1"/>
          </p:cNvSpPr>
          <p:nvPr>
            <p:ph sz="quarter" idx="1"/>
          </p:nvPr>
        </p:nvSpPr>
        <p:spPr/>
        <p:txBody>
          <a:bodyPr/>
          <a:lstStyle/>
          <a:p>
            <a:pPr>
              <a:spcAft>
                <a:spcPts val="1800"/>
              </a:spcAft>
            </a:pPr>
            <a:r>
              <a:rPr lang="en-US" dirty="0" smtClean="0"/>
              <a:t>What does our team(s) do well?</a:t>
            </a:r>
          </a:p>
          <a:p>
            <a:pPr>
              <a:spcAft>
                <a:spcPts val="1800"/>
              </a:spcAft>
            </a:pPr>
            <a:r>
              <a:rPr lang="en-US" dirty="0" smtClean="0"/>
              <a:t>What doesn’t our team(s) do well?</a:t>
            </a:r>
          </a:p>
          <a:p>
            <a:pPr>
              <a:spcAft>
                <a:spcPts val="1800"/>
              </a:spcAft>
            </a:pPr>
            <a:r>
              <a:rPr lang="en-US" dirty="0" smtClean="0"/>
              <a:t>What would we most like to improve?</a:t>
            </a:r>
          </a:p>
          <a:p>
            <a:pPr>
              <a:spcAft>
                <a:spcPts val="1800"/>
              </a:spcAft>
            </a:pPr>
            <a:r>
              <a:rPr lang="en-US" dirty="0" smtClean="0"/>
              <a:t>How can we improve in that area(s)?</a:t>
            </a:r>
          </a:p>
          <a:p>
            <a:pPr>
              <a:spcAft>
                <a:spcPts val="1800"/>
              </a:spcAft>
            </a:pPr>
            <a:r>
              <a:rPr lang="en-US" dirty="0" smtClean="0"/>
              <a:t>How can we implement our strategies and make them sustainable?</a:t>
            </a:r>
          </a:p>
          <a:p>
            <a:pPr>
              <a:spcAft>
                <a:spcPts val="1800"/>
              </a:spcAft>
            </a:pPr>
            <a:r>
              <a:rPr lang="en-US" dirty="0" smtClean="0"/>
              <a:t>How will we know whether we have made progress?</a:t>
            </a:r>
            <a:endParaRPr lang="en-US" dirty="0"/>
          </a:p>
          <a:p>
            <a:endParaRPr lang="en-US" dirty="0"/>
          </a:p>
        </p:txBody>
      </p:sp>
    </p:spTree>
    <p:extLst>
      <p:ext uri="{BB962C8B-B14F-4D97-AF65-F5344CB8AC3E}">
        <p14:creationId xmlns:p14="http://schemas.microsoft.com/office/powerpoint/2010/main" val="70481134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487362"/>
          </a:xfrm>
        </p:spPr>
        <p:txBody>
          <a:bodyPr>
            <a:normAutofit fontScale="90000"/>
          </a:bodyPr>
          <a:lstStyle/>
          <a:p>
            <a:r>
              <a:rPr lang="en-US" dirty="0" smtClean="0"/>
              <a:t>References</a:t>
            </a:r>
            <a:endParaRPr lang="en-US" dirty="0"/>
          </a:p>
        </p:txBody>
      </p:sp>
      <p:sp>
        <p:nvSpPr>
          <p:cNvPr id="3" name="Content Placeholder 2"/>
          <p:cNvSpPr>
            <a:spLocks noGrp="1"/>
          </p:cNvSpPr>
          <p:nvPr>
            <p:ph sz="quarter" idx="1"/>
          </p:nvPr>
        </p:nvSpPr>
        <p:spPr>
          <a:xfrm>
            <a:off x="457200" y="762000"/>
            <a:ext cx="7467600" cy="5791200"/>
          </a:xfrm>
        </p:spPr>
        <p:txBody>
          <a:bodyPr>
            <a:noAutofit/>
          </a:bodyPr>
          <a:lstStyle/>
          <a:p>
            <a:pPr marL="0" indent="-457200" algn="just" defTabSz="91440">
              <a:buNone/>
              <a:tabLst>
                <a:tab pos="457200" algn="l"/>
              </a:tabLst>
            </a:pPr>
            <a:r>
              <a:rPr lang="en-US" sz="1000" dirty="0"/>
              <a:t>Andersson, L. M., &amp; Pearson, C. M. (1999). Tit for tat? The spiraling effect of incivility in the workplace. </a:t>
            </a:r>
            <a:r>
              <a:rPr lang="en-US" sz="1000" i="1" dirty="0"/>
              <a:t>Academy of </a:t>
            </a:r>
            <a:r>
              <a:rPr lang="en-US" sz="1000" i="1" dirty="0" smtClean="0"/>
              <a:t>Management </a:t>
            </a:r>
            <a:r>
              <a:rPr lang="en-US" sz="1000" i="1" dirty="0"/>
              <a:t>R</a:t>
            </a:r>
            <a:r>
              <a:rPr lang="en-US" sz="1000" i="1" dirty="0" smtClean="0"/>
              <a:t>eview</a:t>
            </a:r>
            <a:r>
              <a:rPr lang="en-US" sz="1000" dirty="0"/>
              <a:t>, </a:t>
            </a:r>
            <a:r>
              <a:rPr lang="en-US" sz="1000" i="1" dirty="0"/>
              <a:t>24</a:t>
            </a:r>
            <a:r>
              <a:rPr lang="en-US" sz="1000" dirty="0"/>
              <a:t>(3), </a:t>
            </a:r>
            <a:r>
              <a:rPr lang="en-US" sz="1000" dirty="0" smtClean="0"/>
              <a:t>452-471.</a:t>
            </a:r>
            <a:endParaRPr lang="en-US" sz="1000" dirty="0"/>
          </a:p>
          <a:p>
            <a:pPr marL="0" indent="-457200" algn="just" defTabSz="91440">
              <a:buNone/>
              <a:tabLst>
                <a:tab pos="457200" algn="l"/>
              </a:tabLst>
            </a:pPr>
            <a:r>
              <a:rPr lang="en-US" sz="1000" dirty="0" smtClean="0"/>
              <a:t>De </a:t>
            </a:r>
            <a:r>
              <a:rPr lang="en-US" sz="1000" dirty="0" err="1"/>
              <a:t>Dreu</a:t>
            </a:r>
            <a:r>
              <a:rPr lang="en-US" sz="1000" dirty="0"/>
              <a:t>, C. K., &amp; </a:t>
            </a:r>
            <a:r>
              <a:rPr lang="en-US" sz="1000" dirty="0" err="1"/>
              <a:t>Weingart</a:t>
            </a:r>
            <a:r>
              <a:rPr lang="en-US" sz="1000" dirty="0"/>
              <a:t>, L. R. (2003). Task versus relationship conflict, team performance, and team member satisfaction: a meta-analysis. </a:t>
            </a:r>
            <a:r>
              <a:rPr lang="en-US" sz="1000" i="1" dirty="0"/>
              <a:t>Journal of </a:t>
            </a:r>
            <a:r>
              <a:rPr lang="en-US" sz="1000" i="1" dirty="0" smtClean="0"/>
              <a:t>Applied </a:t>
            </a:r>
            <a:r>
              <a:rPr lang="en-US" sz="1000" i="1" dirty="0"/>
              <a:t>Psychology</a:t>
            </a:r>
            <a:r>
              <a:rPr lang="en-US" sz="1000" dirty="0"/>
              <a:t>, </a:t>
            </a:r>
            <a:r>
              <a:rPr lang="en-US" sz="1000" i="1" dirty="0"/>
              <a:t>88</a:t>
            </a:r>
            <a:r>
              <a:rPr lang="en-US" sz="1000" dirty="0"/>
              <a:t>(4), </a:t>
            </a:r>
            <a:r>
              <a:rPr lang="en-US" sz="1000" dirty="0" smtClean="0"/>
              <a:t>741-749.</a:t>
            </a:r>
          </a:p>
          <a:p>
            <a:pPr marL="0" indent="-457200" algn="just" defTabSz="91440">
              <a:buNone/>
              <a:tabLst>
                <a:tab pos="457200" algn="l"/>
              </a:tabLst>
            </a:pPr>
            <a:r>
              <a:rPr lang="en-US" sz="1000" dirty="0" smtClean="0"/>
              <a:t>Dickinson</a:t>
            </a:r>
            <a:r>
              <a:rPr lang="en-US" sz="1000" dirty="0"/>
              <a:t>, T. L., </a:t>
            </a:r>
            <a:r>
              <a:rPr lang="en-US" sz="1000" dirty="0" smtClean="0"/>
              <a:t>&amp; McIntyre, R</a:t>
            </a:r>
            <a:r>
              <a:rPr lang="en-US" sz="1000" dirty="0"/>
              <a:t>. </a:t>
            </a:r>
            <a:r>
              <a:rPr lang="en-US" sz="1000" dirty="0" smtClean="0"/>
              <a:t>M. (1997). </a:t>
            </a:r>
            <a:r>
              <a:rPr lang="en-US" sz="1000" i="1" dirty="0"/>
              <a:t>A </a:t>
            </a:r>
            <a:r>
              <a:rPr lang="en-US" sz="1000" i="1" dirty="0" smtClean="0"/>
              <a:t>conceptual </a:t>
            </a:r>
            <a:r>
              <a:rPr lang="en-US" sz="1000" i="1" dirty="0"/>
              <a:t>f</a:t>
            </a:r>
            <a:r>
              <a:rPr lang="en-US" sz="1000" i="1" dirty="0" smtClean="0"/>
              <a:t>ramework </a:t>
            </a:r>
            <a:r>
              <a:rPr lang="en-US" sz="1000" i="1" dirty="0"/>
              <a:t>for </a:t>
            </a:r>
            <a:r>
              <a:rPr lang="en-US" sz="1000" i="1" dirty="0" smtClean="0"/>
              <a:t>teamwork </a:t>
            </a:r>
            <a:r>
              <a:rPr lang="en-US" sz="1000" i="1" dirty="0"/>
              <a:t>m</a:t>
            </a:r>
            <a:r>
              <a:rPr lang="en-US" sz="1000" i="1" dirty="0" smtClean="0"/>
              <a:t>easurement</a:t>
            </a:r>
            <a:r>
              <a:rPr lang="en-US" sz="1000" dirty="0"/>
              <a:t>. </a:t>
            </a:r>
            <a:r>
              <a:rPr lang="en-US" sz="1000" dirty="0" smtClean="0"/>
              <a:t>In M. T. </a:t>
            </a:r>
            <a:r>
              <a:rPr lang="en-US" sz="1000" dirty="0" err="1" smtClean="0"/>
              <a:t>Brannick</a:t>
            </a:r>
            <a:r>
              <a:rPr lang="en-US" sz="1000" dirty="0" smtClean="0"/>
              <a:t>, E. Salas, &amp; C. Prince (Eds.), </a:t>
            </a:r>
            <a:r>
              <a:rPr lang="en-US" sz="1000" i="1" dirty="0"/>
              <a:t>Team </a:t>
            </a:r>
            <a:r>
              <a:rPr lang="en-US" sz="1000" i="1" dirty="0" smtClean="0"/>
              <a:t>performance </a:t>
            </a:r>
            <a:r>
              <a:rPr lang="en-US" sz="1000" i="1" dirty="0"/>
              <a:t>a</a:t>
            </a:r>
            <a:r>
              <a:rPr lang="en-US" sz="1000" i="1" dirty="0" smtClean="0"/>
              <a:t>ssessment </a:t>
            </a:r>
            <a:r>
              <a:rPr lang="en-US" sz="1000" i="1" dirty="0"/>
              <a:t>and </a:t>
            </a:r>
            <a:r>
              <a:rPr lang="en-US" sz="1000" i="1" dirty="0" smtClean="0"/>
              <a:t>measurement</a:t>
            </a:r>
            <a:r>
              <a:rPr lang="en-US" sz="1000" dirty="0"/>
              <a:t> </a:t>
            </a:r>
            <a:r>
              <a:rPr lang="en-US" sz="1000" dirty="0" smtClean="0"/>
              <a:t>(pp. 19-43). Mahwah</a:t>
            </a:r>
            <a:r>
              <a:rPr lang="en-US" sz="1000" dirty="0"/>
              <a:t>, NJ: </a:t>
            </a:r>
            <a:r>
              <a:rPr lang="en-US" sz="1000" dirty="0" smtClean="0"/>
              <a:t>Erlbaum.</a:t>
            </a:r>
          </a:p>
          <a:p>
            <a:pPr marL="0" indent="-457200" algn="just" defTabSz="91440">
              <a:buNone/>
              <a:tabLst>
                <a:tab pos="457200" algn="l"/>
              </a:tabLst>
            </a:pPr>
            <a:r>
              <a:rPr lang="en-US" sz="1000" dirty="0"/>
              <a:t>Marks, M. A., &amp; Panzer, F. J. (2004). The influence of team monitoring on team processes and performance. </a:t>
            </a:r>
            <a:r>
              <a:rPr lang="en-US" sz="1000" i="1" dirty="0"/>
              <a:t>Human Performance</a:t>
            </a:r>
            <a:r>
              <a:rPr lang="en-US" sz="1000" dirty="0"/>
              <a:t>, </a:t>
            </a:r>
            <a:r>
              <a:rPr lang="en-US" sz="1000" i="1" dirty="0"/>
              <a:t>17</a:t>
            </a:r>
            <a:r>
              <a:rPr lang="en-US" sz="1000" dirty="0"/>
              <a:t>(1), 25-41.</a:t>
            </a:r>
            <a:endParaRPr lang="en-US" sz="1000" dirty="0" smtClean="0"/>
          </a:p>
          <a:p>
            <a:pPr marL="0" indent="-457200" algn="just" defTabSz="91440">
              <a:buNone/>
              <a:tabLst>
                <a:tab pos="457200" algn="l"/>
              </a:tabLst>
            </a:pPr>
            <a:r>
              <a:rPr lang="en-US" sz="1000" dirty="0"/>
              <a:t>Marks, M. A., </a:t>
            </a:r>
            <a:r>
              <a:rPr lang="en-US" sz="1000" dirty="0" err="1"/>
              <a:t>Zaccaro</a:t>
            </a:r>
            <a:r>
              <a:rPr lang="en-US" sz="1000" dirty="0"/>
              <a:t>, S. J., &amp; Mathieu, J. E. (2000). Performance implications of leader briefings and team-interaction training for team adaptation to novel environments. </a:t>
            </a:r>
            <a:r>
              <a:rPr lang="en-US" sz="1000" i="1" dirty="0"/>
              <a:t>Journal of Applied Psychology</a:t>
            </a:r>
            <a:r>
              <a:rPr lang="en-US" sz="1000" dirty="0"/>
              <a:t>, </a:t>
            </a:r>
            <a:r>
              <a:rPr lang="en-US" sz="1000" i="1" dirty="0"/>
              <a:t>85</a:t>
            </a:r>
            <a:r>
              <a:rPr lang="en-US" sz="1000" dirty="0"/>
              <a:t>(6), </a:t>
            </a:r>
            <a:r>
              <a:rPr lang="en-US" sz="1000" dirty="0" smtClean="0"/>
              <a:t>971-986. </a:t>
            </a:r>
          </a:p>
          <a:p>
            <a:pPr marL="0" indent="-457200" algn="just" defTabSz="91440">
              <a:buNone/>
              <a:tabLst>
                <a:tab pos="457200" algn="l"/>
              </a:tabLst>
            </a:pPr>
            <a:r>
              <a:rPr lang="en-US" sz="1000" dirty="0" smtClean="0"/>
              <a:t>McIntyre, R. M., &amp; Salas, E. (1995). Measuring and managing for team performance: Emerging principles from complex environments. In R. </a:t>
            </a:r>
            <a:r>
              <a:rPr lang="en-US" sz="1000" dirty="0" err="1" smtClean="0"/>
              <a:t>Guzzo</a:t>
            </a:r>
            <a:r>
              <a:rPr lang="en-US" sz="1000" dirty="0" smtClean="0"/>
              <a:t> &amp; E. Salas (Eds.), </a:t>
            </a:r>
            <a:r>
              <a:rPr lang="en-US" sz="1000" i="1" dirty="0" smtClean="0"/>
              <a:t>Team effectiveness and decision making in organizations </a:t>
            </a:r>
            <a:r>
              <a:rPr lang="en-US" sz="1000" dirty="0" smtClean="0"/>
              <a:t>(pp. 149-203). San Francisco: </a:t>
            </a:r>
            <a:r>
              <a:rPr lang="en-US" sz="1000" dirty="0" err="1" smtClean="0"/>
              <a:t>Jossey</a:t>
            </a:r>
            <a:r>
              <a:rPr lang="en-US" sz="1000" dirty="0" smtClean="0"/>
              <a:t>-Bass.</a:t>
            </a:r>
          </a:p>
          <a:p>
            <a:pPr marL="0" indent="-457200" algn="just" defTabSz="91440">
              <a:buNone/>
              <a:tabLst>
                <a:tab pos="457200" algn="l"/>
              </a:tabLst>
            </a:pPr>
            <a:r>
              <a:rPr lang="en-US" sz="1000" dirty="0" err="1"/>
              <a:t>Ovando</a:t>
            </a:r>
            <a:r>
              <a:rPr lang="en-US" sz="1000" dirty="0"/>
              <a:t>, M. N. (1994). Constructive feedback: A key to successful teaching and learning. </a:t>
            </a:r>
            <a:r>
              <a:rPr lang="en-US" sz="1000" i="1" dirty="0"/>
              <a:t>International Journal of Educational Management</a:t>
            </a:r>
            <a:r>
              <a:rPr lang="en-US" sz="1000" dirty="0"/>
              <a:t>, </a:t>
            </a:r>
            <a:r>
              <a:rPr lang="en-US" sz="1000" i="1" dirty="0"/>
              <a:t>8</a:t>
            </a:r>
            <a:r>
              <a:rPr lang="en-US" sz="1000" dirty="0"/>
              <a:t>(6), 19-22.</a:t>
            </a:r>
            <a:endParaRPr lang="en-US" sz="1000" dirty="0" smtClean="0"/>
          </a:p>
          <a:p>
            <a:pPr marL="0" indent="-457200" algn="just" defTabSz="91440">
              <a:buNone/>
              <a:tabLst>
                <a:tab pos="457200" algn="l"/>
              </a:tabLst>
            </a:pPr>
            <a:r>
              <a:rPr lang="en-US" sz="1000" dirty="0"/>
              <a:t>Pearce, C. L., &amp; </a:t>
            </a:r>
            <a:r>
              <a:rPr lang="en-US" sz="1000" dirty="0" err="1"/>
              <a:t>Herbik</a:t>
            </a:r>
            <a:r>
              <a:rPr lang="en-US" sz="1000" dirty="0"/>
              <a:t>, P. A. (2004). Citizenship behavior at the team level of analysis: The effects of team leadership, team commitment, perceived team support, and team size. </a:t>
            </a:r>
            <a:r>
              <a:rPr lang="en-US" sz="1000" i="1" dirty="0"/>
              <a:t>The Journal of Social Psychology</a:t>
            </a:r>
            <a:r>
              <a:rPr lang="en-US" sz="1000" dirty="0"/>
              <a:t>, </a:t>
            </a:r>
            <a:r>
              <a:rPr lang="en-US" sz="1000" i="1" dirty="0"/>
              <a:t>144</a:t>
            </a:r>
            <a:r>
              <a:rPr lang="en-US" sz="1000" dirty="0"/>
              <a:t>(3), 293-310.</a:t>
            </a:r>
            <a:endParaRPr lang="en-US" sz="1000" dirty="0" smtClean="0"/>
          </a:p>
          <a:p>
            <a:pPr marL="0" indent="-457200" algn="just" defTabSz="91440">
              <a:buNone/>
              <a:tabLst>
                <a:tab pos="457200" algn="l"/>
              </a:tabLst>
            </a:pPr>
            <a:r>
              <a:rPr lang="en-US" sz="1000" dirty="0"/>
              <a:t>Porter, C. O., Hollenbeck, J. R., </a:t>
            </a:r>
            <a:r>
              <a:rPr lang="en-US" sz="1000" dirty="0" err="1"/>
              <a:t>Ilgen</a:t>
            </a:r>
            <a:r>
              <a:rPr lang="en-US" sz="1000" dirty="0"/>
              <a:t>, D. R., Ellis, A. P., West, B. J., &amp; Moon, H. (2003). Backing up behaviors in teams: the role of personality and legitimacy of need. </a:t>
            </a:r>
            <a:r>
              <a:rPr lang="en-US" sz="1000" i="1" dirty="0"/>
              <a:t>Journal of Applied Psychology</a:t>
            </a:r>
            <a:r>
              <a:rPr lang="en-US" sz="1000" dirty="0"/>
              <a:t>, </a:t>
            </a:r>
            <a:r>
              <a:rPr lang="en-US" sz="1000" i="1" dirty="0"/>
              <a:t>88</a:t>
            </a:r>
            <a:r>
              <a:rPr lang="en-US" sz="1000" dirty="0"/>
              <a:t>(3), </a:t>
            </a:r>
            <a:r>
              <a:rPr lang="en-US" sz="1000" dirty="0" smtClean="0"/>
              <a:t>391-403.</a:t>
            </a:r>
          </a:p>
          <a:p>
            <a:pPr marL="0" indent="-457200" algn="just" defTabSz="91440">
              <a:buNone/>
              <a:tabLst>
                <a:tab pos="457200" algn="l"/>
              </a:tabLst>
            </a:pPr>
            <a:r>
              <a:rPr lang="en-US" sz="1000" dirty="0"/>
              <a:t>Salas, E., Sims, D. E., &amp; Burke, C. S. (2005). Is there a “Big Five” in teamwork?. </a:t>
            </a:r>
            <a:r>
              <a:rPr lang="en-US" sz="1000" i="1" dirty="0"/>
              <a:t>Small group research</a:t>
            </a:r>
            <a:r>
              <a:rPr lang="en-US" sz="1000" dirty="0"/>
              <a:t>, </a:t>
            </a:r>
            <a:r>
              <a:rPr lang="en-US" sz="1000" i="1" dirty="0"/>
              <a:t>36</a:t>
            </a:r>
            <a:r>
              <a:rPr lang="en-US" sz="1000" dirty="0"/>
              <a:t>(5), 555-599. </a:t>
            </a:r>
            <a:endParaRPr lang="en-US" sz="1000" dirty="0" smtClean="0"/>
          </a:p>
          <a:p>
            <a:pPr marL="0" indent="-457200" algn="just" defTabSz="91440">
              <a:buNone/>
              <a:tabLst>
                <a:tab pos="457200" algn="l"/>
              </a:tabLst>
            </a:pPr>
            <a:r>
              <a:rPr lang="en-US" sz="1000" dirty="0" smtClean="0"/>
              <a:t>Smith-Jentsch</a:t>
            </a:r>
            <a:r>
              <a:rPr lang="en-US" sz="1000" dirty="0"/>
              <a:t>, K. A., </a:t>
            </a:r>
            <a:r>
              <a:rPr lang="en-US" sz="1000" dirty="0" err="1"/>
              <a:t>Zeisig</a:t>
            </a:r>
            <a:r>
              <a:rPr lang="en-US" sz="1000" dirty="0"/>
              <a:t>, R. L., Acton, B., &amp; McPherson, J. A. (1998). Team dimensional training: A strategy for guided team self-correction. In J. A. Cannon-Bowers &amp; E. Salas (Eds.), </a:t>
            </a:r>
            <a:r>
              <a:rPr lang="en-US" sz="1000" i="1" dirty="0"/>
              <a:t>Making decisions under stress: Implications for individual and team training </a:t>
            </a:r>
            <a:r>
              <a:rPr lang="en-US" sz="1000" dirty="0"/>
              <a:t>(pp. 271-297). Washington, DC: American Psychological Association.</a:t>
            </a:r>
            <a:endParaRPr lang="en-US" sz="1000" i="1" dirty="0"/>
          </a:p>
          <a:p>
            <a:pPr marL="0" indent="-457200" algn="just" defTabSz="91440">
              <a:buNone/>
              <a:tabLst>
                <a:tab pos="457200" algn="l"/>
              </a:tabLst>
            </a:pPr>
            <a:r>
              <a:rPr lang="en-US" sz="1000" i="1" dirty="0" err="1"/>
              <a:t>TeamSTEPPS</a:t>
            </a:r>
            <a:r>
              <a:rPr lang="en-US" sz="1000" b="1" baseline="30000" dirty="0"/>
              <a:t>®</a:t>
            </a:r>
            <a:r>
              <a:rPr lang="en-US" sz="1000" i="1" dirty="0"/>
              <a:t> Fundamentals Course: Module 5. Mutual Support: Instructor’s Materials. </a:t>
            </a:r>
            <a:r>
              <a:rPr lang="en-US" sz="1000" dirty="0"/>
              <a:t>Agency for Healthcare Research and Quality, Rockville, MD. </a:t>
            </a:r>
            <a:r>
              <a:rPr lang="en-US" sz="1000" dirty="0" err="1"/>
              <a:t>gov</a:t>
            </a:r>
            <a:r>
              <a:rPr lang="en-US" sz="1000" dirty="0"/>
              <a:t>/</a:t>
            </a:r>
            <a:r>
              <a:rPr lang="en-US" sz="1000" dirty="0" err="1"/>
              <a:t>teamsteppstools</a:t>
            </a:r>
            <a:r>
              <a:rPr lang="en-US" sz="1000" dirty="0"/>
              <a:t>/instructor/fundamentals/module5/igmutualsupp.htm</a:t>
            </a:r>
          </a:p>
          <a:p>
            <a:pPr marL="0" indent="-457200" algn="just" defTabSz="91440">
              <a:buNone/>
              <a:tabLst>
                <a:tab pos="457200" algn="l"/>
              </a:tabLst>
            </a:pPr>
            <a:r>
              <a:rPr lang="en-US" sz="1000" i="1" dirty="0" err="1"/>
              <a:t>TeamSTEPPS</a:t>
            </a:r>
            <a:r>
              <a:rPr lang="en-US" sz="1000" i="1" dirty="0"/>
              <a:t> Fundamentals Course: Module 5. Mutual Support. Evidence-Base: Mutual Support</a:t>
            </a:r>
            <a:r>
              <a:rPr lang="en-US" sz="1000" dirty="0"/>
              <a:t>. Agency for Healthcare Research and Quality, Rockville, MD. </a:t>
            </a:r>
            <a:r>
              <a:rPr lang="en-US" sz="1000" dirty="0">
                <a:hlinkClick r:id="rId3"/>
              </a:rPr>
              <a:t>http://</a:t>
            </a:r>
            <a:r>
              <a:rPr lang="en-US" sz="1000" dirty="0" smtClean="0">
                <a:hlinkClick r:id="rId3"/>
              </a:rPr>
              <a:t>www.ahrq.gov/teamsteppstools/instructor/fundamentals/module5/ebmutualsupport.htm</a:t>
            </a:r>
            <a:endParaRPr lang="en-US" sz="1000" dirty="0" smtClean="0"/>
          </a:p>
          <a:p>
            <a:pPr marL="0" indent="-457200" algn="just" defTabSz="91440">
              <a:buNone/>
              <a:tabLst>
                <a:tab pos="457200" algn="l"/>
              </a:tabLst>
            </a:pPr>
            <a:r>
              <a:rPr lang="en-US" sz="1000" dirty="0"/>
              <a:t>Thomas, K. W. (1992). Conflict and conflict management: Reflections and update. </a:t>
            </a:r>
            <a:r>
              <a:rPr lang="en-US" sz="1000" i="1" dirty="0"/>
              <a:t>Journal of Organizational Behavior</a:t>
            </a:r>
            <a:r>
              <a:rPr lang="en-US" sz="1000" dirty="0"/>
              <a:t>, </a:t>
            </a:r>
            <a:r>
              <a:rPr lang="en-US" sz="1000" i="1" dirty="0"/>
              <a:t>13</a:t>
            </a:r>
            <a:r>
              <a:rPr lang="en-US" sz="1000" dirty="0"/>
              <a:t>(3), 265-274</a:t>
            </a:r>
            <a:r>
              <a:rPr lang="en-US" sz="1000" dirty="0" smtClean="0"/>
              <a:t>.</a:t>
            </a:r>
          </a:p>
          <a:p>
            <a:pPr marL="0" indent="-457200" algn="just" defTabSz="91440">
              <a:buNone/>
              <a:tabLst>
                <a:tab pos="457200" algn="l"/>
              </a:tabLst>
            </a:pPr>
            <a:r>
              <a:rPr lang="en-US" sz="1000" dirty="0"/>
              <a:t>Woodcock, M. (1989). </a:t>
            </a:r>
            <a:r>
              <a:rPr lang="en-US" sz="1000" i="1" dirty="0"/>
              <a:t>Team Development Manual</a:t>
            </a:r>
            <a:r>
              <a:rPr lang="en-US" sz="1000" dirty="0"/>
              <a:t>. Gower, </a:t>
            </a:r>
            <a:r>
              <a:rPr lang="en-US" sz="1000" dirty="0" err="1"/>
              <a:t>Aldershot</a:t>
            </a:r>
            <a:r>
              <a:rPr lang="en-US" sz="1000" dirty="0"/>
              <a:t>.</a:t>
            </a:r>
            <a:endParaRPr lang="en-US" sz="1000" dirty="0" smtClean="0"/>
          </a:p>
        </p:txBody>
      </p:sp>
    </p:spTree>
    <p:extLst>
      <p:ext uri="{BB962C8B-B14F-4D97-AF65-F5344CB8AC3E}">
        <p14:creationId xmlns:p14="http://schemas.microsoft.com/office/powerpoint/2010/main" val="47647751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Bonus Example: </a:t>
            </a:r>
            <a:br>
              <a:rPr lang="en-US" dirty="0" smtClean="0"/>
            </a:br>
            <a:r>
              <a:rPr lang="en-US" dirty="0" smtClean="0"/>
              <a:t>Constructive Feedback</a:t>
            </a:r>
            <a:endParaRPr lang="en-US" dirty="0"/>
          </a:p>
        </p:txBody>
      </p:sp>
      <p:sp>
        <p:nvSpPr>
          <p:cNvPr id="3" name="Content Placeholder 2"/>
          <p:cNvSpPr>
            <a:spLocks noGrp="1"/>
          </p:cNvSpPr>
          <p:nvPr>
            <p:ph sz="quarter" idx="1"/>
          </p:nvPr>
        </p:nvSpPr>
        <p:spPr/>
        <p:txBody>
          <a:bodyPr/>
          <a:lstStyle/>
          <a:p>
            <a:pPr marL="0" indent="0">
              <a:buNone/>
            </a:pPr>
            <a:r>
              <a:rPr lang="en-US" dirty="0" smtClean="0"/>
              <a:t>The 4th grade team met to discuss the upcoming semester’s curriculum. Mr. Smith, a first-year teacher, provided the group with his ideas for a new math program. After the meeting, Mr. Green– a teacher who has been at the school for over 20 years and his mentor-- approaches Mr. Smith privately, and tells him that he did a great job communicating his ideas for the new math program in a detailed manner. However, he explained, in the future, a hand-out may help people in understanding his vision. </a:t>
            </a:r>
            <a:endParaRPr lang="en-US" dirty="0"/>
          </a:p>
        </p:txBody>
      </p:sp>
      <p:sp>
        <p:nvSpPr>
          <p:cNvPr id="8" name="Rectangle 7"/>
          <p:cNvSpPr/>
          <p:nvPr/>
        </p:nvSpPr>
        <p:spPr>
          <a:xfrm>
            <a:off x="6781800" y="3581400"/>
            <a:ext cx="1295400" cy="1371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2" descr="C:\Users\mgregory\AppData\Local\Microsoft\Windows\Temporary Internet Files\Content.IE5\WIAE4JA2\MC900089915[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11440" y="4830762"/>
            <a:ext cx="2105025" cy="202723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96988079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Bonus Example: </a:t>
            </a:r>
            <a:br>
              <a:rPr lang="en-US" dirty="0" smtClean="0"/>
            </a:br>
            <a:r>
              <a:rPr lang="en-US" dirty="0" smtClean="0"/>
              <a:t>Using CUS to Resolve Conflict</a:t>
            </a:r>
            <a:endParaRPr lang="en-US" dirty="0"/>
          </a:p>
        </p:txBody>
      </p:sp>
      <p:sp>
        <p:nvSpPr>
          <p:cNvPr id="3" name="Content Placeholder 2"/>
          <p:cNvSpPr>
            <a:spLocks noGrp="1"/>
          </p:cNvSpPr>
          <p:nvPr>
            <p:ph sz="quarter" idx="1"/>
          </p:nvPr>
        </p:nvSpPr>
        <p:spPr/>
        <p:txBody>
          <a:bodyPr>
            <a:normAutofit/>
          </a:bodyPr>
          <a:lstStyle/>
          <a:p>
            <a:pPr marL="0" indent="0">
              <a:buNone/>
            </a:pPr>
            <a:r>
              <a:rPr lang="en-US" dirty="0" smtClean="0"/>
              <a:t>A student is displaying severely aggressive behavior. His teacher, Ms. J, expresses concerns regarding his behavior to Ms. B, the school counselor, and asks for the student to wait in detention until he can be sent home. Ms. B refuses, however, and tells Ms. J it is not her job to babysit. </a:t>
            </a:r>
          </a:p>
          <a:p>
            <a:pPr marL="0" indent="0">
              <a:buNone/>
            </a:pPr>
            <a:endParaRPr lang="en-US" dirty="0" smtClean="0"/>
          </a:p>
          <a:p>
            <a:pPr marL="0" indent="0">
              <a:buNone/>
            </a:pPr>
            <a:r>
              <a:rPr lang="en-US" dirty="0" smtClean="0"/>
              <a:t>Astonished, Ms. J says, “Ms. B, I am concerned about the safety of myself and my students. I am uncomfortable with this student’s behavior, and I do not think it is safe to continue to allow him to remain here.”</a:t>
            </a:r>
            <a:endParaRPr lang="en-US" dirty="0"/>
          </a:p>
        </p:txBody>
      </p:sp>
    </p:spTree>
    <p:extLst>
      <p:ext uri="{BB962C8B-B14F-4D97-AF65-F5344CB8AC3E}">
        <p14:creationId xmlns:p14="http://schemas.microsoft.com/office/powerpoint/2010/main" val="396724349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Bonus Example:</a:t>
            </a:r>
            <a:br>
              <a:rPr lang="en-US" dirty="0" smtClean="0"/>
            </a:br>
            <a:r>
              <a:rPr lang="en-US" dirty="0" smtClean="0"/>
              <a:t>Using the Two-Challenge Rule</a:t>
            </a:r>
            <a:endParaRPr lang="en-US" dirty="0"/>
          </a:p>
        </p:txBody>
      </p:sp>
      <p:sp>
        <p:nvSpPr>
          <p:cNvPr id="3" name="Content Placeholder 2"/>
          <p:cNvSpPr>
            <a:spLocks noGrp="1"/>
          </p:cNvSpPr>
          <p:nvPr>
            <p:ph sz="quarter" idx="1"/>
          </p:nvPr>
        </p:nvSpPr>
        <p:spPr/>
        <p:txBody>
          <a:bodyPr/>
          <a:lstStyle/>
          <a:p>
            <a:pPr marL="0" indent="0">
              <a:buNone/>
            </a:pPr>
            <a:r>
              <a:rPr lang="en-US" dirty="0" smtClean="0"/>
              <a:t>“Mrs. Matthews, do you think it’s safe to allow this unauthorized individual into the assembly?”</a:t>
            </a:r>
          </a:p>
          <a:p>
            <a:pPr marL="0" indent="0">
              <a:buNone/>
            </a:pPr>
            <a:endParaRPr lang="en-US" dirty="0" smtClean="0"/>
          </a:p>
          <a:p>
            <a:pPr marL="0" indent="0">
              <a:buNone/>
            </a:pPr>
            <a:r>
              <a:rPr lang="en-US" dirty="0" smtClean="0"/>
              <a:t>“Mrs. Matthews, it’s a little loud in here and I just want to make sure I wasn’t drowned out with all the noise. This student has not signed in at the office and I am concerned that it may not be safe to allow him to attend this assembly. What do you think we should do?”</a:t>
            </a:r>
            <a:endParaRPr lang="en-US" dirty="0"/>
          </a:p>
        </p:txBody>
      </p:sp>
    </p:spTree>
    <p:extLst>
      <p:ext uri="{BB962C8B-B14F-4D97-AF65-F5344CB8AC3E}">
        <p14:creationId xmlns:p14="http://schemas.microsoft.com/office/powerpoint/2010/main" val="416546943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Bonus Example: </a:t>
            </a:r>
            <a:br>
              <a:rPr lang="en-US" dirty="0" smtClean="0"/>
            </a:br>
            <a:r>
              <a:rPr lang="en-US" dirty="0" smtClean="0"/>
              <a:t>Using the DESC Script</a:t>
            </a:r>
            <a:endParaRPr lang="en-US" dirty="0"/>
          </a:p>
        </p:txBody>
      </p:sp>
      <p:sp>
        <p:nvSpPr>
          <p:cNvPr id="3" name="Content Placeholder 2"/>
          <p:cNvSpPr>
            <a:spLocks noGrp="1"/>
          </p:cNvSpPr>
          <p:nvPr>
            <p:ph sz="quarter" idx="1"/>
          </p:nvPr>
        </p:nvSpPr>
        <p:spPr/>
        <p:txBody>
          <a:bodyPr/>
          <a:lstStyle/>
          <a:p>
            <a:pPr marL="0" indent="0">
              <a:buNone/>
            </a:pPr>
            <a:r>
              <a:rPr lang="en-US" dirty="0" smtClean="0"/>
              <a:t>Mr. Johansen, I’d like to talk about what happened earlier during the IEP meeting. I was upset because the information you provided about Thomas Smith seemed incomplete.  I am concerned we don’t have the full picture of what is going on with Thomas and, in my experience, it is difficult to formulate a plan for a student without all relevant information. Next time, I think it would be helpful if you provided all of a student’s disability information so we can make the best decisions for the student’s education.</a:t>
            </a:r>
            <a:endParaRPr lang="en-US" dirty="0"/>
          </a:p>
        </p:txBody>
      </p:sp>
    </p:spTree>
    <p:extLst>
      <p:ext uri="{BB962C8B-B14F-4D97-AF65-F5344CB8AC3E}">
        <p14:creationId xmlns:p14="http://schemas.microsoft.com/office/powerpoint/2010/main" val="296656255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UIDATA" val="&lt;database version=&quot;7.0&quot;&gt;&lt;object type=&quot;1&quot; unique_id=&quot;10001&quot;&gt;&lt;object type=&quot;2&quot; unique_id=&quot;10002&quot;&gt;&lt;object type=&quot;3&quot; unique_id=&quot;10003&quot;&gt;&lt;property id=&quot;20148&quot; value=&quot;5&quot;/&gt;&lt;property id=&quot;20300&quot; value=&quot;Slide 1 - &amp;quot;Mutual Support&amp;quot;&quot;/&gt;&lt;property id=&quot;20307&quot; value=&quot;256&quot;/&gt;&lt;/object&gt;&lt;object type=&quot;3&quot; unique_id=&quot;10004&quot;&gt;&lt;property id=&quot;20148&quot; value=&quot;5&quot;/&gt;&lt;property id=&quot;20300&quot; value=&quot;Slide 2 - &amp;quot;Contributors&amp;quot;&quot;/&gt;&lt;property id=&quot;20307&quot; value=&quot;435&quot;/&gt;&lt;/object&gt;&lt;object type=&quot;3&quot; unique_id=&quot;10005&quot;&gt;&lt;property id=&quot;20148&quot; value=&quot;5&quot;/&gt;&lt;property id=&quot;20300&quot; value=&quot;Slide 3 - &amp;quot;A Real Vignette&amp;quot;&quot;/&gt;&lt;property id=&quot;20307&quot; value=&quot;378&quot;/&gt;&lt;/object&gt;&lt;object type=&quot;3&quot; unique_id=&quot;10006&quot;&gt;&lt;property id=&quot;20148&quot; value=&quot;5&quot;/&gt;&lt;property id=&quot;20300&quot; value=&quot;Slide 4 - &amp;quot;This Module Will Help You:&amp;quot;&quot;/&gt;&lt;property id=&quot;20307&quot; value=&quot;338&quot;/&gt;&lt;/object&gt;&lt;object type=&quot;3&quot; unique_id=&quot;10007&quot;&gt;&lt;property id=&quot;20148&quot; value=&quot;5&quot;/&gt;&lt;property id=&quot;20300&quot; value=&quot;Slide 5 - &amp;quot;Part 1: &amp;#x0D;&amp;#x0A;Mutual Support for what and when?&amp;quot;&quot;/&gt;&lt;property id=&quot;20307&quot; value=&quot;434&quot;/&gt;&lt;/object&gt;&lt;object type=&quot;3&quot; unique_id=&quot;10008&quot;&gt;&lt;property id=&quot;20148&quot; value=&quot;5&quot;/&gt;&lt;property id=&quot;20300&quot; value=&quot;Slide 6 - &amp;quot;The Benefits of Mutual Support&amp;quot;&quot;/&gt;&lt;property id=&quot;20307&quot; value=&quot;411&quot;/&gt;&lt;/object&gt;&lt;object type=&quot;3&quot; unique_id=&quot;10009&quot;&gt;&lt;property id=&quot;20148&quot; value=&quot;5&quot;/&gt;&lt;property id=&quot;20300&quot; value=&quot;Slide 7 - &amp;quot;What Mutual Support Entails&amp;quot;&quot;/&gt;&lt;property id=&quot;20307&quot; value=&quot;339&quot;/&gt;&lt;/object&gt;&lt;object type=&quot;3&quot; unique_id=&quot;10010&quot;&gt;&lt;property id=&quot;20148&quot; value=&quot;5&quot;/&gt;&lt;property id=&quot;20300&quot; value=&quot;Slide 8 - &amp;quot;When to Engage Mutual Support&amp;quot;&quot;/&gt;&lt;property id=&quot;20307&quot; value=&quot;382&quot;/&gt;&lt;/object&gt;&lt;object type=&quot;3&quot; unique_id=&quot;10011&quot;&gt;&lt;property id=&quot;20148&quot; value=&quot;5&quot;/&gt;&lt;property id=&quot;20300&quot; value=&quot;Slide 9 - &amp;quot;Part 2: &amp;#x0D;&amp;#x0A;Developing Skills for Effective Mutual Support&amp;quot;&quot;/&gt;&lt;property id=&quot;20307&quot; value=&quot;432&quot;/&gt;&lt;/object&gt;&lt;object type=&quot;3&quot; unique_id=&quot;10012&quot;&gt;&lt;property id=&quot;20148&quot; value=&quot;5&quot;/&gt;&lt;property id=&quot;20300&quot; value=&quot;Slide 10 - &amp;quot;1. Offer Task Assistance&amp;quot;&quot;/&gt;&lt;property id=&quot;20307&quot; value=&quot;362&quot;/&gt;&lt;/object&gt;&lt;object type=&quot;3&quot; unique_id=&quot;10013&quot;&gt;&lt;property id=&quot;20148&quot; value=&quot;5&quot;/&gt;&lt;property id=&quot;20300&quot; value=&quot;Slide 11 - &amp;quot;Effective Task Assistance&amp;quot;&quot;/&gt;&lt;property id=&quot;20307&quot; value=&quot;414&quot;/&gt;&lt;/object&gt;&lt;object type=&quot;3&quot; unique_id=&quot;10014&quot;&gt;&lt;property id=&quot;20148&quot; value=&quot;5&quot;/&gt;&lt;property id=&quot;20300&quot; value=&quot;Slide 12 - &amp;quot;Providing Task Assistance&amp;quot;&quot;/&gt;&lt;property id=&quot;20307&quot; value=&quot;384&quot;/&gt;&lt;/object&gt;&lt;object type=&quot;3&quot; unique_id=&quot;10015&quot;&gt;&lt;property id=&quot;20148&quot; value=&quot;5&quot;/&gt;&lt;property id=&quot;20300&quot; value=&quot;Slide 13 - &amp;quot;2. Provide Social Support&amp;quot;&quot;/&gt;&lt;property id=&quot;20307&quot; value=&quot;335&quot;/&gt;&lt;/object&gt;&lt;object type=&quot;3&quot; unique_id=&quot;10016&quot;&gt;&lt;property id=&quot;20148&quot; value=&quot;5&quot;/&gt;&lt;property id=&quot;20300&quot; value=&quot;Slide 14 - &amp;quot;Keep It Helpful &amp;amp; Productive&amp;quot;&quot;/&gt;&lt;property id=&quot;20307&quot; value=&quot;420&quot;/&gt;&lt;/object&gt;&lt;object type=&quot;3&quot; unique_id=&quot;10017&quot;&gt;&lt;property id=&quot;20148&quot; value=&quot;5&quot;/&gt;&lt;property id=&quot;20300&quot; value=&quot;Slide 15 - &amp;quot;Speak Up for Your Teammates &amp;#x0D;&amp;#x0A;(and Yourself)&amp;quot;&quot;/&gt;&lt;property id=&quot;20307&quot; value=&quot;396&quot;/&gt;&lt;/object&gt;&lt;object type=&quot;3&quot; unique_id=&quot;10018&quot;&gt;&lt;property id=&quot;20148&quot; value=&quot;5&quot;/&gt;&lt;property id=&quot;20300&quot; value=&quot;Slide 16 - &amp;quot;3. Provide Feedback&amp;quot;&quot;/&gt;&lt;property id=&quot;20307&quot; value=&quot;380&quot;/&gt;&lt;/object&gt;&lt;object type=&quot;3&quot; unique_id=&quot;10019&quot;&gt;&lt;property id=&quot;20148&quot; value=&quot;5&quot;/&gt;&lt;property id=&quot;20300&quot; value=&quot;Slide 17 - &amp;quot;Feedback Should be Constructive&amp;quot;&quot;/&gt;&lt;property id=&quot;20307&quot; value=&quot;415&quot;/&gt;&lt;/object&gt;&lt;object type=&quot;3&quot; unique_id=&quot;10020&quot;&gt;&lt;property id=&quot;20148&quot; value=&quot;5&quot;/&gt;&lt;property id=&quot;20300&quot; value=&quot;Slide 18 - &amp;quot;Giving Constructive Feedback&amp;quot;&quot;/&gt;&lt;property id=&quot;20307&quot; value=&quot;418&quot;/&gt;&lt;/object&gt;&lt;object type=&quot;3&quot; unique_id=&quot;10021&quot;&gt;&lt;property id=&quot;20148&quot; value=&quot;5&quot;/&gt;&lt;property id=&quot;20300&quot; value=&quot;Slide 19 - &amp;quot;DESC’ribe Your Feedback!&amp;quot;&quot;/&gt;&lt;property id=&quot;20307&quot; value=&quot;366&quot;/&gt;&lt;/object&gt;&lt;object type=&quot;3&quot; unique_id=&quot;10022&quot;&gt;&lt;property id=&quot;20148&quot; value=&quot;5&quot;/&gt;&lt;property id=&quot;20300&quot; value=&quot;Slide 20 - &amp;quot;Handling Constructive Feedback&amp;quot;&quot;/&gt;&lt;property id=&quot;20307&quot; value=&quot;388&quot;/&gt;&lt;/object&gt;&lt;object type=&quot;3&quot; unique_id=&quot;10023&quot;&gt;&lt;property id=&quot;20148&quot; value=&quot;5&quot;/&gt;&lt;property id=&quot;20300&quot; value=&quot;Slide 21 - &amp;quot;Every Rose Has its Thorns&amp;quot;&quot;/&gt;&lt;property id=&quot;20307&quot; value=&quot;421&quot;/&gt;&lt;/object&gt;&lt;object type=&quot;3&quot; unique_id=&quot;10024&quot;&gt;&lt;property id=&quot;20148&quot; value=&quot;5&quot;/&gt;&lt;property id=&quot;20300&quot; value=&quot;Slide 22 - &amp;quot;Make conflict a thing of the past&amp;quot;&quot;/&gt;&lt;property id=&quot;20307&quot; value=&quot;422&quot;/&gt;&lt;/object&gt;&lt;object type=&quot;3&quot; unique_id=&quot;10025&quot;&gt;&lt;property id=&quot;20148&quot; value=&quot;5&quot;/&gt;&lt;property id=&quot;20300&quot; value=&quot;Slide 23 - &amp;quot;The good, the Bad, &amp;amp; the Win-Win!&amp;quot;&quot;/&gt;&lt;property id=&quot;20307&quot; value=&quot;424&quot;/&gt;&lt;/object&gt;&lt;object type=&quot;3&quot; unique_id=&quot;10026&quot;&gt;&lt;property id=&quot;20148&quot; value=&quot;5&quot;/&gt;&lt;property id=&quot;20300&quot; value=&quot;Slide 24 - &amp;quot;DESC’ription Isn’t Just for Feedback&amp;quot;&quot;/&gt;&lt;property id=&quot;20307&quot; value=&quot;431&quot;/&gt;&lt;/object&gt;&lt;object type=&quot;3&quot; unique_id=&quot;10027&quot;&gt;&lt;property id=&quot;20148&quot; value=&quot;5&quot;/&gt;&lt;property id=&quot;20300&quot; value=&quot;Slide 25 - &amp;quot;When in Conflict,&amp;#x0D;&amp;#x0A;CUS at Your Teammates&amp;quot;&quot;/&gt;&lt;property id=&quot;20307&quot; value=&quot;426&quot;/&gt;&lt;/object&gt;&lt;object type=&quot;3&quot; unique_id=&quot;10028&quot;&gt;&lt;property id=&quot;20148&quot; value=&quot;5&quot;/&gt;&lt;property id=&quot;20300&quot; value=&quot;Slide 26 - &amp;quot;Dealing with Conflict&amp;quot;&quot;/&gt;&lt;property id=&quot;20307&quot; value=&quot;425&quot;/&gt;&lt;/object&gt;&lt;object type=&quot;3&quot; unique_id=&quot;10029&quot;&gt;&lt;property id=&quot;20148&quot; value=&quot;5&quot;/&gt;&lt;property id=&quot;20300&quot; value=&quot;Slide 27 - &amp;quot;Think-Pair-Share: Conflict&amp;quot;&quot;/&gt;&lt;property id=&quot;20307&quot; value=&quot;429&quot;/&gt;&lt;/object&gt;&lt;object type=&quot;3&quot; unique_id=&quot;10030&quot;&gt;&lt;property id=&quot;20148&quot; value=&quot;5&quot;/&gt;&lt;property id=&quot;20300&quot; value=&quot;Slide 28 - &amp;quot;An Opportunity for Mutual Support&amp;quot;&quot;/&gt;&lt;property id=&quot;20307&quot; value=&quot;367&quot;/&gt;&lt;/object&gt;&lt;object type=&quot;3&quot; unique_id=&quot;10031&quot;&gt;&lt;property id=&quot;20148&quot; value=&quot;5&quot;/&gt;&lt;property id=&quot;20300&quot; value=&quot;Slide 29 - &amp;quot;Think-Pair-Share: Mutual Support&amp;quot;&quot;/&gt;&lt;property id=&quot;20307&quot; value=&quot;376&quot;/&gt;&lt;/object&gt;&lt;object type=&quot;3&quot; unique_id=&quot;10032&quot;&gt;&lt;property id=&quot;20148&quot; value=&quot;5&quot;/&gt;&lt;property id=&quot;20300&quot; value=&quot;Slide 30 - &amp;quot;Brainstorm: Promoting Mutual Support in your Team&amp;quot;&quot;/&gt;&lt;property id=&quot;20307&quot; value=&quot;430&quot;/&gt;&lt;/object&gt;&lt;object type=&quot;3&quot; unique_id=&quot;10033&quot;&gt;&lt;property id=&quot;20148&quot; value=&quot;5&quot;/&gt;&lt;property id=&quot;20300&quot; value=&quot;Slide 31 - &amp;quot;References&amp;quot;&quot;/&gt;&lt;property id=&quot;20307&quot; value=&quot;308&quot;/&gt;&lt;/object&gt;&lt;object type=&quot;3&quot; unique_id=&quot;10034&quot;&gt;&lt;property id=&quot;20148&quot; value=&quot;5&quot;/&gt;&lt;property id=&quot;20300&quot; value=&quot;Slide 32 - &amp;quot;Bonus Example: &amp;#x0D;&amp;#x0A;Constructive Feedback&amp;quot;&quot;/&gt;&lt;property id=&quot;20307&quot; value=&quot;387&quot;/&gt;&lt;/object&gt;&lt;object type=&quot;3&quot; unique_id=&quot;10035&quot;&gt;&lt;property id=&quot;20148&quot; value=&quot;5&quot;/&gt;&lt;property id=&quot;20300&quot; value=&quot;Slide 33 - &amp;quot;Bonus Example: &amp;#x0D;&amp;#x0A;Using CUS to Resolve Conflict&amp;quot;&quot;/&gt;&lt;property id=&quot;20307&quot; value=&quot;403&quot;/&gt;&lt;/object&gt;&lt;object type=&quot;3&quot; unique_id=&quot;10036&quot;&gt;&lt;property id=&quot;20148&quot; value=&quot;5&quot;/&gt;&lt;property id=&quot;20300&quot; value=&quot;Slide 34 - &amp;quot;Bonus Example:&amp;#x0D;&amp;#x0A;Using the Two-Challenge Rule&amp;quot;&quot;/&gt;&lt;property id=&quot;20307&quot; value=&quot;404&quot;/&gt;&lt;/object&gt;&lt;object type=&quot;3&quot; unique_id=&quot;10037&quot;&gt;&lt;property id=&quot;20148&quot; value=&quot;5&quot;/&gt;&lt;property id=&quot;20300&quot; value=&quot;Slide 35 - &amp;quot;Bonus Example: &amp;#x0D;&amp;#x0A;Using the DESC Script&amp;quot;&quot;/&gt;&lt;property id=&quot;20307&quot; value=&quot;405&quot;/&gt;&lt;/object&gt;&lt;/object&gt;&lt;object type=&quot;8&quot; unique_id=&quot;10074&quot;&gt;&lt;/object&gt;&lt;/object&gt;&lt;/database&gt;"/>
  <p:tag name="MMPROD_NEXTUNIQUEID" val="10009"/>
  <p:tag name="SECTOMILLISECCONVERTED"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8037</TotalTime>
  <Words>1842</Words>
  <Application>Microsoft Office PowerPoint</Application>
  <PresentationFormat>On-screen Show (4:3)</PresentationFormat>
  <Paragraphs>298</Paragraphs>
  <Slides>35</Slides>
  <Notes>34</Notes>
  <HiddenSlides>0</HiddenSlides>
  <MMClips>3</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35</vt:i4>
      </vt:variant>
    </vt:vector>
  </HeadingPairs>
  <TitlesOfParts>
    <vt:vector size="45" baseType="lpstr">
      <vt:lpstr>ＭＳ Ｐゴシック</vt:lpstr>
      <vt:lpstr>Arial</vt:lpstr>
      <vt:lpstr>Calibri</vt:lpstr>
      <vt:lpstr>Cambria Math</vt:lpstr>
      <vt:lpstr>Century Schoolbook</vt:lpstr>
      <vt:lpstr>Futura Book</vt:lpstr>
      <vt:lpstr>Miriam</vt:lpstr>
      <vt:lpstr>Wingdings</vt:lpstr>
      <vt:lpstr>Wingdings 2</vt:lpstr>
      <vt:lpstr>Oriel</vt:lpstr>
      <vt:lpstr>Mutual Support</vt:lpstr>
      <vt:lpstr>Contributors</vt:lpstr>
      <vt:lpstr>A Real Vignette</vt:lpstr>
      <vt:lpstr>This Module Will Help You:</vt:lpstr>
      <vt:lpstr>Part 1:  Mutual Support for what and when?</vt:lpstr>
      <vt:lpstr>The Benefits of Mutual Support</vt:lpstr>
      <vt:lpstr>What Mutual Support Entails</vt:lpstr>
      <vt:lpstr>When to Engage Mutual Support</vt:lpstr>
      <vt:lpstr>Part 2:  Developing Skills for Effective Mutual Support</vt:lpstr>
      <vt:lpstr>1. Offer Task Assistance</vt:lpstr>
      <vt:lpstr>Effective Task Assistance</vt:lpstr>
      <vt:lpstr>Providing Task Assistance</vt:lpstr>
      <vt:lpstr>2. Provide Social Support</vt:lpstr>
      <vt:lpstr>Keep It Helpful &amp; Productive</vt:lpstr>
      <vt:lpstr>Speak Up for Your Teammates  (and Yourself)</vt:lpstr>
      <vt:lpstr>3. Provide Feedback</vt:lpstr>
      <vt:lpstr>Feedback Should be Constructive</vt:lpstr>
      <vt:lpstr>Giving Constructive Feedback</vt:lpstr>
      <vt:lpstr>DESC’ribe Your Feedback!</vt:lpstr>
      <vt:lpstr>Handling Constructive Feedback</vt:lpstr>
      <vt:lpstr>Every Rose Has its Thorns</vt:lpstr>
      <vt:lpstr>Make conflict a thing of the past</vt:lpstr>
      <vt:lpstr>The good, the Bad, &amp; the Win-Win!</vt:lpstr>
      <vt:lpstr>DESC’ription Isn’t Just for Feedback</vt:lpstr>
      <vt:lpstr>When in Conflict, CUS at Your Teammates</vt:lpstr>
      <vt:lpstr>Dealing with Conflict</vt:lpstr>
      <vt:lpstr>Think-Pair-Share: Conflict</vt:lpstr>
      <vt:lpstr>An Opportunity for Mutual Support</vt:lpstr>
      <vt:lpstr>Think-Pair-Share: Mutual Support</vt:lpstr>
      <vt:lpstr>Brainstorm: Promoting Mutual Support in your Team</vt:lpstr>
      <vt:lpstr>References</vt:lpstr>
      <vt:lpstr>Bonus Example:  Constructive Feedback</vt:lpstr>
      <vt:lpstr>Bonus Example:  Using CUS to Resolve Conflict</vt:lpstr>
      <vt:lpstr>Bonus Example: Using the Two-Challenge Rule</vt:lpstr>
      <vt:lpstr>Bonus Example:  Using the DESC Script</vt:lpstr>
    </vt:vector>
  </TitlesOfParts>
  <Company>Institute for Simulation &amp; Training</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Communication</dc:title>
  <dc:creator>Lacerenza, Christina</dc:creator>
  <cp:lastModifiedBy>Weixel, Tara</cp:lastModifiedBy>
  <cp:revision>573</cp:revision>
  <cp:lastPrinted>2014-07-03T18:29:57Z</cp:lastPrinted>
  <dcterms:created xsi:type="dcterms:W3CDTF">2013-06-05T04:19:55Z</dcterms:created>
  <dcterms:modified xsi:type="dcterms:W3CDTF">2015-09-23T20:50:39Z</dcterms:modified>
</cp:coreProperties>
</file>