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56" r:id="rId2"/>
    <p:sldId id="339" r:id="rId3"/>
    <p:sldId id="323" r:id="rId4"/>
    <p:sldId id="313" r:id="rId5"/>
    <p:sldId id="315" r:id="rId6"/>
    <p:sldId id="338" r:id="rId7"/>
    <p:sldId id="287" r:id="rId8"/>
    <p:sldId id="333" r:id="rId9"/>
    <p:sldId id="334" r:id="rId10"/>
    <p:sldId id="337" r:id="rId11"/>
    <p:sldId id="332" r:id="rId12"/>
    <p:sldId id="329" r:id="rId13"/>
    <p:sldId id="265" r:id="rId14"/>
    <p:sldId id="297" r:id="rId15"/>
    <p:sldId id="317" r:id="rId16"/>
    <p:sldId id="316" r:id="rId17"/>
    <p:sldId id="279" r:id="rId18"/>
    <p:sldId id="312" r:id="rId19"/>
    <p:sldId id="308" r:id="rId20"/>
    <p:sldId id="294" r:id="rId21"/>
    <p:sldId id="309" r:id="rId22"/>
    <p:sldId id="310" r:id="rId23"/>
    <p:sldId id="311" r:id="rId24"/>
    <p:sldId id="301" r:id="rId25"/>
    <p:sldId id="293" r:id="rId26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cerenza, Christina" initials="LC" lastIdx="1" clrIdx="0"/>
  <p:cmAuthor id="1" name="Marlow, Shannon" initials="MS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DBE"/>
    <a:srgbClr val="6E9F34"/>
    <a:srgbClr val="A21300"/>
    <a:srgbClr val="496923"/>
    <a:srgbClr val="0080FF"/>
    <a:srgbClr val="669900"/>
    <a:srgbClr val="DFDA00"/>
    <a:srgbClr val="CC9900"/>
    <a:srgbClr val="E3CBCB"/>
    <a:srgbClr val="72D1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1" autoAdjust="0"/>
    <p:restoredTop sz="92371" autoAdjust="0"/>
  </p:normalViewPr>
  <p:slideViewPr>
    <p:cSldViewPr>
      <p:cViewPr varScale="1">
        <p:scale>
          <a:sx n="52" d="100"/>
          <a:sy n="52" d="100"/>
        </p:scale>
        <p:origin x="90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32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4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6-23T15:35:29.309" idx="1">
    <p:pos x="10" y="10"/>
    <p:text>might be nice to have a clearly delineated "part 1"</p:text>
  </p:cm>
</p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801C73-17C8-445F-8A95-EF5F133801BF}" type="doc">
      <dgm:prSet loTypeId="urn:microsoft.com/office/officeart/2005/8/layout/cycle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CAE948EF-FFE4-43F9-BCCF-F05146BDDFF2}">
      <dgm:prSet phldrT="[Text]" custT="1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</dgm:spPr>
      <dgm:t>
        <a:bodyPr tIns="0" anchor="ctr"/>
        <a:lstStyle/>
        <a:p>
          <a:pPr>
            <a:spcAft>
              <a:spcPts val="1200"/>
            </a:spcAft>
          </a:pPr>
          <a:r>
            <a:rPr lang="en-US" sz="2100" b="1" dirty="0" smtClean="0">
              <a:solidFill>
                <a:schemeClr val="accent6"/>
              </a:solidFill>
            </a:rPr>
            <a:t>Situation</a:t>
          </a:r>
        </a:p>
        <a:p>
          <a:pPr>
            <a:spcAft>
              <a:spcPct val="35000"/>
            </a:spcAft>
          </a:pPr>
          <a:r>
            <a:rPr lang="en-US" sz="2100" b="1" i="0" u="sng" dirty="0" smtClean="0">
              <a:solidFill>
                <a:schemeClr val="accent6"/>
              </a:solidFill>
            </a:rPr>
            <a:t>Monitoring</a:t>
          </a:r>
        </a:p>
      </dgm:t>
    </dgm:pt>
    <dgm:pt modelId="{1FC34AF3-5DDA-47E7-A42B-13F6ABAA6638}" type="parTrans" cxnId="{400031E7-B7FD-4042-BFA4-19C621E66F1A}">
      <dgm:prSet/>
      <dgm:spPr/>
      <dgm:t>
        <a:bodyPr/>
        <a:lstStyle/>
        <a:p>
          <a:endParaRPr lang="en-US"/>
        </a:p>
      </dgm:t>
    </dgm:pt>
    <dgm:pt modelId="{4107B77E-547B-4D25-B602-472A066AB48B}" type="sibTrans" cxnId="{400031E7-B7FD-4042-BFA4-19C621E66F1A}">
      <dgm:prSet/>
      <dgm:spPr/>
      <dgm:t>
        <a:bodyPr/>
        <a:lstStyle/>
        <a:p>
          <a:endParaRPr lang="en-US"/>
        </a:p>
      </dgm:t>
    </dgm:pt>
    <dgm:pt modelId="{C6CC7EC7-431B-47CB-A355-2D4F6A2302C4}">
      <dgm:prSet phldrT="[Text]" custT="1"/>
      <dgm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</dgm:spPr>
      <dgm:t>
        <a:bodyPr/>
        <a:lstStyle/>
        <a:p>
          <a:r>
            <a:rPr lang="en-US" sz="2100" b="1" dirty="0" smtClean="0">
              <a:solidFill>
                <a:schemeClr val="accent6"/>
              </a:solidFill>
            </a:rPr>
            <a:t>Situation </a:t>
          </a:r>
          <a:r>
            <a:rPr lang="en-US" sz="2100" b="1" u="sng" dirty="0" smtClean="0">
              <a:solidFill>
                <a:schemeClr val="accent6"/>
              </a:solidFill>
            </a:rPr>
            <a:t>Awareness</a:t>
          </a:r>
        </a:p>
      </dgm:t>
    </dgm:pt>
    <dgm:pt modelId="{DA5CF462-1BB4-4925-831D-E4BE9E0FD119}" type="parTrans" cxnId="{3F25646C-6BD7-4803-B68C-C90309EACFC4}">
      <dgm:prSet/>
      <dgm:spPr/>
      <dgm:t>
        <a:bodyPr/>
        <a:lstStyle/>
        <a:p>
          <a:endParaRPr lang="en-US"/>
        </a:p>
      </dgm:t>
    </dgm:pt>
    <dgm:pt modelId="{A2C0E02F-1122-46FF-8271-8D4E1C626F98}" type="sibTrans" cxnId="{3F25646C-6BD7-4803-B68C-C90309EACFC4}">
      <dgm:prSet/>
      <dgm:spPr/>
      <dgm:t>
        <a:bodyPr/>
        <a:lstStyle/>
        <a:p>
          <a:endParaRPr lang="en-US"/>
        </a:p>
      </dgm:t>
    </dgm:pt>
    <dgm:pt modelId="{808E4BB7-AFDB-434B-ABB1-D3F46A87FCAD}">
      <dgm:prSet phldrT="[Text]" custT="1"/>
      <dgm:spPr>
        <a:blipFill dpi="0" rotWithShape="0">
          <a:blip xmlns:r="http://schemas.openxmlformats.org/officeDocument/2006/relationships" r:embed="rId3"/>
          <a:srcRect/>
          <a:stretch>
            <a:fillRect/>
          </a:stretch>
        </a:blipFill>
      </dgm:spPr>
      <dgm:t>
        <a:bodyPr/>
        <a:lstStyle/>
        <a:p>
          <a:r>
            <a:rPr lang="en-US" sz="2100" b="1" dirty="0" smtClean="0">
              <a:solidFill>
                <a:schemeClr val="accent6"/>
              </a:solidFill>
            </a:rPr>
            <a:t>Shared Situation </a:t>
          </a:r>
          <a:r>
            <a:rPr lang="en-US" sz="2100" b="1" u="sng" dirty="0" smtClean="0">
              <a:solidFill>
                <a:schemeClr val="accent6"/>
              </a:solidFill>
            </a:rPr>
            <a:t>Awareness</a:t>
          </a:r>
        </a:p>
      </dgm:t>
    </dgm:pt>
    <dgm:pt modelId="{128D7D1C-31A1-470F-A647-B19F8B971AFF}" type="parTrans" cxnId="{8B64D688-DEF3-4B3B-B2D2-7FC73FED6D07}">
      <dgm:prSet/>
      <dgm:spPr/>
      <dgm:t>
        <a:bodyPr/>
        <a:lstStyle/>
        <a:p>
          <a:endParaRPr lang="en-US"/>
        </a:p>
      </dgm:t>
    </dgm:pt>
    <dgm:pt modelId="{C218369F-FF91-403C-8993-C23E6E9AD702}" type="sibTrans" cxnId="{8B64D688-DEF3-4B3B-B2D2-7FC73FED6D07}">
      <dgm:prSet/>
      <dgm:spPr/>
      <dgm:t>
        <a:bodyPr/>
        <a:lstStyle/>
        <a:p>
          <a:endParaRPr lang="en-US"/>
        </a:p>
      </dgm:t>
    </dgm:pt>
    <dgm:pt modelId="{E5747003-E5B0-4A58-9259-53BA501A47DE}" type="pres">
      <dgm:prSet presAssocID="{08801C73-17C8-445F-8A95-EF5F133801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2B099D-83EB-4F08-B9FF-A79E18488AD6}" type="pres">
      <dgm:prSet presAssocID="{CAE948EF-FFE4-43F9-BCCF-F05146BDDFF2}" presName="node" presStyleLbl="node1" presStyleIdx="0" presStyleCnt="3" custRadScaleRad="984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31793D-E45F-43A1-A1FF-CEEEA003A9E3}" type="pres">
      <dgm:prSet presAssocID="{CAE948EF-FFE4-43F9-BCCF-F05146BDDFF2}" presName="spNode" presStyleCnt="0"/>
      <dgm:spPr/>
      <dgm:t>
        <a:bodyPr/>
        <a:lstStyle/>
        <a:p>
          <a:endParaRPr lang="en-US"/>
        </a:p>
      </dgm:t>
    </dgm:pt>
    <dgm:pt modelId="{70EC8E29-8237-4233-87ED-39BAD82C2F3A}" type="pres">
      <dgm:prSet presAssocID="{4107B77E-547B-4D25-B602-472A066AB48B}" presName="sibTrans" presStyleLbl="sibTrans1D1" presStyleIdx="0" presStyleCnt="3"/>
      <dgm:spPr/>
      <dgm:t>
        <a:bodyPr/>
        <a:lstStyle/>
        <a:p>
          <a:endParaRPr lang="en-US"/>
        </a:p>
      </dgm:t>
    </dgm:pt>
    <dgm:pt modelId="{9EC706A1-1766-4B58-ACB4-79F5521EFBCA}" type="pres">
      <dgm:prSet presAssocID="{C6CC7EC7-431B-47CB-A355-2D4F6A2302C4}" presName="node" presStyleLbl="node1" presStyleIdx="1" presStyleCnt="3" custRadScaleRad="94217" custRadScaleInc="-170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A5C152-2A33-40EB-9F10-AF5C6B3167A5}" type="pres">
      <dgm:prSet presAssocID="{C6CC7EC7-431B-47CB-A355-2D4F6A2302C4}" presName="spNode" presStyleCnt="0"/>
      <dgm:spPr/>
      <dgm:t>
        <a:bodyPr/>
        <a:lstStyle/>
        <a:p>
          <a:endParaRPr lang="en-US"/>
        </a:p>
      </dgm:t>
    </dgm:pt>
    <dgm:pt modelId="{BDC5837C-3AE3-4AAC-BA1A-9529A1C671FB}" type="pres">
      <dgm:prSet presAssocID="{A2C0E02F-1122-46FF-8271-8D4E1C626F98}" presName="sibTrans" presStyleLbl="sibTrans1D1" presStyleIdx="1" presStyleCnt="3"/>
      <dgm:spPr/>
      <dgm:t>
        <a:bodyPr/>
        <a:lstStyle/>
        <a:p>
          <a:endParaRPr lang="en-US"/>
        </a:p>
      </dgm:t>
    </dgm:pt>
    <dgm:pt modelId="{C394788B-7F5E-477A-95A3-24AD3538156F}" type="pres">
      <dgm:prSet presAssocID="{808E4BB7-AFDB-434B-ABB1-D3F46A87FCAD}" presName="node" presStyleLbl="node1" presStyleIdx="2" presStyleCnt="3" custRadScaleRad="94546" custRadScaleInc="15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86E3E-7D94-4C51-8576-FC3C2124AEAC}" type="pres">
      <dgm:prSet presAssocID="{808E4BB7-AFDB-434B-ABB1-D3F46A87FCAD}" presName="spNode" presStyleCnt="0"/>
      <dgm:spPr/>
      <dgm:t>
        <a:bodyPr/>
        <a:lstStyle/>
        <a:p>
          <a:endParaRPr lang="en-US"/>
        </a:p>
      </dgm:t>
    </dgm:pt>
    <dgm:pt modelId="{8D3C52E3-300D-4606-A36D-121D92855C95}" type="pres">
      <dgm:prSet presAssocID="{C218369F-FF91-403C-8993-C23E6E9AD702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D95A32BF-CF15-4283-AC6A-5A82D35BE9FF}" type="presOf" srcId="{A2C0E02F-1122-46FF-8271-8D4E1C626F98}" destId="{BDC5837C-3AE3-4AAC-BA1A-9529A1C671FB}" srcOrd="0" destOrd="0" presId="urn:microsoft.com/office/officeart/2005/8/layout/cycle5"/>
    <dgm:cxn modelId="{400031E7-B7FD-4042-BFA4-19C621E66F1A}" srcId="{08801C73-17C8-445F-8A95-EF5F133801BF}" destId="{CAE948EF-FFE4-43F9-BCCF-F05146BDDFF2}" srcOrd="0" destOrd="0" parTransId="{1FC34AF3-5DDA-47E7-A42B-13F6ABAA6638}" sibTransId="{4107B77E-547B-4D25-B602-472A066AB48B}"/>
    <dgm:cxn modelId="{C0B9872C-1AAA-4B61-A25D-AD4DD3A5FBCE}" type="presOf" srcId="{808E4BB7-AFDB-434B-ABB1-D3F46A87FCAD}" destId="{C394788B-7F5E-477A-95A3-24AD3538156F}" srcOrd="0" destOrd="0" presId="urn:microsoft.com/office/officeart/2005/8/layout/cycle5"/>
    <dgm:cxn modelId="{01143732-755C-4B38-BFD1-DF4A523B982C}" type="presOf" srcId="{CAE948EF-FFE4-43F9-BCCF-F05146BDDFF2}" destId="{C12B099D-83EB-4F08-B9FF-A79E18488AD6}" srcOrd="0" destOrd="0" presId="urn:microsoft.com/office/officeart/2005/8/layout/cycle5"/>
    <dgm:cxn modelId="{E4D92D70-9435-4924-9962-C0F9B26E0A73}" type="presOf" srcId="{08801C73-17C8-445F-8A95-EF5F133801BF}" destId="{E5747003-E5B0-4A58-9259-53BA501A47DE}" srcOrd="0" destOrd="0" presId="urn:microsoft.com/office/officeart/2005/8/layout/cycle5"/>
    <dgm:cxn modelId="{556F1882-98A7-445D-9071-641451D45437}" type="presOf" srcId="{4107B77E-547B-4D25-B602-472A066AB48B}" destId="{70EC8E29-8237-4233-87ED-39BAD82C2F3A}" srcOrd="0" destOrd="0" presId="urn:microsoft.com/office/officeart/2005/8/layout/cycle5"/>
    <dgm:cxn modelId="{3F25646C-6BD7-4803-B68C-C90309EACFC4}" srcId="{08801C73-17C8-445F-8A95-EF5F133801BF}" destId="{C6CC7EC7-431B-47CB-A355-2D4F6A2302C4}" srcOrd="1" destOrd="0" parTransId="{DA5CF462-1BB4-4925-831D-E4BE9E0FD119}" sibTransId="{A2C0E02F-1122-46FF-8271-8D4E1C626F98}"/>
    <dgm:cxn modelId="{D9DF764A-683D-4FB5-B34D-92A3B5D8F4AB}" type="presOf" srcId="{C218369F-FF91-403C-8993-C23E6E9AD702}" destId="{8D3C52E3-300D-4606-A36D-121D92855C95}" srcOrd="0" destOrd="0" presId="urn:microsoft.com/office/officeart/2005/8/layout/cycle5"/>
    <dgm:cxn modelId="{8B64D688-DEF3-4B3B-B2D2-7FC73FED6D07}" srcId="{08801C73-17C8-445F-8A95-EF5F133801BF}" destId="{808E4BB7-AFDB-434B-ABB1-D3F46A87FCAD}" srcOrd="2" destOrd="0" parTransId="{128D7D1C-31A1-470F-A647-B19F8B971AFF}" sibTransId="{C218369F-FF91-403C-8993-C23E6E9AD702}"/>
    <dgm:cxn modelId="{7542508A-FF2E-49A1-9819-5A0CFF4C38E4}" type="presOf" srcId="{C6CC7EC7-431B-47CB-A355-2D4F6A2302C4}" destId="{9EC706A1-1766-4B58-ACB4-79F5521EFBCA}" srcOrd="0" destOrd="0" presId="urn:microsoft.com/office/officeart/2005/8/layout/cycle5"/>
    <dgm:cxn modelId="{5C8C1676-9E73-4158-B90F-51E708562C07}" type="presParOf" srcId="{E5747003-E5B0-4A58-9259-53BA501A47DE}" destId="{C12B099D-83EB-4F08-B9FF-A79E18488AD6}" srcOrd="0" destOrd="0" presId="urn:microsoft.com/office/officeart/2005/8/layout/cycle5"/>
    <dgm:cxn modelId="{B273E50B-40E6-4F5D-A268-52503963EBC9}" type="presParOf" srcId="{E5747003-E5B0-4A58-9259-53BA501A47DE}" destId="{9431793D-E45F-43A1-A1FF-CEEEA003A9E3}" srcOrd="1" destOrd="0" presId="urn:microsoft.com/office/officeart/2005/8/layout/cycle5"/>
    <dgm:cxn modelId="{036478E9-FA4A-47EE-84E2-EA02FAE8D500}" type="presParOf" srcId="{E5747003-E5B0-4A58-9259-53BA501A47DE}" destId="{70EC8E29-8237-4233-87ED-39BAD82C2F3A}" srcOrd="2" destOrd="0" presId="urn:microsoft.com/office/officeart/2005/8/layout/cycle5"/>
    <dgm:cxn modelId="{B1BA8531-B9BB-4F3F-BD72-27F144BF59B2}" type="presParOf" srcId="{E5747003-E5B0-4A58-9259-53BA501A47DE}" destId="{9EC706A1-1766-4B58-ACB4-79F5521EFBCA}" srcOrd="3" destOrd="0" presId="urn:microsoft.com/office/officeart/2005/8/layout/cycle5"/>
    <dgm:cxn modelId="{2C70AE33-87DF-4629-9E51-AD5B009FDBE9}" type="presParOf" srcId="{E5747003-E5B0-4A58-9259-53BA501A47DE}" destId="{27A5C152-2A33-40EB-9F10-AF5C6B3167A5}" srcOrd="4" destOrd="0" presId="urn:microsoft.com/office/officeart/2005/8/layout/cycle5"/>
    <dgm:cxn modelId="{187CC240-D79A-4E65-A038-421887FFEF88}" type="presParOf" srcId="{E5747003-E5B0-4A58-9259-53BA501A47DE}" destId="{BDC5837C-3AE3-4AAC-BA1A-9529A1C671FB}" srcOrd="5" destOrd="0" presId="urn:microsoft.com/office/officeart/2005/8/layout/cycle5"/>
    <dgm:cxn modelId="{FEB8C544-03C2-43A1-B79B-FD3CC7AAE06A}" type="presParOf" srcId="{E5747003-E5B0-4A58-9259-53BA501A47DE}" destId="{C394788B-7F5E-477A-95A3-24AD3538156F}" srcOrd="6" destOrd="0" presId="urn:microsoft.com/office/officeart/2005/8/layout/cycle5"/>
    <dgm:cxn modelId="{F0D74477-3181-4CB2-9450-1C8477EABE61}" type="presParOf" srcId="{E5747003-E5B0-4A58-9259-53BA501A47DE}" destId="{6F286E3E-7D94-4C51-8576-FC3C2124AEAC}" srcOrd="7" destOrd="0" presId="urn:microsoft.com/office/officeart/2005/8/layout/cycle5"/>
    <dgm:cxn modelId="{56300744-45C4-4724-A01A-ED83B68A88F3}" type="presParOf" srcId="{E5747003-E5B0-4A58-9259-53BA501A47DE}" destId="{8D3C52E3-300D-4606-A36D-121D92855C9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801C73-17C8-445F-8A95-EF5F133801BF}" type="doc">
      <dgm:prSet loTypeId="urn:microsoft.com/office/officeart/2005/8/layout/cycle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808E4BB7-AFDB-434B-ABB1-D3F46A87FCAD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600" u="sng" dirty="0" smtClean="0"/>
        </a:p>
      </dgm:t>
    </dgm:pt>
    <dgm:pt modelId="{128D7D1C-31A1-470F-A647-B19F8B971AFF}" type="parTrans" cxnId="{8B64D688-DEF3-4B3B-B2D2-7FC73FED6D07}">
      <dgm:prSet/>
      <dgm:spPr/>
      <dgm:t>
        <a:bodyPr/>
        <a:lstStyle/>
        <a:p>
          <a:endParaRPr lang="en-US" sz="1200"/>
        </a:p>
      </dgm:t>
    </dgm:pt>
    <dgm:pt modelId="{C218369F-FF91-403C-8993-C23E6E9AD702}" type="sibTrans" cxnId="{8B64D688-DEF3-4B3B-B2D2-7FC73FED6D07}">
      <dgm:prSet/>
      <dgm:spPr/>
      <dgm:t>
        <a:bodyPr/>
        <a:lstStyle/>
        <a:p>
          <a:endParaRPr lang="en-US" sz="1200"/>
        </a:p>
      </dgm:t>
    </dgm:pt>
    <dgm:pt modelId="{38C7422D-7D85-43C0-90BC-7D1403E1ECED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b="1" dirty="0" smtClean="0">
              <a:solidFill>
                <a:schemeClr val="accent6"/>
              </a:solidFill>
            </a:rPr>
            <a:t>Situation Monitoring</a:t>
          </a:r>
          <a:endParaRPr lang="en-US" b="1" dirty="0">
            <a:solidFill>
              <a:schemeClr val="accent6"/>
            </a:solidFill>
          </a:endParaRPr>
        </a:p>
      </dgm:t>
    </dgm:pt>
    <dgm:pt modelId="{8744EA7C-934D-44DC-97D9-F0A4F7E07648}" type="parTrans" cxnId="{F7889B34-43F4-45CB-8184-8E9DEFC72725}">
      <dgm:prSet/>
      <dgm:spPr/>
      <dgm:t>
        <a:bodyPr/>
        <a:lstStyle/>
        <a:p>
          <a:endParaRPr lang="en-US"/>
        </a:p>
      </dgm:t>
    </dgm:pt>
    <dgm:pt modelId="{E90AE70F-8089-494D-B182-F19694729D1F}" type="sibTrans" cxnId="{F7889B34-43F4-45CB-8184-8E9DEFC72725}">
      <dgm:prSet/>
      <dgm:spPr/>
      <dgm:t>
        <a:bodyPr/>
        <a:lstStyle/>
        <a:p>
          <a:endParaRPr lang="en-US"/>
        </a:p>
      </dgm:t>
    </dgm:pt>
    <dgm:pt modelId="{D6CFA243-FBE1-499C-B229-F24D9EF9C840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138915C8-3A66-425C-AE15-E8273EBE1097}" type="parTrans" cxnId="{822050E7-FB1B-4276-ACD6-60EB458AD5C4}">
      <dgm:prSet/>
      <dgm:spPr/>
      <dgm:t>
        <a:bodyPr/>
        <a:lstStyle/>
        <a:p>
          <a:endParaRPr lang="en-US"/>
        </a:p>
      </dgm:t>
    </dgm:pt>
    <dgm:pt modelId="{B8404471-4286-4792-AA55-B8A6901303D0}" type="sibTrans" cxnId="{822050E7-FB1B-4276-ACD6-60EB458AD5C4}">
      <dgm:prSet/>
      <dgm:spPr/>
      <dgm:t>
        <a:bodyPr/>
        <a:lstStyle/>
        <a:p>
          <a:endParaRPr lang="en-US"/>
        </a:p>
      </dgm:t>
    </dgm:pt>
    <dgm:pt modelId="{E5747003-E5B0-4A58-9259-53BA501A47DE}" type="pres">
      <dgm:prSet presAssocID="{08801C73-17C8-445F-8A95-EF5F133801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3F02F5-9871-4C39-9A2C-BD2D7FEF6C92}" type="pres">
      <dgm:prSet presAssocID="{38C7422D-7D85-43C0-90BC-7D1403E1ECE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792CD-4500-460B-99DB-BD268ADDA490}" type="pres">
      <dgm:prSet presAssocID="{38C7422D-7D85-43C0-90BC-7D1403E1ECED}" presName="spNode" presStyleCnt="0"/>
      <dgm:spPr/>
    </dgm:pt>
    <dgm:pt modelId="{C9C1C200-A6F8-486F-BEBC-664394CA2A41}" type="pres">
      <dgm:prSet presAssocID="{E90AE70F-8089-494D-B182-F19694729D1F}" presName="sibTrans" presStyleLbl="sibTrans1D1" presStyleIdx="0" presStyleCnt="3"/>
      <dgm:spPr/>
      <dgm:t>
        <a:bodyPr/>
        <a:lstStyle/>
        <a:p>
          <a:endParaRPr lang="en-US"/>
        </a:p>
      </dgm:t>
    </dgm:pt>
    <dgm:pt modelId="{2AACF18C-3A1A-40C5-9DA0-AE051AC55B54}" type="pres">
      <dgm:prSet presAssocID="{D6CFA243-FBE1-499C-B229-F24D9EF9C840}" presName="node" presStyleLbl="node1" presStyleIdx="1" presStyleCnt="3" custRadScaleRad="100588" custRadScaleInc="-13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126C6-EBED-4621-8AA9-BBE06E631450}" type="pres">
      <dgm:prSet presAssocID="{D6CFA243-FBE1-499C-B229-F24D9EF9C840}" presName="spNode" presStyleCnt="0"/>
      <dgm:spPr/>
    </dgm:pt>
    <dgm:pt modelId="{5B959A8B-D5CE-41BF-8E5C-A3BCAAF04427}" type="pres">
      <dgm:prSet presAssocID="{B8404471-4286-4792-AA55-B8A6901303D0}" presName="sibTrans" presStyleLbl="sibTrans1D1" presStyleIdx="1" presStyleCnt="3"/>
      <dgm:spPr/>
      <dgm:t>
        <a:bodyPr/>
        <a:lstStyle/>
        <a:p>
          <a:endParaRPr lang="en-US"/>
        </a:p>
      </dgm:t>
    </dgm:pt>
    <dgm:pt modelId="{C394788B-7F5E-477A-95A3-24AD3538156F}" type="pres">
      <dgm:prSet presAssocID="{808E4BB7-AFDB-434B-ABB1-D3F46A87FCAD}" presName="node" presStyleLbl="node1" presStyleIdx="2" presStyleCnt="3" custRadScaleRad="94546" custRadScaleInc="15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86E3E-7D94-4C51-8576-FC3C2124AEAC}" type="pres">
      <dgm:prSet presAssocID="{808E4BB7-AFDB-434B-ABB1-D3F46A87FCAD}" presName="spNode" presStyleCnt="0"/>
      <dgm:spPr/>
      <dgm:t>
        <a:bodyPr/>
        <a:lstStyle/>
        <a:p>
          <a:endParaRPr lang="en-US"/>
        </a:p>
      </dgm:t>
    </dgm:pt>
    <dgm:pt modelId="{8D3C52E3-300D-4606-A36D-121D92855C95}" type="pres">
      <dgm:prSet presAssocID="{C218369F-FF91-403C-8993-C23E6E9AD702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6466F974-F739-4F93-9A10-3039394BFF85}" type="presOf" srcId="{38C7422D-7D85-43C0-90BC-7D1403E1ECED}" destId="{283F02F5-9871-4C39-9A2C-BD2D7FEF6C92}" srcOrd="0" destOrd="0" presId="urn:microsoft.com/office/officeart/2005/8/layout/cycle5"/>
    <dgm:cxn modelId="{9FB248A4-076F-4765-949F-774F6D26DF5D}" type="presOf" srcId="{B8404471-4286-4792-AA55-B8A6901303D0}" destId="{5B959A8B-D5CE-41BF-8E5C-A3BCAAF04427}" srcOrd="0" destOrd="0" presId="urn:microsoft.com/office/officeart/2005/8/layout/cycle5"/>
    <dgm:cxn modelId="{822050E7-FB1B-4276-ACD6-60EB458AD5C4}" srcId="{08801C73-17C8-445F-8A95-EF5F133801BF}" destId="{D6CFA243-FBE1-499C-B229-F24D9EF9C840}" srcOrd="1" destOrd="0" parTransId="{138915C8-3A66-425C-AE15-E8273EBE1097}" sibTransId="{B8404471-4286-4792-AA55-B8A6901303D0}"/>
    <dgm:cxn modelId="{B6C72877-A9FF-410B-AD29-4599D9EE26C5}" type="presOf" srcId="{C218369F-FF91-403C-8993-C23E6E9AD702}" destId="{8D3C52E3-300D-4606-A36D-121D92855C95}" srcOrd="0" destOrd="0" presId="urn:microsoft.com/office/officeart/2005/8/layout/cycle5"/>
    <dgm:cxn modelId="{D5C9DB20-7F1B-4626-8581-0E425C3D226A}" type="presOf" srcId="{E90AE70F-8089-494D-B182-F19694729D1F}" destId="{C9C1C200-A6F8-486F-BEBC-664394CA2A41}" srcOrd="0" destOrd="0" presId="urn:microsoft.com/office/officeart/2005/8/layout/cycle5"/>
    <dgm:cxn modelId="{8B64D688-DEF3-4B3B-B2D2-7FC73FED6D07}" srcId="{08801C73-17C8-445F-8A95-EF5F133801BF}" destId="{808E4BB7-AFDB-434B-ABB1-D3F46A87FCAD}" srcOrd="2" destOrd="0" parTransId="{128D7D1C-31A1-470F-A647-B19F8B971AFF}" sibTransId="{C218369F-FF91-403C-8993-C23E6E9AD702}"/>
    <dgm:cxn modelId="{83CAAB8A-53DA-4D39-A511-098F6C883E33}" type="presOf" srcId="{808E4BB7-AFDB-434B-ABB1-D3F46A87FCAD}" destId="{C394788B-7F5E-477A-95A3-24AD3538156F}" srcOrd="0" destOrd="0" presId="urn:microsoft.com/office/officeart/2005/8/layout/cycle5"/>
    <dgm:cxn modelId="{F7889B34-43F4-45CB-8184-8E9DEFC72725}" srcId="{08801C73-17C8-445F-8A95-EF5F133801BF}" destId="{38C7422D-7D85-43C0-90BC-7D1403E1ECED}" srcOrd="0" destOrd="0" parTransId="{8744EA7C-934D-44DC-97D9-F0A4F7E07648}" sibTransId="{E90AE70F-8089-494D-B182-F19694729D1F}"/>
    <dgm:cxn modelId="{5F9C50C7-ED1C-4D4D-AA8B-C80229C2376F}" type="presOf" srcId="{08801C73-17C8-445F-8A95-EF5F133801BF}" destId="{E5747003-E5B0-4A58-9259-53BA501A47DE}" srcOrd="0" destOrd="0" presId="urn:microsoft.com/office/officeart/2005/8/layout/cycle5"/>
    <dgm:cxn modelId="{B6BAA027-21C8-4C5C-AC64-D02F3609175B}" type="presOf" srcId="{D6CFA243-FBE1-499C-B229-F24D9EF9C840}" destId="{2AACF18C-3A1A-40C5-9DA0-AE051AC55B54}" srcOrd="0" destOrd="0" presId="urn:microsoft.com/office/officeart/2005/8/layout/cycle5"/>
    <dgm:cxn modelId="{6A068240-0F20-46FF-99FE-1B6337F2A59A}" type="presParOf" srcId="{E5747003-E5B0-4A58-9259-53BA501A47DE}" destId="{283F02F5-9871-4C39-9A2C-BD2D7FEF6C92}" srcOrd="0" destOrd="0" presId="urn:microsoft.com/office/officeart/2005/8/layout/cycle5"/>
    <dgm:cxn modelId="{3B7F21B4-68CE-48C1-A7C3-C6EC1FB379F4}" type="presParOf" srcId="{E5747003-E5B0-4A58-9259-53BA501A47DE}" destId="{9A4792CD-4500-460B-99DB-BD268ADDA490}" srcOrd="1" destOrd="0" presId="urn:microsoft.com/office/officeart/2005/8/layout/cycle5"/>
    <dgm:cxn modelId="{4B461130-35EE-475E-AC3F-29BD721188CF}" type="presParOf" srcId="{E5747003-E5B0-4A58-9259-53BA501A47DE}" destId="{C9C1C200-A6F8-486F-BEBC-664394CA2A41}" srcOrd="2" destOrd="0" presId="urn:microsoft.com/office/officeart/2005/8/layout/cycle5"/>
    <dgm:cxn modelId="{8B39FC55-5233-42F9-8B98-D7B19B37C174}" type="presParOf" srcId="{E5747003-E5B0-4A58-9259-53BA501A47DE}" destId="{2AACF18C-3A1A-40C5-9DA0-AE051AC55B54}" srcOrd="3" destOrd="0" presId="urn:microsoft.com/office/officeart/2005/8/layout/cycle5"/>
    <dgm:cxn modelId="{3550D596-6CA2-4D06-A62E-BDF421924C10}" type="presParOf" srcId="{E5747003-E5B0-4A58-9259-53BA501A47DE}" destId="{38C126C6-EBED-4621-8AA9-BBE06E631450}" srcOrd="4" destOrd="0" presId="urn:microsoft.com/office/officeart/2005/8/layout/cycle5"/>
    <dgm:cxn modelId="{72DE5189-19B6-45B9-86EE-639E5066C535}" type="presParOf" srcId="{E5747003-E5B0-4A58-9259-53BA501A47DE}" destId="{5B959A8B-D5CE-41BF-8E5C-A3BCAAF04427}" srcOrd="5" destOrd="0" presId="urn:microsoft.com/office/officeart/2005/8/layout/cycle5"/>
    <dgm:cxn modelId="{6197B0D4-B3D0-4CBA-A5C2-90F196CD0F96}" type="presParOf" srcId="{E5747003-E5B0-4A58-9259-53BA501A47DE}" destId="{C394788B-7F5E-477A-95A3-24AD3538156F}" srcOrd="6" destOrd="0" presId="urn:microsoft.com/office/officeart/2005/8/layout/cycle5"/>
    <dgm:cxn modelId="{EABF3779-7F9F-40A6-AD1C-0D705C82CA4F}" type="presParOf" srcId="{E5747003-E5B0-4A58-9259-53BA501A47DE}" destId="{6F286E3E-7D94-4C51-8576-FC3C2124AEAC}" srcOrd="7" destOrd="0" presId="urn:microsoft.com/office/officeart/2005/8/layout/cycle5"/>
    <dgm:cxn modelId="{7BE1AAED-1749-4BBF-A20A-787792DC7D09}" type="presParOf" srcId="{E5747003-E5B0-4A58-9259-53BA501A47DE}" destId="{8D3C52E3-300D-4606-A36D-121D92855C9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801C73-17C8-445F-8A95-EF5F133801BF}" type="doc">
      <dgm:prSet loTypeId="urn:microsoft.com/office/officeart/2005/8/layout/cycle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808E4BB7-AFDB-434B-ABB1-D3F46A87FCAD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600" u="sng" dirty="0" smtClean="0"/>
        </a:p>
      </dgm:t>
    </dgm:pt>
    <dgm:pt modelId="{128D7D1C-31A1-470F-A647-B19F8B971AFF}" type="parTrans" cxnId="{8B64D688-DEF3-4B3B-B2D2-7FC73FED6D07}">
      <dgm:prSet/>
      <dgm:spPr/>
      <dgm:t>
        <a:bodyPr/>
        <a:lstStyle/>
        <a:p>
          <a:endParaRPr lang="en-US" sz="1200"/>
        </a:p>
      </dgm:t>
    </dgm:pt>
    <dgm:pt modelId="{C218369F-FF91-403C-8993-C23E6E9AD702}" type="sibTrans" cxnId="{8B64D688-DEF3-4B3B-B2D2-7FC73FED6D07}">
      <dgm:prSet/>
      <dgm:spPr/>
      <dgm:t>
        <a:bodyPr/>
        <a:lstStyle/>
        <a:p>
          <a:endParaRPr lang="en-US" sz="1200"/>
        </a:p>
      </dgm:t>
    </dgm:pt>
    <dgm:pt modelId="{D6CFA243-FBE1-499C-B229-F24D9EF9C840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b="1" dirty="0" smtClean="0">
              <a:solidFill>
                <a:schemeClr val="accent6"/>
              </a:solidFill>
            </a:rPr>
            <a:t>Situation Awareness</a:t>
          </a:r>
          <a:endParaRPr lang="en-US" b="1" dirty="0">
            <a:solidFill>
              <a:schemeClr val="accent6"/>
            </a:solidFill>
          </a:endParaRPr>
        </a:p>
      </dgm:t>
    </dgm:pt>
    <dgm:pt modelId="{138915C8-3A66-425C-AE15-E8273EBE1097}" type="parTrans" cxnId="{822050E7-FB1B-4276-ACD6-60EB458AD5C4}">
      <dgm:prSet/>
      <dgm:spPr/>
      <dgm:t>
        <a:bodyPr/>
        <a:lstStyle/>
        <a:p>
          <a:endParaRPr lang="en-US"/>
        </a:p>
      </dgm:t>
    </dgm:pt>
    <dgm:pt modelId="{B8404471-4286-4792-AA55-B8A6901303D0}" type="sibTrans" cxnId="{822050E7-FB1B-4276-ACD6-60EB458AD5C4}">
      <dgm:prSet/>
      <dgm:spPr/>
      <dgm:t>
        <a:bodyPr/>
        <a:lstStyle/>
        <a:p>
          <a:endParaRPr lang="en-US"/>
        </a:p>
      </dgm:t>
    </dgm:pt>
    <dgm:pt modelId="{38C7422D-7D85-43C0-90BC-7D1403E1ECE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b="1" dirty="0">
            <a:solidFill>
              <a:schemeClr val="accent6"/>
            </a:solidFill>
          </a:endParaRPr>
        </a:p>
      </dgm:t>
    </dgm:pt>
    <dgm:pt modelId="{E90AE70F-8089-494D-B182-F19694729D1F}" type="sibTrans" cxnId="{F7889B34-43F4-45CB-8184-8E9DEFC72725}">
      <dgm:prSet/>
      <dgm:spPr/>
      <dgm:t>
        <a:bodyPr/>
        <a:lstStyle/>
        <a:p>
          <a:endParaRPr lang="en-US"/>
        </a:p>
      </dgm:t>
    </dgm:pt>
    <dgm:pt modelId="{8744EA7C-934D-44DC-97D9-F0A4F7E07648}" type="parTrans" cxnId="{F7889B34-43F4-45CB-8184-8E9DEFC72725}">
      <dgm:prSet/>
      <dgm:spPr/>
      <dgm:t>
        <a:bodyPr/>
        <a:lstStyle/>
        <a:p>
          <a:endParaRPr lang="en-US"/>
        </a:p>
      </dgm:t>
    </dgm:pt>
    <dgm:pt modelId="{E5747003-E5B0-4A58-9259-53BA501A47DE}" type="pres">
      <dgm:prSet presAssocID="{08801C73-17C8-445F-8A95-EF5F133801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3F02F5-9871-4C39-9A2C-BD2D7FEF6C92}" type="pres">
      <dgm:prSet presAssocID="{38C7422D-7D85-43C0-90BC-7D1403E1ECE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792CD-4500-460B-99DB-BD268ADDA490}" type="pres">
      <dgm:prSet presAssocID="{38C7422D-7D85-43C0-90BC-7D1403E1ECED}" presName="spNode" presStyleCnt="0"/>
      <dgm:spPr/>
    </dgm:pt>
    <dgm:pt modelId="{C9C1C200-A6F8-486F-BEBC-664394CA2A41}" type="pres">
      <dgm:prSet presAssocID="{E90AE70F-8089-494D-B182-F19694729D1F}" presName="sibTrans" presStyleLbl="sibTrans1D1" presStyleIdx="0" presStyleCnt="3"/>
      <dgm:spPr/>
      <dgm:t>
        <a:bodyPr/>
        <a:lstStyle/>
        <a:p>
          <a:endParaRPr lang="en-US"/>
        </a:p>
      </dgm:t>
    </dgm:pt>
    <dgm:pt modelId="{2AACF18C-3A1A-40C5-9DA0-AE051AC55B54}" type="pres">
      <dgm:prSet presAssocID="{D6CFA243-FBE1-499C-B229-F24D9EF9C840}" presName="node" presStyleLbl="node1" presStyleIdx="1" presStyleCnt="3" custRadScaleRad="100588" custRadScaleInc="-13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126C6-EBED-4621-8AA9-BBE06E631450}" type="pres">
      <dgm:prSet presAssocID="{D6CFA243-FBE1-499C-B229-F24D9EF9C840}" presName="spNode" presStyleCnt="0"/>
      <dgm:spPr/>
    </dgm:pt>
    <dgm:pt modelId="{5B959A8B-D5CE-41BF-8E5C-A3BCAAF04427}" type="pres">
      <dgm:prSet presAssocID="{B8404471-4286-4792-AA55-B8A6901303D0}" presName="sibTrans" presStyleLbl="sibTrans1D1" presStyleIdx="1" presStyleCnt="3"/>
      <dgm:spPr/>
      <dgm:t>
        <a:bodyPr/>
        <a:lstStyle/>
        <a:p>
          <a:endParaRPr lang="en-US"/>
        </a:p>
      </dgm:t>
    </dgm:pt>
    <dgm:pt modelId="{C394788B-7F5E-477A-95A3-24AD3538156F}" type="pres">
      <dgm:prSet presAssocID="{808E4BB7-AFDB-434B-ABB1-D3F46A87FCAD}" presName="node" presStyleLbl="node1" presStyleIdx="2" presStyleCnt="3" custRadScaleRad="94546" custRadScaleInc="15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86E3E-7D94-4C51-8576-FC3C2124AEAC}" type="pres">
      <dgm:prSet presAssocID="{808E4BB7-AFDB-434B-ABB1-D3F46A87FCAD}" presName="spNode" presStyleCnt="0"/>
      <dgm:spPr/>
      <dgm:t>
        <a:bodyPr/>
        <a:lstStyle/>
        <a:p>
          <a:endParaRPr lang="en-US"/>
        </a:p>
      </dgm:t>
    </dgm:pt>
    <dgm:pt modelId="{8D3C52E3-300D-4606-A36D-121D92855C95}" type="pres">
      <dgm:prSet presAssocID="{C218369F-FF91-403C-8993-C23E6E9AD702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F8E02C9D-2DF6-427B-A699-5C33360307DF}" type="presOf" srcId="{08801C73-17C8-445F-8A95-EF5F133801BF}" destId="{E5747003-E5B0-4A58-9259-53BA501A47DE}" srcOrd="0" destOrd="0" presId="urn:microsoft.com/office/officeart/2005/8/layout/cycle5"/>
    <dgm:cxn modelId="{0D0E05CA-B798-4E88-8959-4A6A545653F3}" type="presOf" srcId="{808E4BB7-AFDB-434B-ABB1-D3F46A87FCAD}" destId="{C394788B-7F5E-477A-95A3-24AD3538156F}" srcOrd="0" destOrd="0" presId="urn:microsoft.com/office/officeart/2005/8/layout/cycle5"/>
    <dgm:cxn modelId="{822050E7-FB1B-4276-ACD6-60EB458AD5C4}" srcId="{08801C73-17C8-445F-8A95-EF5F133801BF}" destId="{D6CFA243-FBE1-499C-B229-F24D9EF9C840}" srcOrd="1" destOrd="0" parTransId="{138915C8-3A66-425C-AE15-E8273EBE1097}" sibTransId="{B8404471-4286-4792-AA55-B8A6901303D0}"/>
    <dgm:cxn modelId="{0C6708C2-F40F-4219-BA59-5BB900029394}" type="presOf" srcId="{D6CFA243-FBE1-499C-B229-F24D9EF9C840}" destId="{2AACF18C-3A1A-40C5-9DA0-AE051AC55B54}" srcOrd="0" destOrd="0" presId="urn:microsoft.com/office/officeart/2005/8/layout/cycle5"/>
    <dgm:cxn modelId="{8B64D688-DEF3-4B3B-B2D2-7FC73FED6D07}" srcId="{08801C73-17C8-445F-8A95-EF5F133801BF}" destId="{808E4BB7-AFDB-434B-ABB1-D3F46A87FCAD}" srcOrd="2" destOrd="0" parTransId="{128D7D1C-31A1-470F-A647-B19F8B971AFF}" sibTransId="{C218369F-FF91-403C-8993-C23E6E9AD702}"/>
    <dgm:cxn modelId="{F7889B34-43F4-45CB-8184-8E9DEFC72725}" srcId="{08801C73-17C8-445F-8A95-EF5F133801BF}" destId="{38C7422D-7D85-43C0-90BC-7D1403E1ECED}" srcOrd="0" destOrd="0" parTransId="{8744EA7C-934D-44DC-97D9-F0A4F7E07648}" sibTransId="{E90AE70F-8089-494D-B182-F19694729D1F}"/>
    <dgm:cxn modelId="{2D840482-E9BD-4C46-9B97-A406861C220F}" type="presOf" srcId="{C218369F-FF91-403C-8993-C23E6E9AD702}" destId="{8D3C52E3-300D-4606-A36D-121D92855C95}" srcOrd="0" destOrd="0" presId="urn:microsoft.com/office/officeart/2005/8/layout/cycle5"/>
    <dgm:cxn modelId="{2AF690E9-FCC9-4CFE-9472-478556A67189}" type="presOf" srcId="{E90AE70F-8089-494D-B182-F19694729D1F}" destId="{C9C1C200-A6F8-486F-BEBC-664394CA2A41}" srcOrd="0" destOrd="0" presId="urn:microsoft.com/office/officeart/2005/8/layout/cycle5"/>
    <dgm:cxn modelId="{3861D07D-0584-466E-B3C4-7B38E7055094}" type="presOf" srcId="{38C7422D-7D85-43C0-90BC-7D1403E1ECED}" destId="{283F02F5-9871-4C39-9A2C-BD2D7FEF6C92}" srcOrd="0" destOrd="0" presId="urn:microsoft.com/office/officeart/2005/8/layout/cycle5"/>
    <dgm:cxn modelId="{2101A340-7201-4100-83C2-6A2EBA9EF5AB}" type="presOf" srcId="{B8404471-4286-4792-AA55-B8A6901303D0}" destId="{5B959A8B-D5CE-41BF-8E5C-A3BCAAF04427}" srcOrd="0" destOrd="0" presId="urn:microsoft.com/office/officeart/2005/8/layout/cycle5"/>
    <dgm:cxn modelId="{36CD9068-CC36-4684-A964-CDE585D21FE5}" type="presParOf" srcId="{E5747003-E5B0-4A58-9259-53BA501A47DE}" destId="{283F02F5-9871-4C39-9A2C-BD2D7FEF6C92}" srcOrd="0" destOrd="0" presId="urn:microsoft.com/office/officeart/2005/8/layout/cycle5"/>
    <dgm:cxn modelId="{9414D2FA-79D4-4288-993B-FCC9845376BD}" type="presParOf" srcId="{E5747003-E5B0-4A58-9259-53BA501A47DE}" destId="{9A4792CD-4500-460B-99DB-BD268ADDA490}" srcOrd="1" destOrd="0" presId="urn:microsoft.com/office/officeart/2005/8/layout/cycle5"/>
    <dgm:cxn modelId="{337422BB-0D43-4C28-87A4-EFC2D2DC84A1}" type="presParOf" srcId="{E5747003-E5B0-4A58-9259-53BA501A47DE}" destId="{C9C1C200-A6F8-486F-BEBC-664394CA2A41}" srcOrd="2" destOrd="0" presId="urn:microsoft.com/office/officeart/2005/8/layout/cycle5"/>
    <dgm:cxn modelId="{31F64F9D-9D41-4511-9B81-FFC3A80538F3}" type="presParOf" srcId="{E5747003-E5B0-4A58-9259-53BA501A47DE}" destId="{2AACF18C-3A1A-40C5-9DA0-AE051AC55B54}" srcOrd="3" destOrd="0" presId="urn:microsoft.com/office/officeart/2005/8/layout/cycle5"/>
    <dgm:cxn modelId="{9EDF9B88-050F-4DFF-AB56-F14276964D26}" type="presParOf" srcId="{E5747003-E5B0-4A58-9259-53BA501A47DE}" destId="{38C126C6-EBED-4621-8AA9-BBE06E631450}" srcOrd="4" destOrd="0" presId="urn:microsoft.com/office/officeart/2005/8/layout/cycle5"/>
    <dgm:cxn modelId="{88960898-50C2-44BB-A86B-F7672C6EE771}" type="presParOf" srcId="{E5747003-E5B0-4A58-9259-53BA501A47DE}" destId="{5B959A8B-D5CE-41BF-8E5C-A3BCAAF04427}" srcOrd="5" destOrd="0" presId="urn:microsoft.com/office/officeart/2005/8/layout/cycle5"/>
    <dgm:cxn modelId="{252E775E-383F-47FD-9667-54E739A6B76A}" type="presParOf" srcId="{E5747003-E5B0-4A58-9259-53BA501A47DE}" destId="{C394788B-7F5E-477A-95A3-24AD3538156F}" srcOrd="6" destOrd="0" presId="urn:microsoft.com/office/officeart/2005/8/layout/cycle5"/>
    <dgm:cxn modelId="{D251ED4B-43C4-4DAE-A182-F51142F11C3F}" type="presParOf" srcId="{E5747003-E5B0-4A58-9259-53BA501A47DE}" destId="{6F286E3E-7D94-4C51-8576-FC3C2124AEAC}" srcOrd="7" destOrd="0" presId="urn:microsoft.com/office/officeart/2005/8/layout/cycle5"/>
    <dgm:cxn modelId="{124C4121-DDB4-43BB-AABF-C8CF388233D8}" type="presParOf" srcId="{E5747003-E5B0-4A58-9259-53BA501A47DE}" destId="{8D3C52E3-300D-4606-A36D-121D92855C9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801C73-17C8-445F-8A95-EF5F133801BF}" type="doc">
      <dgm:prSet loTypeId="urn:microsoft.com/office/officeart/2005/8/layout/cycle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808E4BB7-AFDB-434B-ABB1-D3F46A87FCAD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sz="1500" b="1" u="none" dirty="0" smtClean="0">
              <a:solidFill>
                <a:schemeClr val="accent6"/>
              </a:solidFill>
            </a:rPr>
            <a:t>Shared Situation Awareness</a:t>
          </a:r>
        </a:p>
      </dgm:t>
    </dgm:pt>
    <dgm:pt modelId="{128D7D1C-31A1-470F-A647-B19F8B971AFF}" type="parTrans" cxnId="{8B64D688-DEF3-4B3B-B2D2-7FC73FED6D07}">
      <dgm:prSet/>
      <dgm:spPr/>
      <dgm:t>
        <a:bodyPr/>
        <a:lstStyle/>
        <a:p>
          <a:endParaRPr lang="en-US" sz="1200"/>
        </a:p>
      </dgm:t>
    </dgm:pt>
    <dgm:pt modelId="{C218369F-FF91-403C-8993-C23E6E9AD702}" type="sibTrans" cxnId="{8B64D688-DEF3-4B3B-B2D2-7FC73FED6D07}">
      <dgm:prSet/>
      <dgm:spPr/>
      <dgm:t>
        <a:bodyPr/>
        <a:lstStyle/>
        <a:p>
          <a:endParaRPr lang="en-US" sz="1200"/>
        </a:p>
      </dgm:t>
    </dgm:pt>
    <dgm:pt modelId="{D6CFA243-FBE1-499C-B229-F24D9EF9C840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b="1" dirty="0">
            <a:solidFill>
              <a:schemeClr val="accent6"/>
            </a:solidFill>
          </a:endParaRPr>
        </a:p>
      </dgm:t>
    </dgm:pt>
    <dgm:pt modelId="{138915C8-3A66-425C-AE15-E8273EBE1097}" type="parTrans" cxnId="{822050E7-FB1B-4276-ACD6-60EB458AD5C4}">
      <dgm:prSet/>
      <dgm:spPr/>
      <dgm:t>
        <a:bodyPr/>
        <a:lstStyle/>
        <a:p>
          <a:endParaRPr lang="en-US"/>
        </a:p>
      </dgm:t>
    </dgm:pt>
    <dgm:pt modelId="{B8404471-4286-4792-AA55-B8A6901303D0}" type="sibTrans" cxnId="{822050E7-FB1B-4276-ACD6-60EB458AD5C4}">
      <dgm:prSet/>
      <dgm:spPr/>
      <dgm:t>
        <a:bodyPr/>
        <a:lstStyle/>
        <a:p>
          <a:endParaRPr lang="en-US"/>
        </a:p>
      </dgm:t>
    </dgm:pt>
    <dgm:pt modelId="{38C7422D-7D85-43C0-90BC-7D1403E1ECE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b="1" dirty="0">
            <a:solidFill>
              <a:schemeClr val="accent6"/>
            </a:solidFill>
          </a:endParaRPr>
        </a:p>
      </dgm:t>
    </dgm:pt>
    <dgm:pt modelId="{E90AE70F-8089-494D-B182-F19694729D1F}" type="sibTrans" cxnId="{F7889B34-43F4-45CB-8184-8E9DEFC72725}">
      <dgm:prSet/>
      <dgm:spPr/>
      <dgm:t>
        <a:bodyPr/>
        <a:lstStyle/>
        <a:p>
          <a:endParaRPr lang="en-US"/>
        </a:p>
      </dgm:t>
    </dgm:pt>
    <dgm:pt modelId="{8744EA7C-934D-44DC-97D9-F0A4F7E07648}" type="parTrans" cxnId="{F7889B34-43F4-45CB-8184-8E9DEFC72725}">
      <dgm:prSet/>
      <dgm:spPr/>
      <dgm:t>
        <a:bodyPr/>
        <a:lstStyle/>
        <a:p>
          <a:endParaRPr lang="en-US"/>
        </a:p>
      </dgm:t>
    </dgm:pt>
    <dgm:pt modelId="{E5747003-E5B0-4A58-9259-53BA501A47DE}" type="pres">
      <dgm:prSet presAssocID="{08801C73-17C8-445F-8A95-EF5F133801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83F02F5-9871-4C39-9A2C-BD2D7FEF6C92}" type="pres">
      <dgm:prSet presAssocID="{38C7422D-7D85-43C0-90BC-7D1403E1ECE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4792CD-4500-460B-99DB-BD268ADDA490}" type="pres">
      <dgm:prSet presAssocID="{38C7422D-7D85-43C0-90BC-7D1403E1ECED}" presName="spNode" presStyleCnt="0"/>
      <dgm:spPr/>
    </dgm:pt>
    <dgm:pt modelId="{C9C1C200-A6F8-486F-BEBC-664394CA2A41}" type="pres">
      <dgm:prSet presAssocID="{E90AE70F-8089-494D-B182-F19694729D1F}" presName="sibTrans" presStyleLbl="sibTrans1D1" presStyleIdx="0" presStyleCnt="3"/>
      <dgm:spPr/>
      <dgm:t>
        <a:bodyPr/>
        <a:lstStyle/>
        <a:p>
          <a:endParaRPr lang="en-US"/>
        </a:p>
      </dgm:t>
    </dgm:pt>
    <dgm:pt modelId="{2AACF18C-3A1A-40C5-9DA0-AE051AC55B54}" type="pres">
      <dgm:prSet presAssocID="{D6CFA243-FBE1-499C-B229-F24D9EF9C840}" presName="node" presStyleLbl="node1" presStyleIdx="1" presStyleCnt="3" custRadScaleRad="100588" custRadScaleInc="-132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126C6-EBED-4621-8AA9-BBE06E631450}" type="pres">
      <dgm:prSet presAssocID="{D6CFA243-FBE1-499C-B229-F24D9EF9C840}" presName="spNode" presStyleCnt="0"/>
      <dgm:spPr/>
    </dgm:pt>
    <dgm:pt modelId="{5B959A8B-D5CE-41BF-8E5C-A3BCAAF04427}" type="pres">
      <dgm:prSet presAssocID="{B8404471-4286-4792-AA55-B8A6901303D0}" presName="sibTrans" presStyleLbl="sibTrans1D1" presStyleIdx="1" presStyleCnt="3"/>
      <dgm:spPr/>
      <dgm:t>
        <a:bodyPr/>
        <a:lstStyle/>
        <a:p>
          <a:endParaRPr lang="en-US"/>
        </a:p>
      </dgm:t>
    </dgm:pt>
    <dgm:pt modelId="{C394788B-7F5E-477A-95A3-24AD3538156F}" type="pres">
      <dgm:prSet presAssocID="{808E4BB7-AFDB-434B-ABB1-D3F46A87FCAD}" presName="node" presStyleLbl="node1" presStyleIdx="2" presStyleCnt="3" custRadScaleRad="94546" custRadScaleInc="158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86E3E-7D94-4C51-8576-FC3C2124AEAC}" type="pres">
      <dgm:prSet presAssocID="{808E4BB7-AFDB-434B-ABB1-D3F46A87FCAD}" presName="spNode" presStyleCnt="0"/>
      <dgm:spPr/>
      <dgm:t>
        <a:bodyPr/>
        <a:lstStyle/>
        <a:p>
          <a:endParaRPr lang="en-US"/>
        </a:p>
      </dgm:t>
    </dgm:pt>
    <dgm:pt modelId="{8D3C52E3-300D-4606-A36D-121D92855C95}" type="pres">
      <dgm:prSet presAssocID="{C218369F-FF91-403C-8993-C23E6E9AD702}" presName="sibTrans" presStyleLbl="sibTrans1D1" presStyleIdx="2" presStyleCnt="3"/>
      <dgm:spPr/>
      <dgm:t>
        <a:bodyPr/>
        <a:lstStyle/>
        <a:p>
          <a:endParaRPr lang="en-US"/>
        </a:p>
      </dgm:t>
    </dgm:pt>
  </dgm:ptLst>
  <dgm:cxnLst>
    <dgm:cxn modelId="{73A34AFB-E5D5-4908-AA24-BBD4DBC3BA03}" type="presOf" srcId="{38C7422D-7D85-43C0-90BC-7D1403E1ECED}" destId="{283F02F5-9871-4C39-9A2C-BD2D7FEF6C92}" srcOrd="0" destOrd="0" presId="urn:microsoft.com/office/officeart/2005/8/layout/cycle5"/>
    <dgm:cxn modelId="{BE41DC4E-DDEB-465B-9587-9000E623B2CF}" type="presOf" srcId="{D6CFA243-FBE1-499C-B229-F24D9EF9C840}" destId="{2AACF18C-3A1A-40C5-9DA0-AE051AC55B54}" srcOrd="0" destOrd="0" presId="urn:microsoft.com/office/officeart/2005/8/layout/cycle5"/>
    <dgm:cxn modelId="{EE86EE8E-E26F-4718-9220-721ACC61D4E4}" type="presOf" srcId="{B8404471-4286-4792-AA55-B8A6901303D0}" destId="{5B959A8B-D5CE-41BF-8E5C-A3BCAAF04427}" srcOrd="0" destOrd="0" presId="urn:microsoft.com/office/officeart/2005/8/layout/cycle5"/>
    <dgm:cxn modelId="{9E915A6D-9491-45AD-94AD-4A16A895AF97}" type="presOf" srcId="{E90AE70F-8089-494D-B182-F19694729D1F}" destId="{C9C1C200-A6F8-486F-BEBC-664394CA2A41}" srcOrd="0" destOrd="0" presId="urn:microsoft.com/office/officeart/2005/8/layout/cycle5"/>
    <dgm:cxn modelId="{822050E7-FB1B-4276-ACD6-60EB458AD5C4}" srcId="{08801C73-17C8-445F-8A95-EF5F133801BF}" destId="{D6CFA243-FBE1-499C-B229-F24D9EF9C840}" srcOrd="1" destOrd="0" parTransId="{138915C8-3A66-425C-AE15-E8273EBE1097}" sibTransId="{B8404471-4286-4792-AA55-B8A6901303D0}"/>
    <dgm:cxn modelId="{8B64D688-DEF3-4B3B-B2D2-7FC73FED6D07}" srcId="{08801C73-17C8-445F-8A95-EF5F133801BF}" destId="{808E4BB7-AFDB-434B-ABB1-D3F46A87FCAD}" srcOrd="2" destOrd="0" parTransId="{128D7D1C-31A1-470F-A647-B19F8B971AFF}" sibTransId="{C218369F-FF91-403C-8993-C23E6E9AD702}"/>
    <dgm:cxn modelId="{04A6DE64-2205-42D5-9184-D7228E983D27}" type="presOf" srcId="{808E4BB7-AFDB-434B-ABB1-D3F46A87FCAD}" destId="{C394788B-7F5E-477A-95A3-24AD3538156F}" srcOrd="0" destOrd="0" presId="urn:microsoft.com/office/officeart/2005/8/layout/cycle5"/>
    <dgm:cxn modelId="{F7889B34-43F4-45CB-8184-8E9DEFC72725}" srcId="{08801C73-17C8-445F-8A95-EF5F133801BF}" destId="{38C7422D-7D85-43C0-90BC-7D1403E1ECED}" srcOrd="0" destOrd="0" parTransId="{8744EA7C-934D-44DC-97D9-F0A4F7E07648}" sibTransId="{E90AE70F-8089-494D-B182-F19694729D1F}"/>
    <dgm:cxn modelId="{F35D0C25-2095-46AA-928A-63996D0E4665}" type="presOf" srcId="{08801C73-17C8-445F-8A95-EF5F133801BF}" destId="{E5747003-E5B0-4A58-9259-53BA501A47DE}" srcOrd="0" destOrd="0" presId="urn:microsoft.com/office/officeart/2005/8/layout/cycle5"/>
    <dgm:cxn modelId="{D7FC2354-C8AD-4A9B-AF02-85E9907B23BB}" type="presOf" srcId="{C218369F-FF91-403C-8993-C23E6E9AD702}" destId="{8D3C52E3-300D-4606-A36D-121D92855C95}" srcOrd="0" destOrd="0" presId="urn:microsoft.com/office/officeart/2005/8/layout/cycle5"/>
    <dgm:cxn modelId="{DC6E9868-1F7D-4169-9708-BFC6266C789E}" type="presParOf" srcId="{E5747003-E5B0-4A58-9259-53BA501A47DE}" destId="{283F02F5-9871-4C39-9A2C-BD2D7FEF6C92}" srcOrd="0" destOrd="0" presId="urn:microsoft.com/office/officeart/2005/8/layout/cycle5"/>
    <dgm:cxn modelId="{31D7AC3D-FFE7-4536-9BA8-FBA27BB972A2}" type="presParOf" srcId="{E5747003-E5B0-4A58-9259-53BA501A47DE}" destId="{9A4792CD-4500-460B-99DB-BD268ADDA490}" srcOrd="1" destOrd="0" presId="urn:microsoft.com/office/officeart/2005/8/layout/cycle5"/>
    <dgm:cxn modelId="{8ECA3B6C-A49F-41D6-B943-46937EA4480A}" type="presParOf" srcId="{E5747003-E5B0-4A58-9259-53BA501A47DE}" destId="{C9C1C200-A6F8-486F-BEBC-664394CA2A41}" srcOrd="2" destOrd="0" presId="urn:microsoft.com/office/officeart/2005/8/layout/cycle5"/>
    <dgm:cxn modelId="{25EAA08A-7D3B-48DC-9096-466254E20906}" type="presParOf" srcId="{E5747003-E5B0-4A58-9259-53BA501A47DE}" destId="{2AACF18C-3A1A-40C5-9DA0-AE051AC55B54}" srcOrd="3" destOrd="0" presId="urn:microsoft.com/office/officeart/2005/8/layout/cycle5"/>
    <dgm:cxn modelId="{C4D6A26C-7673-4EB6-B11F-7BB392A56FD1}" type="presParOf" srcId="{E5747003-E5B0-4A58-9259-53BA501A47DE}" destId="{38C126C6-EBED-4621-8AA9-BBE06E631450}" srcOrd="4" destOrd="0" presId="urn:microsoft.com/office/officeart/2005/8/layout/cycle5"/>
    <dgm:cxn modelId="{B495589C-FF48-4E55-9631-14551286B12D}" type="presParOf" srcId="{E5747003-E5B0-4A58-9259-53BA501A47DE}" destId="{5B959A8B-D5CE-41BF-8E5C-A3BCAAF04427}" srcOrd="5" destOrd="0" presId="urn:microsoft.com/office/officeart/2005/8/layout/cycle5"/>
    <dgm:cxn modelId="{41899D3F-849B-4DAB-8C60-2D6B2B0D55B8}" type="presParOf" srcId="{E5747003-E5B0-4A58-9259-53BA501A47DE}" destId="{C394788B-7F5E-477A-95A3-24AD3538156F}" srcOrd="6" destOrd="0" presId="urn:microsoft.com/office/officeart/2005/8/layout/cycle5"/>
    <dgm:cxn modelId="{9F08CB5E-CBA1-41BF-9BD1-B3B8F21BF003}" type="presParOf" srcId="{E5747003-E5B0-4A58-9259-53BA501A47DE}" destId="{6F286E3E-7D94-4C51-8576-FC3C2124AEAC}" srcOrd="7" destOrd="0" presId="urn:microsoft.com/office/officeart/2005/8/layout/cycle5"/>
    <dgm:cxn modelId="{9066ABA9-A672-427F-8D75-6908B6FB1A88}" type="presParOf" srcId="{E5747003-E5B0-4A58-9259-53BA501A47DE}" destId="{8D3C52E3-300D-4606-A36D-121D92855C95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801C73-17C8-445F-8A95-EF5F133801BF}" type="doc">
      <dgm:prSet loTypeId="urn:microsoft.com/office/officeart/2005/8/layout/cycle5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5747003-E5B0-4A58-9259-53BA501A47DE}" type="pres">
      <dgm:prSet presAssocID="{08801C73-17C8-445F-8A95-EF5F133801BF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782760F-906A-4629-8E21-E25619B440E8}" type="presOf" srcId="{08801C73-17C8-445F-8A95-EF5F133801BF}" destId="{E5747003-E5B0-4A58-9259-53BA501A47DE}" srcOrd="0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B099D-83EB-4F08-B9FF-A79E18488AD6}">
      <dsp:nvSpPr>
        <dsp:cNvPr id="0" name=""/>
        <dsp:cNvSpPr/>
      </dsp:nvSpPr>
      <dsp:spPr>
        <a:xfrm>
          <a:off x="2897237" y="35123"/>
          <a:ext cx="2435125" cy="1582831"/>
        </a:xfrm>
        <a:prstGeom prst="roundRect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US" sz="2100" b="1" kern="1200" dirty="0" smtClean="0">
              <a:solidFill>
                <a:schemeClr val="accent6"/>
              </a:solidFill>
            </a:rPr>
            <a:t>Situation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i="0" u="sng" kern="1200" dirty="0" smtClean="0">
              <a:solidFill>
                <a:schemeClr val="accent6"/>
              </a:solidFill>
            </a:rPr>
            <a:t>Monitoring</a:t>
          </a:r>
        </a:p>
      </dsp:txBody>
      <dsp:txXfrm>
        <a:off x="2974504" y="112390"/>
        <a:ext cx="2280591" cy="1428297"/>
      </dsp:txXfrm>
    </dsp:sp>
    <dsp:sp modelId="{70EC8E29-8237-4233-87ED-39BAD82C2F3A}">
      <dsp:nvSpPr>
        <dsp:cNvPr id="0" name=""/>
        <dsp:cNvSpPr/>
      </dsp:nvSpPr>
      <dsp:spPr>
        <a:xfrm>
          <a:off x="1882595" y="741475"/>
          <a:ext cx="4221162" cy="4221162"/>
        </a:xfrm>
        <a:custGeom>
          <a:avLst/>
          <a:gdLst/>
          <a:ahLst/>
          <a:cxnLst/>
          <a:rect l="0" t="0" r="0" b="0"/>
          <a:pathLst>
            <a:path>
              <a:moveTo>
                <a:pt x="3712945" y="736907"/>
              </a:moveTo>
              <a:arcTo wR="2110581" hR="2110581" stAng="19163652" swAng="1906656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C706A1-1766-4B58-ACB4-79F5521EFBCA}">
      <dsp:nvSpPr>
        <dsp:cNvPr id="0" name=""/>
        <dsp:cNvSpPr/>
      </dsp:nvSpPr>
      <dsp:spPr>
        <a:xfrm>
          <a:off x="4725065" y="2895605"/>
          <a:ext cx="2435125" cy="1582831"/>
        </a:xfrm>
        <a:prstGeom prst="roundRect">
          <a:avLst/>
        </a:prstGeom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accent6"/>
              </a:solidFill>
            </a:rPr>
            <a:t>Situation </a:t>
          </a:r>
          <a:r>
            <a:rPr lang="en-US" sz="2100" b="1" u="sng" kern="1200" dirty="0" smtClean="0">
              <a:solidFill>
                <a:schemeClr val="accent6"/>
              </a:solidFill>
            </a:rPr>
            <a:t>Awareness</a:t>
          </a:r>
        </a:p>
      </dsp:txBody>
      <dsp:txXfrm>
        <a:off x="4802332" y="2972872"/>
        <a:ext cx="2280591" cy="1428297"/>
      </dsp:txXfrm>
    </dsp:sp>
    <dsp:sp modelId="{BDC5837C-3AE3-4AAC-BA1A-9529A1C671FB}">
      <dsp:nvSpPr>
        <dsp:cNvPr id="0" name=""/>
        <dsp:cNvSpPr/>
      </dsp:nvSpPr>
      <dsp:spPr>
        <a:xfrm>
          <a:off x="1997443" y="646525"/>
          <a:ext cx="4221162" cy="4221162"/>
        </a:xfrm>
        <a:custGeom>
          <a:avLst/>
          <a:gdLst/>
          <a:ahLst/>
          <a:cxnLst/>
          <a:rect l="0" t="0" r="0" b="0"/>
          <a:pathLst>
            <a:path>
              <a:moveTo>
                <a:pt x="2909025" y="4064305"/>
              </a:moveTo>
              <a:arcTo wR="2110581" hR="2110581" stAng="4066275" swAng="2618088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4788B-7F5E-477A-95A3-24AD3538156F}">
      <dsp:nvSpPr>
        <dsp:cNvPr id="0" name=""/>
        <dsp:cNvSpPr/>
      </dsp:nvSpPr>
      <dsp:spPr>
        <a:xfrm>
          <a:off x="1069360" y="2912964"/>
          <a:ext cx="2435125" cy="1582831"/>
        </a:xfrm>
        <a:prstGeom prst="roundRect">
          <a:avLst/>
        </a:prstGeom>
        <a:blipFill dpi="0" rotWithShape="0">
          <a:blip xmlns:r="http://schemas.openxmlformats.org/officeDocument/2006/relationships" r:embed="rId3"/>
          <a:srcRect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solidFill>
                <a:schemeClr val="accent6"/>
              </a:solidFill>
            </a:rPr>
            <a:t>Shared Situation </a:t>
          </a:r>
          <a:r>
            <a:rPr lang="en-US" sz="2100" b="1" u="sng" kern="1200" dirty="0" smtClean="0">
              <a:solidFill>
                <a:schemeClr val="accent6"/>
              </a:solidFill>
            </a:rPr>
            <a:t>Awareness</a:t>
          </a:r>
        </a:p>
      </dsp:txBody>
      <dsp:txXfrm>
        <a:off x="1146627" y="2990231"/>
        <a:ext cx="2280591" cy="1428297"/>
      </dsp:txXfrm>
    </dsp:sp>
    <dsp:sp modelId="{8D3C52E3-300D-4606-A36D-121D92855C95}">
      <dsp:nvSpPr>
        <dsp:cNvPr id="0" name=""/>
        <dsp:cNvSpPr/>
      </dsp:nvSpPr>
      <dsp:spPr>
        <a:xfrm>
          <a:off x="2118633" y="747366"/>
          <a:ext cx="4221162" cy="4221162"/>
        </a:xfrm>
        <a:custGeom>
          <a:avLst/>
          <a:gdLst/>
          <a:ahLst/>
          <a:cxnLst/>
          <a:rect l="0" t="0" r="0" b="0"/>
          <a:pathLst>
            <a:path>
              <a:moveTo>
                <a:pt x="23830" y="1794312"/>
              </a:moveTo>
              <a:arcTo wR="2110581" hR="2110581" stAng="11317090" swAng="1928339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F02F5-9871-4C39-9A2C-BD2D7FEF6C92}">
      <dsp:nvSpPr>
        <dsp:cNvPr id="0" name=""/>
        <dsp:cNvSpPr/>
      </dsp:nvSpPr>
      <dsp:spPr>
        <a:xfrm>
          <a:off x="1006822" y="51294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accent6"/>
              </a:solidFill>
            </a:rPr>
            <a:t>Situation Monitoring</a:t>
          </a:r>
          <a:endParaRPr lang="en-US" sz="1500" b="1" kern="1200" dirty="0">
            <a:solidFill>
              <a:schemeClr val="accent6"/>
            </a:solidFill>
          </a:endParaRPr>
        </a:p>
      </dsp:txBody>
      <dsp:txXfrm>
        <a:off x="1049314" y="93786"/>
        <a:ext cx="1254171" cy="785467"/>
      </dsp:txXfrm>
    </dsp:sp>
    <dsp:sp modelId="{C9C1C200-A6F8-486F-BEBC-664394CA2A41}">
      <dsp:nvSpPr>
        <dsp:cNvPr id="0" name=""/>
        <dsp:cNvSpPr/>
      </dsp:nvSpPr>
      <dsp:spPr>
        <a:xfrm>
          <a:off x="473019" y="455986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2033022" y="392796"/>
              </a:moveTo>
              <a:arcTo wR="1162043" hR="1162043" stAng="19112946" swAng="208456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F18C-3A1A-40C5-9DA0-AE051AC55B54}">
      <dsp:nvSpPr>
        <dsp:cNvPr id="0" name=""/>
        <dsp:cNvSpPr/>
      </dsp:nvSpPr>
      <dsp:spPr>
        <a:xfrm>
          <a:off x="2013644" y="1701572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056136" y="1744064"/>
        <a:ext cx="1254171" cy="785467"/>
      </dsp:txXfrm>
    </dsp:sp>
    <dsp:sp modelId="{5B959A8B-D5CE-41BF-8E5C-A3BCAAF04427}">
      <dsp:nvSpPr>
        <dsp:cNvPr id="0" name=""/>
        <dsp:cNvSpPr/>
      </dsp:nvSpPr>
      <dsp:spPr>
        <a:xfrm>
          <a:off x="534086" y="422252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540558" y="2260712"/>
              </a:moveTo>
              <a:arcTo wR="1162043" hR="1162043" stAng="4259404" swAng="253329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4788B-7F5E-477A-95A3-24AD3538156F}">
      <dsp:nvSpPr>
        <dsp:cNvPr id="0" name=""/>
        <dsp:cNvSpPr/>
      </dsp:nvSpPr>
      <dsp:spPr>
        <a:xfrm>
          <a:off x="429" y="1654066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u="sng" kern="1200" dirty="0" smtClean="0"/>
        </a:p>
      </dsp:txBody>
      <dsp:txXfrm>
        <a:off x="42921" y="1696558"/>
        <a:ext cx="1254171" cy="785467"/>
      </dsp:txXfrm>
    </dsp:sp>
    <dsp:sp modelId="{8D3C52E3-300D-4606-A36D-121D92855C95}">
      <dsp:nvSpPr>
        <dsp:cNvPr id="0" name=""/>
        <dsp:cNvSpPr/>
      </dsp:nvSpPr>
      <dsp:spPr>
        <a:xfrm>
          <a:off x="576558" y="439463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0570" y="1005659"/>
              </a:moveTo>
              <a:arcTo wR="1162043" hR="1162043" stAng="11264051" swAng="1974522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F02F5-9871-4C39-9A2C-BD2D7FEF6C92}">
      <dsp:nvSpPr>
        <dsp:cNvPr id="0" name=""/>
        <dsp:cNvSpPr/>
      </dsp:nvSpPr>
      <dsp:spPr>
        <a:xfrm>
          <a:off x="1006822" y="51294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>
            <a:solidFill>
              <a:schemeClr val="accent6"/>
            </a:solidFill>
          </a:endParaRPr>
        </a:p>
      </dsp:txBody>
      <dsp:txXfrm>
        <a:off x="1049314" y="93786"/>
        <a:ext cx="1254171" cy="785467"/>
      </dsp:txXfrm>
    </dsp:sp>
    <dsp:sp modelId="{C9C1C200-A6F8-486F-BEBC-664394CA2A41}">
      <dsp:nvSpPr>
        <dsp:cNvPr id="0" name=""/>
        <dsp:cNvSpPr/>
      </dsp:nvSpPr>
      <dsp:spPr>
        <a:xfrm>
          <a:off x="473019" y="455986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2033022" y="392796"/>
              </a:moveTo>
              <a:arcTo wR="1162043" hR="1162043" stAng="19112946" swAng="208456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F18C-3A1A-40C5-9DA0-AE051AC55B54}">
      <dsp:nvSpPr>
        <dsp:cNvPr id="0" name=""/>
        <dsp:cNvSpPr/>
      </dsp:nvSpPr>
      <dsp:spPr>
        <a:xfrm>
          <a:off x="2013644" y="1701572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solidFill>
                <a:schemeClr val="accent6"/>
              </a:solidFill>
            </a:rPr>
            <a:t>Situation Awareness</a:t>
          </a:r>
          <a:endParaRPr lang="en-US" sz="1500" b="1" kern="1200" dirty="0">
            <a:solidFill>
              <a:schemeClr val="accent6"/>
            </a:solidFill>
          </a:endParaRPr>
        </a:p>
      </dsp:txBody>
      <dsp:txXfrm>
        <a:off x="2056136" y="1744064"/>
        <a:ext cx="1254171" cy="785467"/>
      </dsp:txXfrm>
    </dsp:sp>
    <dsp:sp modelId="{5B959A8B-D5CE-41BF-8E5C-A3BCAAF04427}">
      <dsp:nvSpPr>
        <dsp:cNvPr id="0" name=""/>
        <dsp:cNvSpPr/>
      </dsp:nvSpPr>
      <dsp:spPr>
        <a:xfrm>
          <a:off x="534086" y="422252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540558" y="2260712"/>
              </a:moveTo>
              <a:arcTo wR="1162043" hR="1162043" stAng="4259404" swAng="253329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4788B-7F5E-477A-95A3-24AD3538156F}">
      <dsp:nvSpPr>
        <dsp:cNvPr id="0" name=""/>
        <dsp:cNvSpPr/>
      </dsp:nvSpPr>
      <dsp:spPr>
        <a:xfrm>
          <a:off x="429" y="1654066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u="sng" kern="1200" dirty="0" smtClean="0"/>
        </a:p>
      </dsp:txBody>
      <dsp:txXfrm>
        <a:off x="42921" y="1696558"/>
        <a:ext cx="1254171" cy="785467"/>
      </dsp:txXfrm>
    </dsp:sp>
    <dsp:sp modelId="{8D3C52E3-300D-4606-A36D-121D92855C95}">
      <dsp:nvSpPr>
        <dsp:cNvPr id="0" name=""/>
        <dsp:cNvSpPr/>
      </dsp:nvSpPr>
      <dsp:spPr>
        <a:xfrm>
          <a:off x="576558" y="439463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0570" y="1005659"/>
              </a:moveTo>
              <a:arcTo wR="1162043" hR="1162043" stAng="11264051" swAng="1974522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F02F5-9871-4C39-9A2C-BD2D7FEF6C92}">
      <dsp:nvSpPr>
        <dsp:cNvPr id="0" name=""/>
        <dsp:cNvSpPr/>
      </dsp:nvSpPr>
      <dsp:spPr>
        <a:xfrm>
          <a:off x="1006822" y="51294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>
            <a:solidFill>
              <a:schemeClr val="accent6"/>
            </a:solidFill>
          </a:endParaRPr>
        </a:p>
      </dsp:txBody>
      <dsp:txXfrm>
        <a:off x="1049314" y="93786"/>
        <a:ext cx="1254171" cy="785467"/>
      </dsp:txXfrm>
    </dsp:sp>
    <dsp:sp modelId="{C9C1C200-A6F8-486F-BEBC-664394CA2A41}">
      <dsp:nvSpPr>
        <dsp:cNvPr id="0" name=""/>
        <dsp:cNvSpPr/>
      </dsp:nvSpPr>
      <dsp:spPr>
        <a:xfrm>
          <a:off x="473019" y="455986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2033022" y="392796"/>
              </a:moveTo>
              <a:arcTo wR="1162043" hR="1162043" stAng="19112946" swAng="208456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CF18C-3A1A-40C5-9DA0-AE051AC55B54}">
      <dsp:nvSpPr>
        <dsp:cNvPr id="0" name=""/>
        <dsp:cNvSpPr/>
      </dsp:nvSpPr>
      <dsp:spPr>
        <a:xfrm>
          <a:off x="2013644" y="1701572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b="1" kern="1200" dirty="0">
            <a:solidFill>
              <a:schemeClr val="accent6"/>
            </a:solidFill>
          </a:endParaRPr>
        </a:p>
      </dsp:txBody>
      <dsp:txXfrm>
        <a:off x="2056136" y="1744064"/>
        <a:ext cx="1254171" cy="785467"/>
      </dsp:txXfrm>
    </dsp:sp>
    <dsp:sp modelId="{5B959A8B-D5CE-41BF-8E5C-A3BCAAF04427}">
      <dsp:nvSpPr>
        <dsp:cNvPr id="0" name=""/>
        <dsp:cNvSpPr/>
      </dsp:nvSpPr>
      <dsp:spPr>
        <a:xfrm>
          <a:off x="534086" y="422252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540558" y="2260712"/>
              </a:moveTo>
              <a:arcTo wR="1162043" hR="1162043" stAng="4259404" swAng="2533295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94788B-7F5E-477A-95A3-24AD3538156F}">
      <dsp:nvSpPr>
        <dsp:cNvPr id="0" name=""/>
        <dsp:cNvSpPr/>
      </dsp:nvSpPr>
      <dsp:spPr>
        <a:xfrm>
          <a:off x="429" y="1654066"/>
          <a:ext cx="1339155" cy="87045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49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u="none" kern="1200" dirty="0" smtClean="0">
              <a:solidFill>
                <a:schemeClr val="accent6"/>
              </a:solidFill>
            </a:rPr>
            <a:t>Shared Situation Awareness</a:t>
          </a:r>
        </a:p>
      </dsp:txBody>
      <dsp:txXfrm>
        <a:off x="42921" y="1696558"/>
        <a:ext cx="1254171" cy="785467"/>
      </dsp:txXfrm>
    </dsp:sp>
    <dsp:sp modelId="{8D3C52E3-300D-4606-A36D-121D92855C95}">
      <dsp:nvSpPr>
        <dsp:cNvPr id="0" name=""/>
        <dsp:cNvSpPr/>
      </dsp:nvSpPr>
      <dsp:spPr>
        <a:xfrm>
          <a:off x="576558" y="439463"/>
          <a:ext cx="2324087" cy="2324087"/>
        </a:xfrm>
        <a:custGeom>
          <a:avLst/>
          <a:gdLst/>
          <a:ahLst/>
          <a:cxnLst/>
          <a:rect l="0" t="0" r="0" b="0"/>
          <a:pathLst>
            <a:path>
              <a:moveTo>
                <a:pt x="10570" y="1005659"/>
              </a:moveTo>
              <a:arcTo wR="1162043" hR="1162043" stAng="11264051" swAng="1974522"/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B3A36-981D-467F-B65F-5DC554850DDD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9A106-DF44-40BD-8D87-92BD3D9927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9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16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07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82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itchFamily="34" charset="0"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5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200" b="0" i="0" baseline="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71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929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30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444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65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20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20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657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4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854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562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9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b="0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302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9A106-DF44-40BD-8D87-92BD3D99271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86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3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810ED0C-4B02-4CCB-9F92-19B7D04ACACC}" type="datetimeFigureOut">
              <a:rPr lang="en-US" smtClean="0"/>
              <a:pPr/>
              <a:t>9/23/2015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C1282F-0E0F-4472-B6EB-4C88CA3146E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youtube.com/watch?v=JwjAAgGi-90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hyperlink" Target="http://www.youtube.com/watch?v=JwjAAgGi-90" TargetMode="External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JwjAAgGi-90" TargetMode="Externa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JwjAAgGi-90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hdphoto" Target="../media/hdphoto3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5.xml"/><Relationship Id="rId10" Type="http://schemas.microsoft.com/office/2007/relationships/hdphoto" Target="../media/hdphoto2.wdp"/><Relationship Id="rId4" Type="http://schemas.openxmlformats.org/officeDocument/2006/relationships/diagramLayout" Target="../diagrams/layout5.xml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Situation Monitoring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TEACH Teamwork</a:t>
            </a:r>
          </a:p>
          <a:p>
            <a:r>
              <a:rPr lang="en-US" dirty="0" smtClean="0"/>
              <a:t>Module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05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066800"/>
            <a:ext cx="8153400" cy="5029200"/>
          </a:xfrm>
          <a:prstGeom prst="rect">
            <a:avLst/>
          </a:prstGeom>
        </p:spPr>
        <p:txBody>
          <a:bodyPr vert="horz" numCol="2">
            <a:noAutofit/>
          </a:bodyPr>
          <a:lstStyle>
            <a:lvl1pPr marL="342900" indent="-342900" algn="l" rtl="0" eaLnBrk="1" fontAlgn="base" hangingPunct="1">
              <a:spcBef>
                <a:spcPts val="8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charset="0"/>
              <a:buChar char="•"/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ＭＳ Ｐゴシック" charset="0"/>
                <a:sym typeface="Futura Book" charset="0"/>
              </a:defRPr>
            </a:lvl1pPr>
            <a:lvl2pPr marL="742950" indent="-285750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charset="0"/>
              <a:buChar char="–"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2pPr>
            <a:lvl3pPr marL="11430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3pPr>
            <a:lvl4pPr marL="1600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charset="0"/>
              <a:buChar char="–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4pPr>
            <a:lvl5pPr marL="2057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charset="0"/>
              <a:buChar char="»"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ＭＳ Ｐゴシック" charset="0"/>
                <a:cs typeface="+mn-cs"/>
                <a:sym typeface="Futura Book" charset="0"/>
              </a:defRPr>
            </a:lvl5pPr>
            <a:lvl6pPr marL="25146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6pPr>
            <a:lvl7pPr marL="29718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7pPr>
            <a:lvl8pPr marL="34290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8pPr>
            <a:lvl9pPr marL="38862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Futura Book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2100" b="1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University of Central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2100" b="1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Florida (UCF)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Eduardo Salas, PhD 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Lauren E Benishek, PhD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Megan Gregory, MS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Ashley Hughes, MS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Shannon Marlow, BS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Christina Lacerenza, BS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Stephanie </a:t>
            </a:r>
            <a:r>
              <a:rPr lang="en-US" sz="1700" kern="0" dirty="0" err="1" smtClean="0">
                <a:latin typeface="Century Schoolbook" panose="02040604050505020304" pitchFamily="18" charset="0"/>
                <a:cs typeface="Arial" panose="020B0604020202020204" pitchFamily="34" charset="0"/>
              </a:rPr>
              <a:t>Zajac</a:t>
            </a: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, MS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 smtClean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2100" b="1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The Coalition for Psychology in Schools and Education, especially to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Sylvia Rosenfield, Ph.D. 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Markeda Newell, Ph.D.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Karin Hodges, Psy.D. 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Peter Sheras, Ph.D. 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George </a:t>
            </a:r>
            <a:r>
              <a:rPr lang="en-US" sz="1700" kern="0" dirty="0" err="1" smtClean="0">
                <a:latin typeface="Century Schoolbook" panose="02040604050505020304" pitchFamily="18" charset="0"/>
                <a:cs typeface="Arial" panose="020B0604020202020204" pitchFamily="34" charset="0"/>
              </a:rPr>
              <a:t>DuPaul</a:t>
            </a: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, Ph.D. 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b="1" kern="0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2100" b="1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The Center for Psychology in Schools and Education (CPSE) Staff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Rena Subotnik, Ph.D., Director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r>
              <a:rPr lang="en-US" sz="1700" kern="0" dirty="0" smtClean="0">
                <a:latin typeface="Century Schoolbook" panose="02040604050505020304" pitchFamily="18" charset="0"/>
                <a:cs typeface="Arial" panose="020B0604020202020204" pitchFamily="34" charset="0"/>
              </a:rPr>
              <a:t>Geesoo Maie Lee, BA, Program Officer</a:t>
            </a:r>
          </a:p>
          <a:p>
            <a:pPr marL="0" indent="0" fontAlgn="t">
              <a:spcBef>
                <a:spcPts val="0"/>
              </a:spcBef>
              <a:spcAft>
                <a:spcPts val="0"/>
              </a:spcAft>
              <a:buFont typeface="Arial" charset="0"/>
              <a:buNone/>
            </a:pPr>
            <a:endParaRPr lang="en-US" sz="2100" kern="0" dirty="0" smtClean="0">
              <a:solidFill>
                <a:srgbClr val="000000"/>
              </a:solidFill>
              <a:latin typeface="Century Schoolbook" panose="020406040505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2100" kern="0" dirty="0">
              <a:latin typeface="Century Schoolbook" panose="02040604050505020304" pitchFamily="18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67600" cy="639762"/>
          </a:xfrm>
        </p:spPr>
        <p:txBody>
          <a:bodyPr/>
          <a:lstStyle/>
          <a:p>
            <a:r>
              <a:rPr lang="en-US" dirty="0" smtClean="0"/>
              <a:t>Contributors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6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Change “Blindness”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600200"/>
            <a:ext cx="7467600" cy="8382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100" b="1" cap="small" dirty="0" smtClean="0"/>
              <a:t>Failing to notice visual, tactile, oratory, or olfactory changes in your surroundings</a:t>
            </a:r>
            <a:endParaRPr lang="en-US" sz="2100" b="1" cap="small" dirty="0"/>
          </a:p>
        </p:txBody>
      </p:sp>
      <p:pic>
        <p:nvPicPr>
          <p:cNvPr id="4" name="Selective Attention Test - Jumping and Ball Toss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1600" y="2895600"/>
            <a:ext cx="6096000" cy="3429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2415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15962"/>
          </a:xfrm>
        </p:spPr>
        <p:txBody>
          <a:bodyPr/>
          <a:lstStyle/>
          <a:p>
            <a:r>
              <a:rPr lang="en-US" dirty="0" smtClean="0"/>
              <a:t>A Real Vignette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6781800" cy="4873752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During </a:t>
            </a:r>
            <a:r>
              <a:rPr lang="en-US" dirty="0"/>
              <a:t>a meeting with teachers and administration, the principal requests that </a:t>
            </a:r>
            <a:r>
              <a:rPr lang="en-US" dirty="0" smtClean="0"/>
              <a:t>Karen, the school psychologist, </a:t>
            </a:r>
            <a:r>
              <a:rPr lang="en-US" dirty="0"/>
              <a:t>pull a certain student’s file. </a:t>
            </a:r>
            <a:r>
              <a:rPr lang="en-US" dirty="0" smtClean="0"/>
              <a:t>Imagine you are in this meeting and you notice that </a:t>
            </a:r>
            <a:r>
              <a:rPr lang="en-US" dirty="0"/>
              <a:t>Karen did not </a:t>
            </a:r>
            <a:r>
              <a:rPr lang="en-US" dirty="0" smtClean="0"/>
              <a:t>hear the student’s name so you quietly tell Karen whose file should be pulled while </a:t>
            </a:r>
            <a:r>
              <a:rPr lang="en-US" dirty="0"/>
              <a:t>the meeting progresses.</a:t>
            </a:r>
            <a:endParaRPr lang="en-US" strike="sngStrike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louisville.edu/education/kyautismtraining/homepage-2010/carousel/greenriv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191000"/>
            <a:ext cx="5619750" cy="2436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7301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Module Will Help You: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7467600" cy="4797552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Understand the importance of situation monitoring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Understand the importance of cross monitoring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Identify barriers to both situation and cross-monitoring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Use the STEP mnemonic to anticipate and predict team needs</a:t>
            </a:r>
          </a:p>
        </p:txBody>
      </p:sp>
    </p:spTree>
    <p:extLst>
      <p:ext uri="{BB962C8B-B14F-4D97-AF65-F5344CB8AC3E}">
        <p14:creationId xmlns:p14="http://schemas.microsoft.com/office/powerpoint/2010/main" val="167523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2133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Part 1: </a:t>
            </a:r>
            <a:br>
              <a:rPr lang="en-US" dirty="0" smtClean="0"/>
            </a:br>
            <a:r>
              <a:rPr lang="en-US" dirty="0" smtClean="0"/>
              <a:t>Situational Monitoring: </a:t>
            </a:r>
            <a:br>
              <a:rPr lang="en-US" dirty="0" smtClean="0"/>
            </a:br>
            <a:r>
              <a:rPr lang="en-US" dirty="0" smtClean="0"/>
              <a:t>What, How, For what purpose, &amp; What gets in the way?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6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79248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Setting the Groundwork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US" dirty="0"/>
          </a:p>
          <a:p>
            <a:pPr lvl="2"/>
            <a:endParaRPr lang="en-US" dirty="0"/>
          </a:p>
          <a:p>
            <a:pPr lvl="1"/>
            <a:endParaRPr lang="en-US" dirty="0" smtClean="0">
              <a:hlinkClick r:id="rId3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56017295"/>
              </p:ext>
            </p:extLst>
          </p:nvPr>
        </p:nvGraphicFramePr>
        <p:xfrm>
          <a:off x="152400" y="1244600"/>
          <a:ext cx="8229600" cy="530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1752600"/>
            <a:ext cx="5309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8330" y="3276600"/>
            <a:ext cx="1491670" cy="609219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00" b="1" dirty="0" smtClean="0"/>
              <a:t>Integrate</a:t>
            </a:r>
          </a:p>
          <a:p>
            <a:pPr marL="365760" lvl="1" indent="0">
              <a:buFont typeface="Wingdings 2"/>
              <a:buNone/>
            </a:pPr>
            <a:endParaRPr lang="en-US" dirty="0" smtClean="0">
              <a:hlinkClick r:id="rId3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3194565"/>
            <a:ext cx="2057400" cy="691635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00" b="1" dirty="0" smtClean="0"/>
              <a:t>Situational Changes</a:t>
            </a:r>
          </a:p>
          <a:p>
            <a:pPr marL="365760" lvl="1" indent="0" algn="r">
              <a:buFont typeface="Wingdings 2"/>
              <a:buNone/>
            </a:pPr>
            <a:endParaRPr lang="en-US" b="1" dirty="0" smtClean="0">
              <a:hlinkClick r:id="rId3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971800" y="6172200"/>
            <a:ext cx="2590800" cy="4572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100" b="1" dirty="0" smtClean="0"/>
              <a:t>Communication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5712" y="6488667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1160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:mv="urn:schemas-microsoft-com:mac:vml"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EC8E29-8237-4233-87ED-39BAD82C2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>
                                            <p:graphicEl>
                                              <a:dgm id="{70EC8E29-8237-4233-87ED-39BAD82C2F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>
                                            <p:graphicEl>
                                              <a:dgm id="{70EC8E29-8237-4233-87ED-39BAD82C2F3A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C706A1-1766-4B58-ACB4-79F5521EF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">
                                            <p:graphicEl>
                                              <a:dgm id="{9EC706A1-1766-4B58-ACB4-79F5521EFB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">
                                            <p:graphicEl>
                                              <a:dgm id="{9EC706A1-1766-4B58-ACB4-79F5521EFBCA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C5837C-3AE3-4AAC-BA1A-9529A1C67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4">
                                            <p:graphicEl>
                                              <a:dgm id="{BDC5837C-3AE3-4AAC-BA1A-9529A1C671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4">
                                            <p:graphicEl>
                                              <a:dgm id="{BDC5837C-3AE3-4AAC-BA1A-9529A1C671FB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94788B-7F5E-477A-95A3-24AD35381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4">
                                            <p:graphicEl>
                                              <a:dgm id="{C394788B-7F5E-477A-95A3-24AD353815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4">
                                            <p:graphicEl>
                                              <a:dgm id="{C394788B-7F5E-477A-95A3-24AD3538156F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3C52E3-300D-4606-A36D-121D92855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4">
                                            <p:graphicEl>
                                              <a:dgm id="{8D3C52E3-300D-4606-A36D-121D92855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4">
                                            <p:graphicEl>
                                              <a:dgm id="{8D3C52E3-300D-4606-A36D-121D92855C95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0EC8E29-8237-4233-87ED-39BAD82C2F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C706A1-1766-4B58-ACB4-79F5521EFB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C5837C-3AE3-4AAC-BA1A-9529A1C671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94788B-7F5E-477A-95A3-24AD35381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3C52E3-300D-4606-A36D-121D92855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xit" presetSubtype="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1000"/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2B099D-83EB-4F08-B9FF-A79E18488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 uiExpand="1">
        <p:bldSub>
          <a:bldDgm bld="one"/>
        </p:bldSub>
      </p:bldGraphic>
      <p:bldGraphic spid="4" grpId="1" uiExpand="1">
        <p:bldSub>
          <a:bldDgm bld="one"/>
        </p:bldSub>
      </p:bldGraphic>
      <p:bldGraphic spid="4" grpId="2" uiExpand="1">
        <p:bldSub>
          <a:bldDgm bld="one"/>
        </p:bldSub>
      </p:bldGraphic>
      <p:bldGraphic spid="4" grpId="3" uiExpand="1">
        <p:bldSub>
          <a:bldDgm/>
        </p:bldSub>
      </p:bldGraphic>
      <p:bldP spid="5" grpId="0"/>
      <p:bldP spid="6" grpId="0"/>
      <p:bldP spid="7" grpId="0"/>
      <p:bldP spid="7" grpId="1"/>
      <p:bldP spid="7" grpId="2"/>
      <p:bldP spid="8" grpId="0"/>
      <p:bldP spid="8" grpId="1"/>
      <p:bldP spid="8" grpId="2"/>
      <p:bldP spid="9" grpId="0"/>
      <p:bldP spid="9" grpId="1"/>
      <p:bldP spid="9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7" b="9434"/>
          <a:stretch/>
        </p:blipFill>
        <p:spPr>
          <a:xfrm flipH="1">
            <a:off x="884583" y="5105400"/>
            <a:ext cx="3458817" cy="17196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Situation Monitoring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62000" y="2971800"/>
            <a:ext cx="3276600" cy="24368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smtClean="0"/>
              <a:t>People and things to monitor: </a:t>
            </a:r>
          </a:p>
          <a:p>
            <a:pPr lvl="1"/>
            <a:r>
              <a:rPr lang="en-US" sz="1800" dirty="0" smtClean="0"/>
              <a:t>Students</a:t>
            </a:r>
          </a:p>
          <a:p>
            <a:pPr lvl="1"/>
            <a:r>
              <a:rPr lang="en-US" sz="1800" dirty="0" smtClean="0">
                <a:solidFill>
                  <a:prstClr val="black"/>
                </a:solidFill>
              </a:rPr>
              <a:t>Teammates </a:t>
            </a:r>
          </a:p>
          <a:p>
            <a:pPr lvl="1"/>
            <a:r>
              <a:rPr lang="en-US" sz="1800" dirty="0" smtClean="0"/>
              <a:t>Environment</a:t>
            </a:r>
          </a:p>
          <a:p>
            <a:pPr lvl="1"/>
            <a:r>
              <a:rPr lang="en-US" sz="1800" dirty="0" smtClean="0"/>
              <a:t>Progress towards goals</a:t>
            </a:r>
          </a:p>
          <a:p>
            <a:pPr marL="365760" lvl="1" indent="0">
              <a:buFont typeface="Wingdings 2"/>
              <a:buNone/>
            </a:pPr>
            <a:endParaRPr lang="en-US" dirty="0" smtClean="0">
              <a:hlinkClick r:id="rId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8449" y="1600200"/>
            <a:ext cx="784542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/>
              <a:t>Individual scanning of the environment to seeking out important information</a:t>
            </a:r>
            <a:endParaRPr lang="en-US" sz="2400" b="1" cap="small" dirty="0"/>
          </a:p>
        </p:txBody>
      </p:sp>
      <p:graphicFrame>
        <p:nvGraphicFramePr>
          <p:cNvPr id="18" name="Diagram 17"/>
          <p:cNvGraphicFramePr/>
          <p:nvPr>
            <p:extLst>
              <p:ext uri="{D42A27DB-BD31-4B8C-83A1-F6EECF244321}">
                <p14:modId xmlns:p14="http://schemas.microsoft.com/office/powerpoint/2010/main" val="3313148580"/>
              </p:ext>
            </p:extLst>
          </p:nvPr>
        </p:nvGraphicFramePr>
        <p:xfrm>
          <a:off x="4800600" y="3124200"/>
          <a:ext cx="3352800" cy="302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393348" y="6488666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39264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Situation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1730" y="2762655"/>
            <a:ext cx="7467600" cy="3730752"/>
          </a:xfrm>
        </p:spPr>
        <p:txBody>
          <a:bodyPr>
            <a:normAutofit/>
          </a:bodyPr>
          <a:lstStyle/>
          <a:p>
            <a:r>
              <a:rPr lang="en-US" sz="2100" dirty="0" smtClean="0"/>
              <a:t>Stay in the loop:</a:t>
            </a:r>
          </a:p>
          <a:p>
            <a:pPr lvl="1"/>
            <a:r>
              <a:rPr lang="en-US" sz="1800" dirty="0" smtClean="0"/>
              <a:t>Characteristics </a:t>
            </a:r>
            <a:r>
              <a:rPr lang="en-US" sz="1800" i="1" dirty="0" smtClean="0"/>
              <a:t>change</a:t>
            </a:r>
          </a:p>
          <a:p>
            <a:pPr lvl="1">
              <a:spcAft>
                <a:spcPts val="1200"/>
              </a:spcAft>
            </a:pPr>
            <a:r>
              <a:rPr lang="en-US" sz="1800" i="1" dirty="0" smtClean="0"/>
              <a:t>Your </a:t>
            </a:r>
            <a:r>
              <a:rPr lang="en-US" sz="1800" dirty="0" smtClean="0"/>
              <a:t>SA needs to be </a:t>
            </a:r>
            <a:r>
              <a:rPr lang="en-US" sz="1800" i="1" dirty="0" smtClean="0"/>
              <a:t>updated!</a:t>
            </a:r>
          </a:p>
          <a:p>
            <a:r>
              <a:rPr lang="en-US" sz="2100" dirty="0" smtClean="0"/>
              <a:t>Think of the team </a:t>
            </a:r>
          </a:p>
          <a:p>
            <a:pPr lvl="1"/>
            <a:r>
              <a:rPr lang="en-US" sz="1800" dirty="0" smtClean="0"/>
              <a:t>Communicate updates to</a:t>
            </a:r>
            <a:br>
              <a:rPr lang="en-US" sz="1800" dirty="0" smtClean="0"/>
            </a:br>
            <a:r>
              <a:rPr lang="en-US" sz="1800" u="sng" dirty="0" smtClean="0"/>
              <a:t>keep</a:t>
            </a:r>
            <a:r>
              <a:rPr lang="en-US" sz="1800" dirty="0" smtClean="0"/>
              <a:t> team members </a:t>
            </a:r>
            <a:r>
              <a:rPr lang="en-US" sz="1800" i="1" dirty="0" smtClean="0"/>
              <a:t>in the</a:t>
            </a:r>
            <a:br>
              <a:rPr lang="en-US" sz="1800" i="1" dirty="0" smtClean="0"/>
            </a:br>
            <a:r>
              <a:rPr lang="en-US" sz="1800" i="1" dirty="0" smtClean="0"/>
              <a:t>loop </a:t>
            </a:r>
            <a:r>
              <a:rPr lang="en-US" sz="1800" dirty="0" smtClean="0"/>
              <a:t>and </a:t>
            </a:r>
            <a:r>
              <a:rPr lang="en-US" sz="1800" i="1" dirty="0" smtClean="0"/>
              <a:t>aware</a:t>
            </a:r>
            <a:endParaRPr lang="en-US" sz="18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152400" y="1567841"/>
            <a:ext cx="8534400" cy="76944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cap="small" dirty="0" smtClean="0"/>
              <a:t>is the state of being aware of the status of yourself, teammates, environment, and responsibilities.</a:t>
            </a:r>
            <a:endParaRPr lang="en-US" sz="2200" b="1" cap="small" dirty="0"/>
          </a:p>
        </p:txBody>
      </p:sp>
      <p:grpSp>
        <p:nvGrpSpPr>
          <p:cNvPr id="5" name="Group 4"/>
          <p:cNvGrpSpPr/>
          <p:nvPr/>
        </p:nvGrpSpPr>
        <p:grpSpPr>
          <a:xfrm>
            <a:off x="4724400" y="2743200"/>
            <a:ext cx="4158670" cy="3022600"/>
            <a:chOff x="4724400" y="3352800"/>
            <a:chExt cx="4158670" cy="3022600"/>
          </a:xfrm>
        </p:grpSpPr>
        <p:grpSp>
          <p:nvGrpSpPr>
            <p:cNvPr id="9" name="Group 8"/>
            <p:cNvGrpSpPr/>
            <p:nvPr/>
          </p:nvGrpSpPr>
          <p:grpSpPr>
            <a:xfrm>
              <a:off x="4724400" y="3352800"/>
              <a:ext cx="4158670" cy="3022600"/>
              <a:chOff x="4724400" y="3352800"/>
              <a:chExt cx="4158670" cy="3022600"/>
            </a:xfrm>
          </p:grpSpPr>
          <p:graphicFrame>
            <p:nvGraphicFramePr>
              <p:cNvPr id="10" name="Diagram 9"/>
              <p:cNvGraphicFramePr/>
              <p:nvPr>
                <p:extLst>
                  <p:ext uri="{D42A27DB-BD31-4B8C-83A1-F6EECF244321}">
                    <p14:modId xmlns:p14="http://schemas.microsoft.com/office/powerpoint/2010/main" val="221426542"/>
                  </p:ext>
                </p:extLst>
              </p:nvPr>
            </p:nvGraphicFramePr>
            <p:xfrm>
              <a:off x="4724400" y="3352800"/>
              <a:ext cx="3352800" cy="3022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11" name="Content Placeholder 2"/>
              <p:cNvSpPr txBox="1">
                <a:spLocks/>
              </p:cNvSpPr>
              <p:nvPr/>
            </p:nvSpPr>
            <p:spPr>
              <a:xfrm>
                <a:off x="7391400" y="4114800"/>
                <a:ext cx="1491670" cy="533400"/>
              </a:xfrm>
              <a:prstGeom prst="rect">
                <a:avLst/>
              </a:prstGeom>
            </p:spPr>
            <p:txBody>
              <a:bodyPr vert="horz">
                <a:no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/>
                  <a:buChar char="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7432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/>
                  <a:buChar char="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SzPct val="60000"/>
                  <a:buFont typeface="Wingdings"/>
                  <a:buChar char="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887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63040" indent="-182880" algn="l" rtl="0" eaLnBrk="1" latinLnBrk="0" hangingPunct="1">
                  <a:spcBef>
                    <a:spcPct val="20000"/>
                  </a:spcBef>
                  <a:buClr>
                    <a:schemeClr val="accent2">
                      <a:tint val="60000"/>
                    </a:schemeClr>
                  </a:buClr>
                  <a:buSzPct val="68000"/>
                  <a:buFont typeface="Wingdings 2"/>
                  <a:buChar char="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0"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01168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"/>
                  <a:defRPr kumimoji="0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0" sz="1400" kern="1200" cap="small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5603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Char char="•"/>
                  <a:defRPr kumimoji="0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500" b="1" dirty="0" smtClean="0"/>
                  <a:t>Integrate Information</a:t>
                </a:r>
              </a:p>
              <a:p>
                <a:pPr marL="365760" lvl="1" indent="0">
                  <a:buFont typeface="Wingdings 2"/>
                  <a:buNone/>
                </a:pPr>
                <a:endParaRPr lang="en-US" sz="1500" dirty="0" smtClean="0">
                  <a:hlinkClick r:id="rId8"/>
                </a:endParaRPr>
              </a:p>
            </p:txBody>
          </p:sp>
        </p:grp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5594930" y="6096000"/>
              <a:ext cx="1644070" cy="266700"/>
            </a:xfrm>
            <a:prstGeom prst="rect">
              <a:avLst/>
            </a:prstGeom>
          </p:spPr>
          <p:txBody>
            <a:bodyPr vert="horz">
              <a:noAutofit/>
            </a:bodyPr>
            <a:lstStyle>
              <a:lvl1pPr marL="274320" indent="-274320" algn="l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/>
                <a:buChar char="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7432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182880" algn="l" rtl="0" eaLnBrk="1" latinLnBrk="0" hangingPunct="1">
                <a:spcBef>
                  <a:spcPct val="20000"/>
                </a:spcBef>
                <a:buClr>
                  <a:schemeClr val="accent2">
                    <a:tint val="60000"/>
                  </a:schemeClr>
                </a:buClr>
                <a:buSzPct val="68000"/>
                <a:buFont typeface="Wingdings 2"/>
                <a:buChar char="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500" b="1" dirty="0" smtClean="0"/>
                <a:t>Communicate</a:t>
              </a:r>
            </a:p>
            <a:p>
              <a:pPr marL="365760" lvl="1" indent="0">
                <a:buFont typeface="Wingdings 2"/>
                <a:buNone/>
              </a:pPr>
              <a:endParaRPr lang="en-US" sz="1500" dirty="0" smtClean="0">
                <a:hlinkClick r:id="rId8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00" b="7967"/>
          <a:stretch/>
        </p:blipFill>
        <p:spPr>
          <a:xfrm>
            <a:off x="2209800" y="5384817"/>
            <a:ext cx="2362200" cy="13969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667471" y="6588410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272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Shared Situation Awareness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199" y="2743200"/>
            <a:ext cx="3953961" cy="3730752"/>
          </a:xfrm>
        </p:spPr>
        <p:txBody>
          <a:bodyPr>
            <a:normAutofit/>
          </a:bodyPr>
          <a:lstStyle/>
          <a:p>
            <a:r>
              <a:rPr lang="en-US" sz="2100" dirty="0" smtClean="0"/>
              <a:t>Individual team members differ on how they perceive events and surroundings</a:t>
            </a:r>
          </a:p>
          <a:p>
            <a:r>
              <a:rPr lang="en-US" sz="2100" dirty="0" smtClean="0"/>
              <a:t>Communication is key</a:t>
            </a:r>
          </a:p>
          <a:p>
            <a:r>
              <a:rPr lang="en-US" sz="2100" dirty="0" smtClean="0"/>
              <a:t>Necessary for:</a:t>
            </a:r>
          </a:p>
          <a:p>
            <a:pPr lvl="1"/>
            <a:r>
              <a:rPr lang="en-US" sz="1800" dirty="0" smtClean="0"/>
              <a:t>Coordination</a:t>
            </a:r>
          </a:p>
          <a:p>
            <a:pPr lvl="1"/>
            <a:r>
              <a:rPr lang="en-US" sz="1800" dirty="0" smtClean="0"/>
              <a:t>Trust</a:t>
            </a:r>
          </a:p>
          <a:p>
            <a:pPr lvl="1"/>
            <a:r>
              <a:rPr lang="en-US" sz="1800" dirty="0" smtClean="0"/>
              <a:t>Performance</a:t>
            </a:r>
          </a:p>
          <a:p>
            <a:endParaRPr lang="en-US" sz="21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488449" y="1661914"/>
            <a:ext cx="7845425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cap="small" dirty="0"/>
              <a:t>Two or more people with the </a:t>
            </a:r>
            <a:r>
              <a:rPr lang="en-US" sz="2400" b="1" i="1" cap="small" dirty="0"/>
              <a:t>same</a:t>
            </a:r>
            <a:r>
              <a:rPr lang="en-US" sz="2400" b="1" cap="small" dirty="0"/>
              <a:t> </a:t>
            </a:r>
            <a:r>
              <a:rPr lang="en-US" sz="2400" b="1" cap="small" dirty="0" smtClean="0"/>
              <a:t>or </a:t>
            </a:r>
            <a:r>
              <a:rPr lang="en-US" sz="2400" b="1" i="1" cap="small" dirty="0" smtClean="0"/>
              <a:t>similar </a:t>
            </a:r>
            <a:r>
              <a:rPr lang="en-US" sz="2400" b="1" cap="small" dirty="0" smtClean="0"/>
              <a:t>understanding </a:t>
            </a:r>
            <a:r>
              <a:rPr lang="en-US" sz="2400" b="1" cap="small" dirty="0"/>
              <a:t>of their surroundings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038600" y="3124200"/>
            <a:ext cx="4844470" cy="3022600"/>
            <a:chOff x="4038600" y="3352800"/>
            <a:chExt cx="4844470" cy="3022600"/>
          </a:xfrm>
        </p:grpSpPr>
        <p:grpSp>
          <p:nvGrpSpPr>
            <p:cNvPr id="9" name="Group 8"/>
            <p:cNvGrpSpPr/>
            <p:nvPr/>
          </p:nvGrpSpPr>
          <p:grpSpPr>
            <a:xfrm>
              <a:off x="4724400" y="3352800"/>
              <a:ext cx="4158670" cy="3022600"/>
              <a:chOff x="4724400" y="3352800"/>
              <a:chExt cx="4158670" cy="3022600"/>
            </a:xfrm>
          </p:grpSpPr>
          <p:graphicFrame>
            <p:nvGraphicFramePr>
              <p:cNvPr id="10" name="Diagram 9"/>
              <p:cNvGraphicFramePr/>
              <p:nvPr>
                <p:extLst>
                  <p:ext uri="{D42A27DB-BD31-4B8C-83A1-F6EECF244321}">
                    <p14:modId xmlns:p14="http://schemas.microsoft.com/office/powerpoint/2010/main" val="2584410003"/>
                  </p:ext>
                </p:extLst>
              </p:nvPr>
            </p:nvGraphicFramePr>
            <p:xfrm>
              <a:off x="4724400" y="3352800"/>
              <a:ext cx="3352800" cy="30226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  <p:sp>
            <p:nvSpPr>
              <p:cNvPr id="11" name="Content Placeholder 2"/>
              <p:cNvSpPr txBox="1">
                <a:spLocks/>
              </p:cNvSpPr>
              <p:nvPr/>
            </p:nvSpPr>
            <p:spPr>
              <a:xfrm>
                <a:off x="7391400" y="4114800"/>
                <a:ext cx="1491670" cy="533400"/>
              </a:xfrm>
              <a:prstGeom prst="rect">
                <a:avLst/>
              </a:prstGeom>
            </p:spPr>
            <p:txBody>
              <a:bodyPr vert="horz">
                <a:noAutofit/>
              </a:bodyPr>
              <a:lstStyle>
                <a:lvl1pPr marL="274320" indent="-274320" algn="l" rtl="0" eaLnBrk="1" latinLnBrk="0" hangingPunct="1">
                  <a:spcBef>
                    <a:spcPts val="600"/>
                  </a:spcBef>
                  <a:buClr>
                    <a:schemeClr val="accent1"/>
                  </a:buClr>
                  <a:buSzPct val="70000"/>
                  <a:buFont typeface="Wingdings"/>
                  <a:buChar char=""/>
                  <a:defRPr kumimoji="0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40080" indent="-27432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Wingdings 2"/>
                  <a:buChar char=""/>
                  <a:defRPr kumimoji="0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SzPct val="60000"/>
                  <a:buFont typeface="Wingdings"/>
                  <a:buChar char="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1887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"/>
                  <a:defRPr kumimoji="0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463040" indent="-182880" algn="l" rtl="0" eaLnBrk="1" latinLnBrk="0" hangingPunct="1">
                  <a:spcBef>
                    <a:spcPct val="20000"/>
                  </a:spcBef>
                  <a:buClr>
                    <a:schemeClr val="accent2">
                      <a:tint val="60000"/>
                    </a:schemeClr>
                  </a:buClr>
                  <a:buSzPct val="68000"/>
                  <a:buFont typeface="Wingdings 2"/>
                  <a:buChar char=""/>
                  <a:defRPr kumimoji="0"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37360" indent="-182880" algn="l" rtl="0" eaLnBrk="1" latinLnBrk="0" hangingPunct="1">
                  <a:spcBef>
                    <a:spcPct val="20000"/>
                  </a:spcBef>
                  <a:buClr>
                    <a:schemeClr val="accent1"/>
                  </a:buClr>
                  <a:buChar char="•"/>
                  <a:defRPr kumimoji="0" sz="16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201168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tint val="60000"/>
                    </a:schemeClr>
                  </a:buClr>
                  <a:buSzPct val="60000"/>
                  <a:buFont typeface="Wingdings"/>
                  <a:buChar char=""/>
                  <a:defRPr kumimoji="0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2286000" indent="-182880" algn="l" rtl="0" eaLnBrk="1" latinLnBrk="0" hangingPunct="1">
                  <a:spcBef>
                    <a:spcPct val="20000"/>
                  </a:spcBef>
                  <a:buClr>
                    <a:schemeClr val="accent2"/>
                  </a:buClr>
                  <a:buChar char="•"/>
                  <a:defRPr kumimoji="0" sz="1400" kern="1200" cap="small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2560320" indent="-182880" algn="l" rtl="0" eaLnBrk="1" latinLnBrk="0" hangingPunct="1">
                  <a:spcBef>
                    <a:spcPct val="20000"/>
                  </a:spcBef>
                  <a:buClr>
                    <a:schemeClr val="accent1">
                      <a:shade val="75000"/>
                    </a:schemeClr>
                  </a:buClr>
                  <a:buChar char="•"/>
                  <a:defRPr kumimoji="0" sz="14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500" b="1" dirty="0" smtClean="0"/>
                  <a:t>Integrate Information</a:t>
                </a:r>
              </a:p>
              <a:p>
                <a:pPr marL="365760" lvl="1" indent="0">
                  <a:buFont typeface="Wingdings 2"/>
                  <a:buNone/>
                </a:pPr>
                <a:endParaRPr lang="en-US" sz="1500" dirty="0" smtClean="0">
                  <a:hlinkClick r:id="rId8"/>
                </a:endParaRPr>
              </a:p>
            </p:txBody>
          </p:sp>
        </p:grp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5594930" y="6096000"/>
              <a:ext cx="1644070" cy="266700"/>
            </a:xfrm>
            <a:prstGeom prst="rect">
              <a:avLst/>
            </a:prstGeom>
          </p:spPr>
          <p:txBody>
            <a:bodyPr vert="horz">
              <a:noAutofit/>
            </a:bodyPr>
            <a:lstStyle>
              <a:lvl1pPr marL="274320" indent="-274320" algn="l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/>
                <a:buChar char="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7432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182880" algn="l" rtl="0" eaLnBrk="1" latinLnBrk="0" hangingPunct="1">
                <a:spcBef>
                  <a:spcPct val="20000"/>
                </a:spcBef>
                <a:buClr>
                  <a:schemeClr val="accent2">
                    <a:tint val="60000"/>
                  </a:schemeClr>
                </a:buClr>
                <a:buSzPct val="68000"/>
                <a:buFont typeface="Wingdings 2"/>
                <a:buChar char="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500" b="1" dirty="0" smtClean="0"/>
                <a:t>Communicate</a:t>
              </a:r>
            </a:p>
            <a:p>
              <a:pPr marL="365760" lvl="1" indent="0">
                <a:buFont typeface="Wingdings 2"/>
                <a:buNone/>
              </a:pPr>
              <a:endParaRPr lang="en-US" sz="1500" dirty="0" smtClean="0">
                <a:hlinkClick r:id="rId8"/>
              </a:endParaRPr>
            </a:p>
          </p:txBody>
        </p: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4038600" y="4185165"/>
              <a:ext cx="1556330" cy="691635"/>
            </a:xfrm>
            <a:prstGeom prst="rect">
              <a:avLst/>
            </a:prstGeom>
          </p:spPr>
          <p:txBody>
            <a:bodyPr vert="horz">
              <a:noAutofit/>
            </a:bodyPr>
            <a:lstStyle>
              <a:lvl1pPr marL="274320" indent="-274320" algn="l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/>
                <a:buChar char=""/>
                <a:defRPr kumimoji="0"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40080" indent="-27432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/>
                <a:buChar char=""/>
                <a:defRPr kumimoji="0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18872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"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463040" indent="-182880" algn="l" rtl="0" eaLnBrk="1" latinLnBrk="0" hangingPunct="1">
                <a:spcBef>
                  <a:spcPct val="20000"/>
                </a:spcBef>
                <a:buClr>
                  <a:schemeClr val="accent2">
                    <a:tint val="60000"/>
                  </a:schemeClr>
                </a:buClr>
                <a:buSzPct val="68000"/>
                <a:buFont typeface="Wingdings 2"/>
                <a:buChar char=""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500" b="1" dirty="0" smtClean="0"/>
                <a:t>Situational Changes</a:t>
              </a:r>
            </a:p>
            <a:p>
              <a:pPr marL="365760" lvl="1" indent="0" algn="r">
                <a:buFont typeface="Wingdings 2"/>
                <a:buNone/>
              </a:pPr>
              <a:endParaRPr lang="en-US" sz="1500" b="1" dirty="0" smtClean="0">
                <a:hlinkClick r:id="rId8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745712" y="6488667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03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>
            <a:noAutofit/>
          </a:bodyPr>
          <a:lstStyle/>
          <a:p>
            <a:r>
              <a:rPr lang="en-US" dirty="0" smtClean="0"/>
              <a:t>Shared Situation Awareness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34200" y="1752600"/>
            <a:ext cx="5309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100" dirty="0"/>
          </a:p>
        </p:txBody>
      </p:sp>
      <p:sp>
        <p:nvSpPr>
          <p:cNvPr id="7" name="Oval 6"/>
          <p:cNvSpPr/>
          <p:nvPr/>
        </p:nvSpPr>
        <p:spPr>
          <a:xfrm>
            <a:off x="1295400" y="2165866"/>
            <a:ext cx="1143000" cy="111073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57200" y="3363310"/>
            <a:ext cx="1143000" cy="1110734"/>
          </a:xfrm>
          <a:prstGeom prst="ellipse">
            <a:avLst/>
          </a:prstGeom>
          <a:solidFill>
            <a:srgbClr val="6E9F34"/>
          </a:solidFill>
          <a:ln w="57150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133600" y="3363310"/>
            <a:ext cx="1143000" cy="1110734"/>
          </a:xfrm>
          <a:prstGeom prst="ellipse">
            <a:avLst/>
          </a:prstGeom>
          <a:solidFill>
            <a:srgbClr val="187DBE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3966" y="4713027"/>
            <a:ext cx="2408032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/>
              <a:t>Situation Awareness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315006" y="4713027"/>
            <a:ext cx="3238387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/>
              <a:t>Shared Situation </a:t>
            </a:r>
            <a:r>
              <a:rPr lang="en-US" dirty="0"/>
              <a:t>Awareness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581400" y="3276600"/>
            <a:ext cx="1905000" cy="6420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7" b="97608" l="3137" r="94902">
                        <a14:foregroundMark x1="50980" y1="48325" x2="52157" y2="60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2" y="2410892"/>
            <a:ext cx="242887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745712" y="6488667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498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924800" cy="661197"/>
          </a:xfrm>
        </p:spPr>
        <p:txBody>
          <a:bodyPr>
            <a:noAutofit/>
          </a:bodyPr>
          <a:lstStyle/>
          <a:p>
            <a:r>
              <a:rPr lang="en-US" dirty="0" smtClean="0"/>
              <a:t>Process Summary in an IEP Meeting</a:t>
            </a:r>
            <a:endParaRPr lang="en-US" dirty="0"/>
          </a:p>
        </p:txBody>
      </p:sp>
      <p:graphicFrame>
        <p:nvGraphicFramePr>
          <p:cNvPr id="56" name="Diagram 55"/>
          <p:cNvGraphicFramePr/>
          <p:nvPr>
            <p:extLst>
              <p:ext uri="{D42A27DB-BD31-4B8C-83A1-F6EECF244321}">
                <p14:modId xmlns:p14="http://schemas.microsoft.com/office/powerpoint/2010/main" val="3416405906"/>
              </p:ext>
            </p:extLst>
          </p:nvPr>
        </p:nvGraphicFramePr>
        <p:xfrm>
          <a:off x="152400" y="1524000"/>
          <a:ext cx="8229600" cy="530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0" name="Group 59"/>
          <p:cNvGrpSpPr/>
          <p:nvPr/>
        </p:nvGrpSpPr>
        <p:grpSpPr>
          <a:xfrm>
            <a:off x="776155" y="1053581"/>
            <a:ext cx="7286889" cy="5368152"/>
            <a:chOff x="838200" y="1453048"/>
            <a:chExt cx="7286889" cy="5368152"/>
          </a:xfrm>
        </p:grpSpPr>
        <p:grpSp>
          <p:nvGrpSpPr>
            <p:cNvPr id="55" name="Group 54"/>
            <p:cNvGrpSpPr/>
            <p:nvPr/>
          </p:nvGrpSpPr>
          <p:grpSpPr>
            <a:xfrm>
              <a:off x="838200" y="1822380"/>
              <a:ext cx="7286889" cy="4998820"/>
              <a:chOff x="838200" y="1822380"/>
              <a:chExt cx="7286889" cy="4998820"/>
            </a:xfrm>
          </p:grpSpPr>
          <p:sp>
            <p:nvSpPr>
              <p:cNvPr id="46" name="Freeform 45"/>
              <p:cNvSpPr/>
              <p:nvPr/>
            </p:nvSpPr>
            <p:spPr>
              <a:xfrm>
                <a:off x="2127995" y="2597461"/>
                <a:ext cx="4219457" cy="4219457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3662915" y="681945"/>
                    </a:moveTo>
                    <a:arcTo wR="2109728" hR="2109728" stAng="19044534" swAng="1611583"/>
                  </a:path>
                </a:pathLst>
              </a:custGeom>
              <a:noFill/>
              <a:ln>
                <a:tailEnd type="arrow"/>
              </a:ln>
            </p:spPr>
            <p:style>
              <a:lnRef idx="1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8" name="Freeform 47"/>
              <p:cNvSpPr/>
              <p:nvPr/>
            </p:nvSpPr>
            <p:spPr>
              <a:xfrm>
                <a:off x="2226900" y="2196641"/>
                <a:ext cx="4219457" cy="4219457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2908082" y="4062569"/>
                    </a:moveTo>
                    <a:arcTo wR="2109728" hR="2109728" stAng="4065867" swAng="2618917"/>
                  </a:path>
                </a:pathLst>
              </a:custGeom>
              <a:noFill/>
              <a:ln>
                <a:tailEnd type="arrow"/>
              </a:ln>
            </p:spPr>
            <p:style>
              <a:lnRef idx="1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0" name="Freeform 49"/>
              <p:cNvSpPr/>
              <p:nvPr/>
            </p:nvSpPr>
            <p:spPr>
              <a:xfrm>
                <a:off x="2334005" y="2601743"/>
                <a:ext cx="4219457" cy="4219457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76478" y="1546834"/>
                    </a:moveTo>
                    <a:arcTo wR="2109728" hR="2109728" stAng="11728468" swAng="1632112"/>
                  </a:path>
                </a:pathLst>
              </a:custGeom>
              <a:noFill/>
              <a:ln>
                <a:tailEnd type="arrow"/>
              </a:ln>
            </p:spPr>
            <p:style>
              <a:lnRef idx="1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8200" y="4495800"/>
                <a:ext cx="2971800" cy="1442485"/>
              </a:xfrm>
              <a:prstGeom prst="rect">
                <a:avLst/>
              </a:prstGeom>
              <a:ln w="127000" cap="sq">
                <a:solidFill>
                  <a:srgbClr val="000000"/>
                </a:solidFill>
                <a:miter lim="800000"/>
              </a:ln>
              <a:effectLst>
                <a:outerShdw blurRad="57150" dist="50800" dir="2700000" algn="tl" rotWithShape="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352" b="100000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29369" y="1822380"/>
                <a:ext cx="2785631" cy="2368620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11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ackgroundRemoval t="0" b="100000" l="0" r="100000">
                            <a14:foregroundMark x1="26071" y1="78261" x2="42857" y2="74704"/>
                            <a14:foregroundMark x1="15357" y1="78261" x2="20714" y2="73123"/>
                            <a14:foregroundMark x1="9286" y1="88538" x2="18929" y2="87352"/>
                            <a14:foregroundMark x1="75714" y1="78261" x2="90000" y2="92490"/>
                            <a14:foregroundMark x1="69643" y1="90119" x2="60714" y2="90119"/>
                            <a14:foregroundMark x1="65357" y1="77075" x2="57500" y2="77075"/>
                            <a14:foregroundMark x1="53929" y1="88933" x2="53929" y2="88933"/>
                            <a14:foregroundMark x1="26786" y1="83004" x2="26786" y2="8300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7800" y="3657600"/>
                <a:ext cx="2867289" cy="2590800"/>
              </a:xfrm>
              <a:prstGeom prst="rect">
                <a:avLst/>
              </a:prstGeom>
            </p:spPr>
          </p:pic>
        </p:grpSp>
        <p:sp>
          <p:nvSpPr>
            <p:cNvPr id="57" name="TextBox 56"/>
            <p:cNvSpPr txBox="1"/>
            <p:nvPr/>
          </p:nvSpPr>
          <p:spPr>
            <a:xfrm>
              <a:off x="3118987" y="1453048"/>
              <a:ext cx="24352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Situation Monitoring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489518" y="6172200"/>
              <a:ext cx="24080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Situation Awareness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278193" y="6059269"/>
              <a:ext cx="20746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Shared Situation </a:t>
              </a:r>
            </a:p>
            <a:p>
              <a:pPr algn="ctr"/>
              <a:r>
                <a:rPr lang="en-US" dirty="0" smtClean="0"/>
                <a:t>Awareness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745712" y="6488667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7887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Continuously Monitoring the Situation Creates Awareness</a:t>
            </a:r>
            <a:endParaRPr lang="en-US" dirty="0"/>
          </a:p>
        </p:txBody>
      </p:sp>
      <p:pic>
        <p:nvPicPr>
          <p:cNvPr id="5" name="Picture 2" descr="C:\Users\ahughes\AppData\Local\Microsoft\Windows\Temporary Internet Files\Content.IE5\ISYKMQCW\MC90033423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029200"/>
            <a:ext cx="2979420" cy="175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524000"/>
            <a:ext cx="7543800" cy="1569660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Why do you think situation monitoring and awareness are so important? </a:t>
            </a:r>
            <a:r>
              <a:rPr lang="en-US" sz="2400" b="1" dirty="0"/>
              <a:t> </a:t>
            </a:r>
            <a:endParaRPr lang="en-US" sz="2400" b="1" dirty="0" smtClean="0"/>
          </a:p>
          <a:p>
            <a:r>
              <a:rPr lang="en-US" sz="2400" b="1" dirty="0" smtClean="0"/>
              <a:t>What benefits do you think it has for teamwork?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3093660"/>
            <a:ext cx="7467600" cy="338029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Allows teams to: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Anticipate and respond to changes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Adjust the team strategy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Avoid and rectify issues 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Develop an accurate shared understanding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Accommodate students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Ensure student and staff welfare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5712" y="6488667"/>
            <a:ext cx="4495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Relevant Citations: </a:t>
            </a:r>
            <a:r>
              <a:rPr lang="en-US" sz="1200" dirty="0" err="1" smtClean="0"/>
              <a:t>Endsley</a:t>
            </a:r>
            <a:r>
              <a:rPr lang="en-US" sz="1200" dirty="0" smtClean="0"/>
              <a:t> (2000; 2004)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549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http://soozeq.files.wordpress.com/2012/08/classroo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935" y="2337622"/>
            <a:ext cx="3733800" cy="2800350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Situation Monitoring</a:t>
            </a:r>
            <a:endParaRPr lang="en-US" strike="sngStrike" dirty="0"/>
          </a:p>
        </p:txBody>
      </p:sp>
      <p:pic>
        <p:nvPicPr>
          <p:cNvPr id="1029" name="Picture 5" descr="C:\Users\mgregory\AppData\Local\Microsoft\Windows\Temporary Internet Files\Content.IE5\5413FCBK\MP90042220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316" y="3990538"/>
            <a:ext cx="1605153" cy="2406555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0344" y="6027761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Illness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1031" name="Picture 7" descr="C:\Users\mgregory\AppData\Local\Microsoft\Windows\Temporary Internet Files\Content.IE5\5413FCBK\MP900341408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80" y="3579729"/>
            <a:ext cx="2079009" cy="291449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50487" y="612489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Fatigue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1034" name="Picture 10" descr="C:\Users\mgregory\AppData\Local\Microsoft\Windows\Temporary Internet Files\Content.IE5\OZ6UNXYN\MC900056476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693" y="3990538"/>
            <a:ext cx="2017885" cy="252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52149" y="6488668"/>
            <a:ext cx="3122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Team Member Workload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0" y="2360348"/>
            <a:ext cx="2773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Chaotic Environment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16" name="Picture 2" descr="https://encrypted-tbn0.gstatic.com/images?q=tbn:ANd9GcQn6eJbTyt-hjDA1JP5JoKxntmjG_LGXPIq0SgbA0fe7YUiZagm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0" r="13599"/>
          <a:stretch/>
        </p:blipFill>
        <p:spPr bwMode="auto">
          <a:xfrm>
            <a:off x="1239367" y="1752600"/>
            <a:ext cx="1638232" cy="1638528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98825" y="30480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Hunger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  <p:pic>
        <p:nvPicPr>
          <p:cNvPr id="3" name="Picture 4" descr="https://c2.staticflickr.com/4/3608/3640386883_e7c4a0195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13721"/>
            <a:ext cx="2155349" cy="1922572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13955" y="1524000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</a:rPr>
              <a:t>Stress</a:t>
            </a:r>
            <a:endParaRPr lang="en-US" b="1" dirty="0">
              <a:ln>
                <a:solidFill>
                  <a:schemeClr val="tx1"/>
                </a:solidFill>
              </a:ln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9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8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2:</a:t>
            </a:r>
            <a:br>
              <a:rPr lang="en-US" dirty="0" smtClean="0"/>
            </a:br>
            <a:r>
              <a:rPr lang="en-US" dirty="0" smtClean="0"/>
              <a:t>Using the STEP Mnemonic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0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 Review &amp; Discussion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7086600" cy="3733800"/>
          </a:xfr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/>
            </a:pPr>
            <a:r>
              <a:rPr lang="en-US" dirty="0" smtClean="0"/>
              <a:t>What are the three phases in the situation monitoring process? </a:t>
            </a:r>
            <a:r>
              <a:rPr lang="en-US" dirty="0"/>
              <a:t> </a:t>
            </a:r>
          </a:p>
          <a:p>
            <a:pPr marL="457200" lvl="0" indent="-457200">
              <a:spcBef>
                <a:spcPts val="1800"/>
              </a:spcBef>
              <a:buClr>
                <a:srgbClr val="AD0101"/>
              </a:buClr>
              <a:buFont typeface="+mj-lt"/>
              <a:buAutoNum type="arabicPeriod"/>
            </a:pPr>
            <a:r>
              <a:rPr lang="en-US" dirty="0" smtClean="0">
                <a:solidFill>
                  <a:prstClr val="black"/>
                </a:solidFill>
              </a:rPr>
              <a:t>What are the benefits of continuous monitoring?</a:t>
            </a:r>
          </a:p>
          <a:p>
            <a:pPr marL="457200" lvl="0" indent="-457200">
              <a:spcBef>
                <a:spcPts val="1800"/>
              </a:spcBef>
              <a:buClr>
                <a:srgbClr val="AD0101"/>
              </a:buClr>
              <a:buFont typeface="+mj-lt"/>
              <a:buAutoNum type="arabicPeriod"/>
            </a:pPr>
            <a:r>
              <a:rPr lang="en-US" dirty="0" smtClean="0"/>
              <a:t>What are examples of barriers to situation monitoring and awareness? </a:t>
            </a:r>
          </a:p>
          <a:p>
            <a:pPr marL="457200" lvl="0" indent="-457200">
              <a:spcBef>
                <a:spcPts val="1800"/>
              </a:spcBef>
              <a:buClr>
                <a:srgbClr val="AD0101"/>
              </a:buClr>
              <a:buFont typeface="+mj-lt"/>
              <a:buAutoNum type="arabicPeriod"/>
            </a:pPr>
            <a:r>
              <a:rPr lang="en-US" dirty="0" smtClean="0"/>
              <a:t>How can you avoid some of these common barriers?</a:t>
            </a:r>
          </a:p>
        </p:txBody>
      </p:sp>
    </p:spTree>
    <p:extLst>
      <p:ext uri="{BB962C8B-B14F-4D97-AF65-F5344CB8AC3E}">
        <p14:creationId xmlns:p14="http://schemas.microsoft.com/office/powerpoint/2010/main" val="413668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8600"/>
            <a:ext cx="7467600" cy="1143000"/>
          </a:xfrm>
        </p:spPr>
        <p:txBody>
          <a:bodyPr/>
          <a:lstStyle/>
          <a:p>
            <a:r>
              <a:rPr lang="en-US" dirty="0" smtClean="0"/>
              <a:t>STEP: A Monitoring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mnemonic to help direct monitoring behavior</a:t>
            </a:r>
          </a:p>
          <a:p>
            <a:r>
              <a:rPr lang="en-US" dirty="0" smtClean="0"/>
              <a:t>Focuses one’s monitoring on four aspects:</a:t>
            </a:r>
          </a:p>
          <a:p>
            <a:pPr lvl="1"/>
            <a:r>
              <a:rPr lang="en-US" dirty="0" smtClean="0"/>
              <a:t>Self</a:t>
            </a:r>
          </a:p>
          <a:p>
            <a:pPr lvl="1"/>
            <a:r>
              <a:rPr lang="en-US" smtClean="0"/>
              <a:t>Team Members</a:t>
            </a:r>
            <a:endParaRPr lang="en-US" dirty="0" smtClean="0"/>
          </a:p>
          <a:p>
            <a:pPr lvl="1"/>
            <a:r>
              <a:rPr lang="en-US" dirty="0" smtClean="0"/>
              <a:t>Environment</a:t>
            </a:r>
          </a:p>
          <a:p>
            <a:pPr lvl="1"/>
            <a:r>
              <a:rPr lang="en-US" dirty="0" smtClean="0"/>
              <a:t>Progress of the team (i.e., temperature </a:t>
            </a:r>
            <a:br>
              <a:rPr lang="en-US" dirty="0" smtClean="0"/>
            </a:br>
            <a:r>
              <a:rPr lang="en-US" dirty="0" smtClean="0"/>
              <a:t>taking)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659316" y="3224282"/>
            <a:ext cx="5059776" cy="3176518"/>
            <a:chOff x="2895600" y="2438400"/>
            <a:chExt cx="5840034" cy="4030465"/>
          </a:xfrm>
          <a:solidFill>
            <a:schemeClr val="accent5">
              <a:lumMod val="50000"/>
            </a:schemeClr>
          </a:solidFill>
        </p:grpSpPr>
        <p:grpSp>
          <p:nvGrpSpPr>
            <p:cNvPr id="11" name="Group 10"/>
            <p:cNvGrpSpPr/>
            <p:nvPr/>
          </p:nvGrpSpPr>
          <p:grpSpPr>
            <a:xfrm>
              <a:off x="2895600" y="3367796"/>
              <a:ext cx="5840034" cy="3101069"/>
              <a:chOff x="2895600" y="3367796"/>
              <a:chExt cx="5840034" cy="3101069"/>
            </a:xfrm>
            <a:grpFill/>
          </p:grpSpPr>
          <p:sp>
            <p:nvSpPr>
              <p:cNvPr id="14" name="Cube 13"/>
              <p:cNvSpPr/>
              <p:nvPr/>
            </p:nvSpPr>
            <p:spPr>
              <a:xfrm rot="16200000">
                <a:off x="5195190" y="2928422"/>
                <a:ext cx="1240853" cy="5840033"/>
              </a:xfrm>
              <a:prstGeom prst="cube">
                <a:avLst/>
              </a:prstGeom>
              <a:solidFill>
                <a:schemeClr val="accent5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Self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Cube 14"/>
              <p:cNvSpPr/>
              <p:nvPr/>
            </p:nvSpPr>
            <p:spPr>
              <a:xfrm rot="16200000">
                <a:off x="5899682" y="2701035"/>
                <a:ext cx="1240853" cy="4431050"/>
              </a:xfrm>
              <a:prstGeom prst="cube">
                <a:avLst/>
              </a:prstGeom>
              <a:solidFill>
                <a:schemeClr val="accent4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Team Members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Cube 15"/>
              <p:cNvSpPr/>
              <p:nvPr/>
            </p:nvSpPr>
            <p:spPr>
              <a:xfrm rot="16200000">
                <a:off x="6599523" y="2472538"/>
                <a:ext cx="1240853" cy="3031369"/>
              </a:xfrm>
              <a:prstGeom prst="cube">
                <a:avLst/>
              </a:pr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Environment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Cube 11"/>
            <p:cNvSpPr/>
            <p:nvPr/>
          </p:nvSpPr>
          <p:spPr>
            <a:xfrm rot="16200000">
              <a:off x="7297994" y="2241616"/>
              <a:ext cx="1240853" cy="1634421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Progress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358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790637" y="4533900"/>
            <a:ext cx="1972363" cy="2327854"/>
            <a:chOff x="2895600" y="2438400"/>
            <a:chExt cx="5840034" cy="4030465"/>
          </a:xfrm>
          <a:solidFill>
            <a:schemeClr val="accent5">
              <a:lumMod val="50000"/>
            </a:schemeClr>
          </a:solidFill>
        </p:grpSpPr>
        <p:grpSp>
          <p:nvGrpSpPr>
            <p:cNvPr id="6" name="Group 5"/>
            <p:cNvGrpSpPr/>
            <p:nvPr/>
          </p:nvGrpSpPr>
          <p:grpSpPr>
            <a:xfrm>
              <a:off x="2895600" y="3367796"/>
              <a:ext cx="5840034" cy="3101069"/>
              <a:chOff x="2895600" y="3367796"/>
              <a:chExt cx="5840034" cy="3101069"/>
            </a:xfrm>
            <a:grpFill/>
          </p:grpSpPr>
          <p:sp>
            <p:nvSpPr>
              <p:cNvPr id="8" name="Cube 7"/>
              <p:cNvSpPr/>
              <p:nvPr/>
            </p:nvSpPr>
            <p:spPr>
              <a:xfrm rot="16200000">
                <a:off x="5195190" y="2928422"/>
                <a:ext cx="1240853" cy="5840033"/>
              </a:xfrm>
              <a:prstGeom prst="cube">
                <a:avLst/>
              </a:prstGeom>
              <a:solidFill>
                <a:srgbClr val="DFDA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S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Cube 8"/>
              <p:cNvSpPr/>
              <p:nvPr/>
            </p:nvSpPr>
            <p:spPr>
              <a:xfrm rot="16200000">
                <a:off x="5899682" y="2701035"/>
                <a:ext cx="1240853" cy="4431050"/>
              </a:xfrm>
              <a:prstGeom prst="cube">
                <a:avLst/>
              </a:prstGeom>
              <a:solidFill>
                <a:schemeClr val="accent4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0" lvl="1" algn="ctr"/>
                <a:r>
                  <a:rPr lang="en-US" b="1" dirty="0">
                    <a:solidFill>
                      <a:schemeClr val="bg1"/>
                    </a:solidFill>
                  </a:rPr>
                  <a:t>T</a:t>
                </a:r>
              </a:p>
            </p:txBody>
          </p:sp>
          <p:sp>
            <p:nvSpPr>
              <p:cNvPr id="10" name="Cube 9"/>
              <p:cNvSpPr/>
              <p:nvPr/>
            </p:nvSpPr>
            <p:spPr>
              <a:xfrm rot="16200000">
                <a:off x="6599523" y="2472538"/>
                <a:ext cx="1240853" cy="3031369"/>
              </a:xfrm>
              <a:prstGeom prst="cube">
                <a:avLst/>
              </a:pr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E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Cube 6"/>
            <p:cNvSpPr/>
            <p:nvPr/>
          </p:nvSpPr>
          <p:spPr>
            <a:xfrm rot="16200000">
              <a:off x="7297994" y="2241616"/>
              <a:ext cx="1240853" cy="1634421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477000" y="4724400"/>
            <a:ext cx="1134028" cy="1821857"/>
            <a:chOff x="1558002" y="2692966"/>
            <a:chExt cx="2225951" cy="3058296"/>
          </a:xfrm>
        </p:grpSpPr>
        <p:grpSp>
          <p:nvGrpSpPr>
            <p:cNvPr id="12" name="Group 11"/>
            <p:cNvGrpSpPr/>
            <p:nvPr/>
          </p:nvGrpSpPr>
          <p:grpSpPr>
            <a:xfrm rot="21296246">
              <a:off x="1838887" y="4471334"/>
              <a:ext cx="891585" cy="1279928"/>
              <a:chOff x="1452347" y="3431494"/>
              <a:chExt cx="905406" cy="120767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303754">
                <a:off x="1708223" y="3431494"/>
                <a:ext cx="629907" cy="114833"/>
              </a:xfrm>
              <a:prstGeom prst="line">
                <a:avLst/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303754">
                <a:off x="1467099" y="3434821"/>
                <a:ext cx="51909" cy="529898"/>
              </a:xfrm>
              <a:prstGeom prst="line">
                <a:avLst/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rot="303754">
                <a:off x="2291033" y="3558981"/>
                <a:ext cx="66720" cy="604529"/>
              </a:xfrm>
              <a:prstGeom prst="line">
                <a:avLst/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303754" flipH="1">
                <a:off x="1452347" y="3950215"/>
                <a:ext cx="4590" cy="688951"/>
              </a:xfrm>
              <a:prstGeom prst="line">
                <a:avLst/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/>
            <p:cNvGrpSpPr/>
            <p:nvPr/>
          </p:nvGrpSpPr>
          <p:grpSpPr>
            <a:xfrm rot="21296246">
              <a:off x="1558002" y="2692966"/>
              <a:ext cx="2225951" cy="2522124"/>
              <a:chOff x="1521657" y="1541004"/>
              <a:chExt cx="2260454" cy="2379743"/>
            </a:xfrm>
          </p:grpSpPr>
          <p:sp>
            <p:nvSpPr>
              <p:cNvPr id="14" name="Arc 13"/>
              <p:cNvSpPr/>
              <p:nvPr/>
            </p:nvSpPr>
            <p:spPr>
              <a:xfrm rot="3543754" flipH="1" flipV="1">
                <a:off x="1380730" y="2422765"/>
                <a:ext cx="1638909" cy="1357055"/>
              </a:xfrm>
              <a:prstGeom prst="arc">
                <a:avLst>
                  <a:gd name="adj1" fmla="val 18359236"/>
                  <a:gd name="adj2" fmla="val 0"/>
                </a:avLst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Arc 14"/>
              <p:cNvSpPr/>
              <p:nvPr/>
            </p:nvSpPr>
            <p:spPr>
              <a:xfrm rot="20820000" flipH="1" flipV="1">
                <a:off x="2143202" y="1541004"/>
                <a:ext cx="1638909" cy="1357055"/>
              </a:xfrm>
              <a:prstGeom prst="arc">
                <a:avLst>
                  <a:gd name="adj1" fmla="val 18359236"/>
                  <a:gd name="adj2" fmla="val 0"/>
                </a:avLst>
              </a:prstGeom>
              <a:ln>
                <a:solidFill>
                  <a:srgbClr val="5C0000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1602874" y="1757933"/>
                <a:ext cx="671029" cy="1433548"/>
                <a:chOff x="1602874" y="1757933"/>
                <a:chExt cx="671029" cy="1433548"/>
              </a:xfrm>
            </p:grpSpPr>
            <p:sp>
              <p:nvSpPr>
                <p:cNvPr id="18" name="Oval 17"/>
                <p:cNvSpPr/>
                <p:nvPr/>
              </p:nvSpPr>
              <p:spPr>
                <a:xfrm>
                  <a:off x="1615232" y="1757933"/>
                  <a:ext cx="658671" cy="610711"/>
                </a:xfrm>
                <a:prstGeom prst="ellipse">
                  <a:avLst/>
                </a:prstGeom>
                <a:solidFill>
                  <a:srgbClr val="5C0000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Trapezoid 18"/>
                <p:cNvSpPr/>
                <p:nvPr/>
              </p:nvSpPr>
              <p:spPr>
                <a:xfrm>
                  <a:off x="1602874" y="2378653"/>
                  <a:ext cx="645619" cy="812828"/>
                </a:xfrm>
                <a:prstGeom prst="trapezoid">
                  <a:avLst>
                    <a:gd name="adj" fmla="val 10393"/>
                  </a:avLst>
                </a:prstGeom>
                <a:solidFill>
                  <a:srgbClr val="9A0000"/>
                </a:solidFill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8600"/>
            <a:ext cx="7467600" cy="1143000"/>
          </a:xfrm>
        </p:spPr>
        <p:txBody>
          <a:bodyPr/>
          <a:lstStyle/>
          <a:p>
            <a:r>
              <a:rPr lang="en-US" dirty="0" smtClean="0"/>
              <a:t>STEP: Self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223454"/>
          </a:xfrm>
        </p:spPr>
        <p:txBody>
          <a:bodyPr>
            <a:normAutofit/>
          </a:bodyPr>
          <a:lstStyle/>
          <a:p>
            <a:r>
              <a:rPr lang="en-US" sz="2700" dirty="0" smtClean="0"/>
              <a:t>What have I </a:t>
            </a:r>
            <a:r>
              <a:rPr lang="en-US" sz="2700" b="1" dirty="0" smtClean="0"/>
              <a:t>done</a:t>
            </a:r>
            <a:r>
              <a:rPr lang="en-US" sz="2700" dirty="0" smtClean="0"/>
              <a:t> to contribute to the team?</a:t>
            </a:r>
          </a:p>
          <a:p>
            <a:r>
              <a:rPr lang="en-US" sz="2700" dirty="0" smtClean="0"/>
              <a:t>What do I </a:t>
            </a:r>
            <a:r>
              <a:rPr lang="en-US" sz="2700" b="1" dirty="0" smtClean="0"/>
              <a:t>need to do</a:t>
            </a:r>
            <a:r>
              <a:rPr lang="en-US" sz="2700" dirty="0" smtClean="0"/>
              <a:t> to contribute to the team?</a:t>
            </a:r>
          </a:p>
          <a:p>
            <a:r>
              <a:rPr lang="en-US" sz="2700" b="1" dirty="0" smtClean="0"/>
              <a:t>Can I do</a:t>
            </a:r>
            <a:r>
              <a:rPr lang="en-US" sz="2700" dirty="0" smtClean="0"/>
              <a:t> what I need to do for the team?</a:t>
            </a:r>
          </a:p>
          <a:p>
            <a:r>
              <a:rPr lang="en-US" sz="2700" dirty="0" smtClean="0"/>
              <a:t>Now knowing all of this, </a:t>
            </a:r>
            <a:r>
              <a:rPr lang="en-US" sz="2700" dirty="0"/>
              <a:t>w</a:t>
            </a:r>
            <a:r>
              <a:rPr lang="en-US" sz="2700" dirty="0" smtClean="0"/>
              <a:t>hat would I </a:t>
            </a:r>
            <a:br>
              <a:rPr lang="en-US" sz="2700" dirty="0" smtClean="0"/>
            </a:br>
            <a:r>
              <a:rPr lang="en-US" sz="2700" b="1" dirty="0" smtClean="0"/>
              <a:t>recommend</a:t>
            </a:r>
            <a:r>
              <a:rPr lang="en-US" sz="2700" dirty="0" smtClean="0"/>
              <a:t> to the team?</a:t>
            </a:r>
          </a:p>
        </p:txBody>
      </p:sp>
    </p:spTree>
    <p:extLst>
      <p:ext uri="{BB962C8B-B14F-4D97-AF65-F5344CB8AC3E}">
        <p14:creationId xmlns:p14="http://schemas.microsoft.com/office/powerpoint/2010/main" val="155881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 rot="-180000">
            <a:off x="6672884" y="4380832"/>
            <a:ext cx="1437032" cy="1699348"/>
            <a:chOff x="1119006" y="2578129"/>
            <a:chExt cx="2176600" cy="3317592"/>
          </a:xfrm>
        </p:grpSpPr>
        <p:sp>
          <p:nvSpPr>
            <p:cNvPr id="27" name="Rectangle 26"/>
            <p:cNvSpPr/>
            <p:nvPr/>
          </p:nvSpPr>
          <p:spPr>
            <a:xfrm rot="-360000">
              <a:off x="1479775" y="3658172"/>
              <a:ext cx="45719" cy="91717"/>
            </a:xfrm>
            <a:prstGeom prst="rect">
              <a:avLst/>
            </a:prstGeom>
            <a:solidFill>
              <a:srgbClr val="5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119006" y="2578129"/>
              <a:ext cx="2176600" cy="3317592"/>
              <a:chOff x="1555186" y="2550092"/>
              <a:chExt cx="2176600" cy="3143659"/>
            </a:xfrm>
          </p:grpSpPr>
          <p:grpSp>
            <p:nvGrpSpPr>
              <p:cNvPr id="29" name="Group 28"/>
              <p:cNvGrpSpPr/>
              <p:nvPr/>
            </p:nvGrpSpPr>
            <p:grpSpPr>
              <a:xfrm rot="21296246">
                <a:off x="1793843" y="4470521"/>
                <a:ext cx="678648" cy="1223230"/>
                <a:chOff x="1409810" y="3418220"/>
                <a:chExt cx="689165" cy="1154175"/>
              </a:xfrm>
            </p:grpSpPr>
            <p:cxnSp>
              <p:nvCxnSpPr>
                <p:cNvPr id="36" name="Straight Connector 35"/>
                <p:cNvCxnSpPr/>
                <p:nvPr/>
              </p:nvCxnSpPr>
              <p:spPr>
                <a:xfrm rot="303754" flipV="1">
                  <a:off x="1780591" y="3418220"/>
                  <a:ext cx="70651" cy="613464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 rot="17463754">
                  <a:off x="1687888" y="3194398"/>
                  <a:ext cx="45703" cy="601860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rot="303754" flipH="1">
                  <a:off x="1630495" y="4023106"/>
                  <a:ext cx="92456" cy="549289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rot="20463754">
                  <a:off x="2098975" y="3543776"/>
                  <a:ext cx="0" cy="593955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/>
              <p:cNvGrpSpPr/>
              <p:nvPr/>
            </p:nvGrpSpPr>
            <p:grpSpPr>
              <a:xfrm rot="21296246">
                <a:off x="1555186" y="2550092"/>
                <a:ext cx="2176600" cy="1892742"/>
                <a:chOff x="1559909" y="1405590"/>
                <a:chExt cx="2210338" cy="1785891"/>
              </a:xfrm>
            </p:grpSpPr>
            <p:sp>
              <p:nvSpPr>
                <p:cNvPr id="31" name="Arc 30"/>
                <p:cNvSpPr/>
                <p:nvPr/>
              </p:nvSpPr>
              <p:spPr>
                <a:xfrm rot="483754" flipH="1" flipV="1">
                  <a:off x="2131339" y="1803714"/>
                  <a:ext cx="1638908" cy="1357055"/>
                </a:xfrm>
                <a:prstGeom prst="arc">
                  <a:avLst>
                    <a:gd name="adj1" fmla="val 18359236"/>
                    <a:gd name="adj2" fmla="val 0"/>
                  </a:avLst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1602875" y="1757933"/>
                  <a:ext cx="671028" cy="1433548"/>
                  <a:chOff x="1602875" y="1757933"/>
                  <a:chExt cx="671028" cy="1433548"/>
                </a:xfrm>
              </p:grpSpPr>
              <p:sp>
                <p:nvSpPr>
                  <p:cNvPr id="34" name="Oval 33"/>
                  <p:cNvSpPr/>
                  <p:nvPr/>
                </p:nvSpPr>
                <p:spPr>
                  <a:xfrm>
                    <a:off x="1615232" y="1757933"/>
                    <a:ext cx="658671" cy="610711"/>
                  </a:xfrm>
                  <a:prstGeom prst="ellipse">
                    <a:avLst/>
                  </a:prstGeom>
                  <a:solidFill>
                    <a:srgbClr val="5C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5" name="Trapezoid 34"/>
                  <p:cNvSpPr/>
                  <p:nvPr/>
                </p:nvSpPr>
                <p:spPr>
                  <a:xfrm>
                    <a:off x="1602875" y="2378653"/>
                    <a:ext cx="645619" cy="812828"/>
                  </a:xfrm>
                  <a:prstGeom prst="trapezoid">
                    <a:avLst>
                      <a:gd name="adj" fmla="val 10393"/>
                    </a:avLst>
                  </a:prstGeom>
                  <a:solidFill>
                    <a:srgbClr val="9A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33" name="Arc 32"/>
                <p:cNvSpPr/>
                <p:nvPr/>
              </p:nvSpPr>
              <p:spPr>
                <a:xfrm rot="19863754" flipH="1" flipV="1">
                  <a:off x="1559909" y="1405590"/>
                  <a:ext cx="1861481" cy="1194795"/>
                </a:xfrm>
                <a:prstGeom prst="arc">
                  <a:avLst>
                    <a:gd name="adj1" fmla="val 18359236"/>
                    <a:gd name="adj2" fmla="val 0"/>
                  </a:avLst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09800"/>
            <a:ext cx="7467600" cy="4572000"/>
          </a:xfrm>
        </p:spPr>
        <p:txBody>
          <a:bodyPr>
            <a:normAutofit/>
          </a:bodyPr>
          <a:lstStyle/>
          <a:p>
            <a:r>
              <a:rPr lang="en-US" sz="2700" dirty="0" smtClean="0"/>
              <a:t>What </a:t>
            </a:r>
            <a:r>
              <a:rPr lang="en-US" sz="2700" b="1" dirty="0" smtClean="0"/>
              <a:t>verbal and non-verbal cues </a:t>
            </a:r>
            <a:r>
              <a:rPr lang="en-US" sz="2700" dirty="0" smtClean="0"/>
              <a:t>are my </a:t>
            </a:r>
            <a:r>
              <a:rPr lang="en-US" sz="2700" dirty="0" smtClean="0"/>
              <a:t>teammates </a:t>
            </a:r>
            <a:r>
              <a:rPr lang="en-US" sz="2700" dirty="0" smtClean="0"/>
              <a:t>displaying?</a:t>
            </a:r>
          </a:p>
          <a:p>
            <a:r>
              <a:rPr lang="en-US" sz="2700" dirty="0" smtClean="0"/>
              <a:t>Why might they be </a:t>
            </a:r>
            <a:r>
              <a:rPr lang="en-US" sz="2700" b="1" dirty="0" smtClean="0"/>
              <a:t>displaying these cues</a:t>
            </a:r>
            <a:r>
              <a:rPr lang="en-US" sz="2700" dirty="0" smtClean="0"/>
              <a:t>?</a:t>
            </a:r>
            <a:endParaRPr lang="en-US" sz="2700" dirty="0" smtClean="0"/>
          </a:p>
          <a:p>
            <a:r>
              <a:rPr lang="en-US" sz="2700" dirty="0" smtClean="0"/>
              <a:t>How might the underlying cause </a:t>
            </a:r>
            <a:r>
              <a:rPr lang="en-US" sz="2700" b="1" dirty="0" smtClean="0"/>
              <a:t>affect the </a:t>
            </a:r>
            <a:br>
              <a:rPr lang="en-US" sz="2700" b="1" dirty="0" smtClean="0"/>
            </a:br>
            <a:r>
              <a:rPr lang="en-US" sz="2700" b="1" dirty="0" smtClean="0"/>
              <a:t>team</a:t>
            </a:r>
            <a:r>
              <a:rPr lang="en-US" sz="2700" dirty="0" smtClean="0"/>
              <a:t>?</a:t>
            </a:r>
          </a:p>
          <a:p>
            <a:r>
              <a:rPr lang="en-US" sz="2700" b="1" dirty="0" smtClean="0"/>
              <a:t>What should I </a:t>
            </a:r>
            <a:r>
              <a:rPr lang="en-US" sz="2700" b="1" dirty="0" smtClean="0"/>
              <a:t>do about this</a:t>
            </a:r>
            <a:r>
              <a:rPr lang="en-US" sz="2700" dirty="0" smtClean="0"/>
              <a:t>?</a:t>
            </a:r>
            <a:endParaRPr lang="en-US" sz="27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295275"/>
            <a:ext cx="7467600" cy="1143000"/>
          </a:xfrm>
        </p:spPr>
        <p:txBody>
          <a:bodyPr/>
          <a:lstStyle/>
          <a:p>
            <a:r>
              <a:rPr lang="en-US" dirty="0" smtClean="0"/>
              <a:t>STEP: Team Member Status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6864096" y="4526280"/>
            <a:ext cx="1975104" cy="2331720"/>
            <a:chOff x="2895600" y="2438400"/>
            <a:chExt cx="5840034" cy="4030466"/>
          </a:xfrm>
          <a:solidFill>
            <a:schemeClr val="accent5">
              <a:lumMod val="50000"/>
            </a:schemeClr>
          </a:solidFill>
        </p:grpSpPr>
        <p:grpSp>
          <p:nvGrpSpPr>
            <p:cNvPr id="21" name="Group 20"/>
            <p:cNvGrpSpPr/>
            <p:nvPr/>
          </p:nvGrpSpPr>
          <p:grpSpPr>
            <a:xfrm>
              <a:off x="2895600" y="3367796"/>
              <a:ext cx="5840034" cy="3101070"/>
              <a:chOff x="2895600" y="3367796"/>
              <a:chExt cx="5840034" cy="3101070"/>
            </a:xfrm>
            <a:grpFill/>
          </p:grpSpPr>
          <p:sp>
            <p:nvSpPr>
              <p:cNvPr id="23" name="Cube 22"/>
              <p:cNvSpPr/>
              <p:nvPr/>
            </p:nvSpPr>
            <p:spPr>
              <a:xfrm rot="16200000">
                <a:off x="5195190" y="2928423"/>
                <a:ext cx="1240853" cy="5840034"/>
              </a:xfrm>
              <a:prstGeom prst="cube">
                <a:avLst/>
              </a:prstGeom>
              <a:solidFill>
                <a:schemeClr val="accent5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S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ube 23"/>
              <p:cNvSpPr/>
              <p:nvPr/>
            </p:nvSpPr>
            <p:spPr>
              <a:xfrm rot="16200000">
                <a:off x="5899682" y="2701035"/>
                <a:ext cx="1240853" cy="4431050"/>
              </a:xfrm>
              <a:prstGeom prst="cube">
                <a:avLst/>
              </a:prstGeom>
              <a:solidFill>
                <a:srgbClr val="DFDA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T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Cube 24"/>
              <p:cNvSpPr/>
              <p:nvPr/>
            </p:nvSpPr>
            <p:spPr>
              <a:xfrm rot="16200000">
                <a:off x="6599523" y="2472538"/>
                <a:ext cx="1240853" cy="3031369"/>
              </a:xfrm>
              <a:prstGeom prst="cube">
                <a:avLst/>
              </a:pr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E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2" name="Cube 21"/>
            <p:cNvSpPr/>
            <p:nvPr/>
          </p:nvSpPr>
          <p:spPr>
            <a:xfrm rot="16200000">
              <a:off x="7297994" y="2241616"/>
              <a:ext cx="1240853" cy="1634421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57199" y="1447800"/>
            <a:ext cx="8013685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cap="small" dirty="0" smtClean="0"/>
              <a:t>Cross-Monitoring</a:t>
            </a:r>
            <a:r>
              <a:rPr lang="en-US" sz="2000" b="1" cap="small" dirty="0" smtClean="0"/>
              <a:t>: deliberately checking on and watching colleagues for signs that assistance is needed</a:t>
            </a:r>
            <a:endParaRPr lang="en-US" sz="2000" b="1" cap="small" dirty="0"/>
          </a:p>
        </p:txBody>
      </p:sp>
    </p:spTree>
    <p:extLst>
      <p:ext uri="{BB962C8B-B14F-4D97-AF65-F5344CB8AC3E}">
        <p14:creationId xmlns:p14="http://schemas.microsoft.com/office/powerpoint/2010/main" val="13392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Cross-Monitoring: What it Looks Like</a:t>
            </a:r>
            <a:endParaRPr lang="en-US" dirty="0"/>
          </a:p>
        </p:txBody>
      </p:sp>
      <p:pic>
        <p:nvPicPr>
          <p:cNvPr id="5" name="FishAholics - Finding Nemo.mp4">
            <a:hlinkClick r:id="" action="ppaction://media"/>
          </p:cNvPr>
          <p:cNvPicPr>
            <a:picLocks noGrp="1"/>
          </p:cNvPicPr>
          <p:nvPr>
            <p:ph sz="quarter"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0955.9424" end="23448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1905000"/>
            <a:ext cx="6950728" cy="38524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50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228600"/>
            <a:ext cx="7467600" cy="1143000"/>
          </a:xfrm>
        </p:spPr>
        <p:txBody>
          <a:bodyPr/>
          <a:lstStyle/>
          <a:p>
            <a:r>
              <a:rPr lang="en-US" dirty="0" smtClean="0"/>
              <a:t>STEP: Environmental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What are the </a:t>
            </a:r>
            <a:r>
              <a:rPr lang="en-US" sz="2600" b="1" dirty="0" smtClean="0"/>
              <a:t>current circumstances </a:t>
            </a:r>
            <a:r>
              <a:rPr lang="en-US" sz="2600" dirty="0" smtClean="0"/>
              <a:t>surrounding </a:t>
            </a:r>
            <a:r>
              <a:rPr lang="en-US" sz="2600" dirty="0" smtClean="0"/>
              <a:t>our team?</a:t>
            </a:r>
          </a:p>
          <a:p>
            <a:r>
              <a:rPr lang="en-US" sz="2600" dirty="0" smtClean="0"/>
              <a:t>What </a:t>
            </a:r>
            <a:r>
              <a:rPr lang="en-US" sz="2600" b="1" dirty="0" smtClean="0"/>
              <a:t>tools and materials </a:t>
            </a:r>
            <a:r>
              <a:rPr lang="en-US" sz="2600" dirty="0" smtClean="0"/>
              <a:t>are (un)available?</a:t>
            </a:r>
          </a:p>
          <a:p>
            <a:r>
              <a:rPr lang="en-US" sz="2600" dirty="0" smtClean="0"/>
              <a:t>How might the </a:t>
            </a:r>
            <a:r>
              <a:rPr lang="en-US" sz="2600" b="1" dirty="0" smtClean="0"/>
              <a:t>team be affected</a:t>
            </a:r>
            <a:r>
              <a:rPr lang="en-US" sz="2600" dirty="0" smtClean="0"/>
              <a:t>?</a:t>
            </a:r>
          </a:p>
          <a:p>
            <a:r>
              <a:rPr lang="en-US" sz="2600" dirty="0" smtClean="0"/>
              <a:t>What </a:t>
            </a:r>
            <a:r>
              <a:rPr lang="en-US" sz="2600" b="1" dirty="0" smtClean="0"/>
              <a:t>can and should we do </a:t>
            </a:r>
            <a:r>
              <a:rPr lang="en-US" sz="2600" dirty="0" smtClean="0"/>
              <a:t>about them?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864096" y="4524746"/>
            <a:ext cx="1975104" cy="2331720"/>
            <a:chOff x="2895600" y="2438400"/>
            <a:chExt cx="5840034" cy="4030465"/>
          </a:xfrm>
          <a:solidFill>
            <a:schemeClr val="accent5">
              <a:lumMod val="50000"/>
            </a:schemeClr>
          </a:solidFill>
        </p:grpSpPr>
        <p:grpSp>
          <p:nvGrpSpPr>
            <p:cNvPr id="7" name="Group 6"/>
            <p:cNvGrpSpPr/>
            <p:nvPr/>
          </p:nvGrpSpPr>
          <p:grpSpPr>
            <a:xfrm>
              <a:off x="2895600" y="3367796"/>
              <a:ext cx="5840034" cy="3101069"/>
              <a:chOff x="2895600" y="3367796"/>
              <a:chExt cx="5840034" cy="3101069"/>
            </a:xfrm>
            <a:grpFill/>
          </p:grpSpPr>
          <p:sp>
            <p:nvSpPr>
              <p:cNvPr id="9" name="Cube 8"/>
              <p:cNvSpPr/>
              <p:nvPr/>
            </p:nvSpPr>
            <p:spPr>
              <a:xfrm rot="16200000">
                <a:off x="5195190" y="2928422"/>
                <a:ext cx="1240853" cy="5840033"/>
              </a:xfrm>
              <a:prstGeom prst="cube">
                <a:avLst/>
              </a:prstGeom>
              <a:solidFill>
                <a:schemeClr val="accent5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S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Cube 9"/>
              <p:cNvSpPr/>
              <p:nvPr/>
            </p:nvSpPr>
            <p:spPr>
              <a:xfrm rot="16200000">
                <a:off x="5899682" y="2701035"/>
                <a:ext cx="1240853" cy="4431050"/>
              </a:xfrm>
              <a:prstGeom prst="cube">
                <a:avLst/>
              </a:prstGeom>
              <a:solidFill>
                <a:schemeClr val="accent4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T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Cube 10"/>
              <p:cNvSpPr/>
              <p:nvPr/>
            </p:nvSpPr>
            <p:spPr>
              <a:xfrm rot="16200000">
                <a:off x="6599523" y="2472538"/>
                <a:ext cx="1240853" cy="3031369"/>
              </a:xfrm>
              <a:prstGeom prst="cube">
                <a:avLst/>
              </a:prstGeom>
              <a:solidFill>
                <a:srgbClr val="DFDA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</a:rPr>
                  <a:t>E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Cube 7"/>
            <p:cNvSpPr/>
            <p:nvPr/>
          </p:nvSpPr>
          <p:spPr>
            <a:xfrm rot="16200000">
              <a:off x="7297994" y="2241616"/>
              <a:ext cx="1240853" cy="1634421"/>
            </a:xfrm>
            <a:prstGeom prst="cub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391400" y="3886200"/>
            <a:ext cx="1447800" cy="1676400"/>
            <a:chOff x="1121822" y="2728906"/>
            <a:chExt cx="2225951" cy="3234311"/>
          </a:xfrm>
        </p:grpSpPr>
        <p:sp>
          <p:nvSpPr>
            <p:cNvPr id="13" name="Rectangle 12"/>
            <p:cNvSpPr/>
            <p:nvPr/>
          </p:nvSpPr>
          <p:spPr>
            <a:xfrm rot="-360000">
              <a:off x="1479775" y="3658172"/>
              <a:ext cx="45719" cy="91717"/>
            </a:xfrm>
            <a:prstGeom prst="rect">
              <a:avLst/>
            </a:prstGeom>
            <a:solidFill>
              <a:srgbClr val="5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121822" y="2728906"/>
              <a:ext cx="2225951" cy="3234311"/>
              <a:chOff x="1558002" y="2692966"/>
              <a:chExt cx="2225951" cy="3064743"/>
            </a:xfrm>
          </p:grpSpPr>
          <p:grpSp>
            <p:nvGrpSpPr>
              <p:cNvPr id="15" name="Group 14"/>
              <p:cNvGrpSpPr/>
              <p:nvPr/>
            </p:nvGrpSpPr>
            <p:grpSpPr>
              <a:xfrm rot="21296246">
                <a:off x="1838571" y="4471347"/>
                <a:ext cx="892187" cy="1286362"/>
                <a:chOff x="1451736" y="3431494"/>
                <a:chExt cx="906017" cy="1213743"/>
              </a:xfrm>
            </p:grpSpPr>
            <p:cxnSp>
              <p:nvCxnSpPr>
                <p:cNvPr id="23" name="Straight Connector 22"/>
                <p:cNvCxnSpPr/>
                <p:nvPr/>
              </p:nvCxnSpPr>
              <p:spPr>
                <a:xfrm rot="303754">
                  <a:off x="1708223" y="3431494"/>
                  <a:ext cx="629907" cy="114833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/>
                <p:cNvCxnSpPr/>
                <p:nvPr/>
              </p:nvCxnSpPr>
              <p:spPr>
                <a:xfrm rot="303754">
                  <a:off x="1467099" y="3434821"/>
                  <a:ext cx="51909" cy="529898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24"/>
                <p:cNvCxnSpPr/>
                <p:nvPr/>
              </p:nvCxnSpPr>
              <p:spPr>
                <a:xfrm rot="303754">
                  <a:off x="2291033" y="3558981"/>
                  <a:ext cx="66720" cy="604529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rot="303754" flipH="1">
                  <a:off x="1451736" y="3956286"/>
                  <a:ext cx="4590" cy="688951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15"/>
              <p:cNvGrpSpPr/>
              <p:nvPr/>
            </p:nvGrpSpPr>
            <p:grpSpPr>
              <a:xfrm rot="21296246">
                <a:off x="1558002" y="2692966"/>
                <a:ext cx="2225951" cy="2522124"/>
                <a:chOff x="1521657" y="1541004"/>
                <a:chExt cx="2260454" cy="2379743"/>
              </a:xfrm>
            </p:grpSpPr>
            <p:sp>
              <p:nvSpPr>
                <p:cNvPr id="17" name="Arc 16"/>
                <p:cNvSpPr/>
                <p:nvPr/>
              </p:nvSpPr>
              <p:spPr>
                <a:xfrm rot="3543754" flipH="1" flipV="1">
                  <a:off x="1380730" y="2422765"/>
                  <a:ext cx="1638909" cy="1357055"/>
                </a:xfrm>
                <a:prstGeom prst="arc">
                  <a:avLst>
                    <a:gd name="adj1" fmla="val 18359236"/>
                    <a:gd name="adj2" fmla="val 0"/>
                  </a:avLst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Arc 18"/>
                <p:cNvSpPr/>
                <p:nvPr/>
              </p:nvSpPr>
              <p:spPr>
                <a:xfrm rot="20820000" flipH="1" flipV="1">
                  <a:off x="2143202" y="1541004"/>
                  <a:ext cx="1638909" cy="1357055"/>
                </a:xfrm>
                <a:prstGeom prst="arc">
                  <a:avLst>
                    <a:gd name="adj1" fmla="val 18359236"/>
                    <a:gd name="adj2" fmla="val 0"/>
                  </a:avLst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0" name="Group 19"/>
                <p:cNvGrpSpPr/>
                <p:nvPr/>
              </p:nvGrpSpPr>
              <p:grpSpPr>
                <a:xfrm>
                  <a:off x="1602874" y="1757933"/>
                  <a:ext cx="671029" cy="1433548"/>
                  <a:chOff x="1602874" y="1757933"/>
                  <a:chExt cx="671029" cy="1433548"/>
                </a:xfrm>
              </p:grpSpPr>
              <p:sp>
                <p:nvSpPr>
                  <p:cNvPr id="21" name="Oval 20"/>
                  <p:cNvSpPr/>
                  <p:nvPr/>
                </p:nvSpPr>
                <p:spPr>
                  <a:xfrm>
                    <a:off x="1615232" y="1757933"/>
                    <a:ext cx="658671" cy="610711"/>
                  </a:xfrm>
                  <a:prstGeom prst="ellipse">
                    <a:avLst/>
                  </a:prstGeom>
                  <a:solidFill>
                    <a:srgbClr val="5C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2" name="Trapezoid 21"/>
                  <p:cNvSpPr/>
                  <p:nvPr/>
                </p:nvSpPr>
                <p:spPr>
                  <a:xfrm>
                    <a:off x="1602874" y="2378653"/>
                    <a:ext cx="645619" cy="812828"/>
                  </a:xfrm>
                  <a:prstGeom prst="trapezoid">
                    <a:avLst>
                      <a:gd name="adj" fmla="val 10393"/>
                    </a:avLst>
                  </a:prstGeom>
                  <a:solidFill>
                    <a:srgbClr val="9A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23486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STEP: Progress Towards Goals</a:t>
            </a:r>
            <a:endParaRPr lang="en-US" dirty="0"/>
          </a:p>
        </p:txBody>
      </p:sp>
      <p:sp>
        <p:nvSpPr>
          <p:cNvPr id="4" name="Content Placeholder 2"/>
          <p:cNvSpPr txBox="1">
            <a:spLocks noGrp="1"/>
          </p:cNvSpPr>
          <p:nvPr>
            <p:ph sz="quarter" idx="1"/>
          </p:nvPr>
        </p:nvSpPr>
        <p:spPr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What is the </a:t>
            </a:r>
            <a:r>
              <a:rPr lang="en-US" b="1" dirty="0" smtClean="0"/>
              <a:t>goal</a:t>
            </a:r>
            <a:r>
              <a:rPr lang="en-US" dirty="0" smtClean="0"/>
              <a:t>?</a:t>
            </a:r>
          </a:p>
          <a:p>
            <a:r>
              <a:rPr lang="en-US" dirty="0" smtClean="0"/>
              <a:t>Are we </a:t>
            </a:r>
            <a:r>
              <a:rPr lang="en-US" b="1" dirty="0" smtClean="0"/>
              <a:t>on track</a:t>
            </a:r>
            <a:r>
              <a:rPr lang="en-US" dirty="0" smtClean="0"/>
              <a:t> to meet our goal(s)?</a:t>
            </a:r>
          </a:p>
          <a:p>
            <a:r>
              <a:rPr lang="en-US" dirty="0" smtClean="0"/>
              <a:t>How has our goal </a:t>
            </a:r>
            <a:r>
              <a:rPr lang="en-US" b="1" dirty="0" smtClean="0"/>
              <a:t>progress been affected </a:t>
            </a:r>
            <a:r>
              <a:rPr lang="en-US" dirty="0" smtClean="0"/>
              <a:t>by what is going on with me, my teammates, and the environment?</a:t>
            </a:r>
          </a:p>
          <a:p>
            <a:r>
              <a:rPr lang="en-US" dirty="0" smtClean="0"/>
              <a:t>What </a:t>
            </a:r>
            <a:r>
              <a:rPr lang="en-US" b="1" dirty="0" smtClean="0"/>
              <a:t>course of action </a:t>
            </a:r>
            <a:r>
              <a:rPr lang="en-US" dirty="0" smtClean="0"/>
              <a:t>would I </a:t>
            </a:r>
            <a:r>
              <a:rPr lang="en-US" b="1" dirty="0" smtClean="0"/>
              <a:t>recommend</a:t>
            </a:r>
            <a:r>
              <a:rPr lang="en-US" dirty="0" smtClean="0"/>
              <a:t>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781800" y="4526280"/>
            <a:ext cx="1975104" cy="2331720"/>
            <a:chOff x="2895600" y="2438400"/>
            <a:chExt cx="5840034" cy="4030465"/>
          </a:xfrm>
          <a:solidFill>
            <a:schemeClr val="accent5">
              <a:lumMod val="50000"/>
            </a:schemeClr>
          </a:solidFill>
        </p:grpSpPr>
        <p:grpSp>
          <p:nvGrpSpPr>
            <p:cNvPr id="6" name="Group 5"/>
            <p:cNvGrpSpPr/>
            <p:nvPr/>
          </p:nvGrpSpPr>
          <p:grpSpPr>
            <a:xfrm>
              <a:off x="2895600" y="3367796"/>
              <a:ext cx="5840034" cy="3101069"/>
              <a:chOff x="2895600" y="3367796"/>
              <a:chExt cx="5840034" cy="3101069"/>
            </a:xfrm>
            <a:grpFill/>
          </p:grpSpPr>
          <p:sp>
            <p:nvSpPr>
              <p:cNvPr id="8" name="Cube 7"/>
              <p:cNvSpPr/>
              <p:nvPr/>
            </p:nvSpPr>
            <p:spPr>
              <a:xfrm rot="16200000">
                <a:off x="5195190" y="2928422"/>
                <a:ext cx="1240853" cy="5840033"/>
              </a:xfrm>
              <a:prstGeom prst="cube">
                <a:avLst/>
              </a:prstGeom>
              <a:solidFill>
                <a:schemeClr val="accent5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Cube 8"/>
              <p:cNvSpPr/>
              <p:nvPr/>
            </p:nvSpPr>
            <p:spPr>
              <a:xfrm rot="16200000">
                <a:off x="5899682" y="2701035"/>
                <a:ext cx="1240853" cy="4431050"/>
              </a:xfrm>
              <a:prstGeom prst="cube">
                <a:avLst/>
              </a:prstGeom>
              <a:solidFill>
                <a:schemeClr val="accent4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T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Cube 9"/>
              <p:cNvSpPr/>
              <p:nvPr/>
            </p:nvSpPr>
            <p:spPr>
              <a:xfrm rot="16200000">
                <a:off x="6599523" y="2472538"/>
                <a:ext cx="1240853" cy="3031369"/>
              </a:xfrm>
              <a:prstGeom prst="cube">
                <a:avLst/>
              </a:pr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E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Cube 6"/>
            <p:cNvSpPr/>
            <p:nvPr/>
          </p:nvSpPr>
          <p:spPr>
            <a:xfrm rot="16200000">
              <a:off x="7297994" y="2241616"/>
              <a:ext cx="1240853" cy="1634421"/>
            </a:xfrm>
            <a:prstGeom prst="cube">
              <a:avLst/>
            </a:prstGeom>
            <a:solidFill>
              <a:srgbClr val="DFDA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600" b="1" dirty="0" smtClean="0">
                  <a:solidFill>
                    <a:schemeClr val="tx1"/>
                  </a:solidFill>
                </a:rPr>
                <a:t>P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 rot="-180000">
            <a:off x="7886727" y="3060875"/>
            <a:ext cx="1053698" cy="1484569"/>
            <a:chOff x="1942275" y="1188030"/>
            <a:chExt cx="1563309" cy="2143819"/>
          </a:xfrm>
        </p:grpSpPr>
        <p:grpSp>
          <p:nvGrpSpPr>
            <p:cNvPr id="41" name="Group 40"/>
            <p:cNvGrpSpPr/>
            <p:nvPr/>
          </p:nvGrpSpPr>
          <p:grpSpPr>
            <a:xfrm rot="480000">
              <a:off x="2373458" y="1188030"/>
              <a:ext cx="697011" cy="2125938"/>
              <a:chOff x="1180589" y="3038103"/>
              <a:chExt cx="697011" cy="2125938"/>
            </a:xfrm>
          </p:grpSpPr>
          <p:sp>
            <p:nvSpPr>
              <p:cNvPr id="45" name="Rectangle 44"/>
              <p:cNvSpPr/>
              <p:nvPr/>
            </p:nvSpPr>
            <p:spPr>
              <a:xfrm rot="-360000">
                <a:off x="1479775" y="3658172"/>
                <a:ext cx="45719" cy="91717"/>
              </a:xfrm>
              <a:prstGeom prst="rect">
                <a:avLst/>
              </a:prstGeom>
              <a:solidFill>
                <a:srgbClr val="5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6" name="Group 45"/>
              <p:cNvGrpSpPr/>
              <p:nvPr/>
            </p:nvGrpSpPr>
            <p:grpSpPr>
              <a:xfrm>
                <a:off x="1180589" y="3038103"/>
                <a:ext cx="697011" cy="2125938"/>
                <a:chOff x="1616769" y="2985949"/>
                <a:chExt cx="697011" cy="2014481"/>
              </a:xfrm>
            </p:grpSpPr>
            <p:cxnSp>
              <p:nvCxnSpPr>
                <p:cNvPr id="47" name="Straight Connector 46"/>
                <p:cNvCxnSpPr/>
                <p:nvPr/>
              </p:nvCxnSpPr>
              <p:spPr>
                <a:xfrm rot="15900000" flipV="1">
                  <a:off x="1994898" y="4681771"/>
                  <a:ext cx="516439" cy="119630"/>
                </a:xfrm>
                <a:prstGeom prst="line">
                  <a:avLst/>
                </a:prstGeom>
                <a:ln>
                  <a:solidFill>
                    <a:srgbClr val="5C0000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48" name="Group 47"/>
                <p:cNvGrpSpPr/>
                <p:nvPr/>
              </p:nvGrpSpPr>
              <p:grpSpPr>
                <a:xfrm rot="21296246">
                  <a:off x="1616769" y="2985949"/>
                  <a:ext cx="660772" cy="1519299"/>
                  <a:chOff x="1602875" y="1757949"/>
                  <a:chExt cx="671013" cy="1433532"/>
                </a:xfrm>
              </p:grpSpPr>
              <p:sp>
                <p:nvSpPr>
                  <p:cNvPr id="49" name="Oval 48"/>
                  <p:cNvSpPr/>
                  <p:nvPr/>
                </p:nvSpPr>
                <p:spPr>
                  <a:xfrm>
                    <a:off x="1615219" y="1757949"/>
                    <a:ext cx="658669" cy="610713"/>
                  </a:xfrm>
                  <a:prstGeom prst="ellipse">
                    <a:avLst/>
                  </a:prstGeom>
                  <a:solidFill>
                    <a:srgbClr val="5C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Trapezoid 49"/>
                  <p:cNvSpPr/>
                  <p:nvPr/>
                </p:nvSpPr>
                <p:spPr>
                  <a:xfrm>
                    <a:off x="1602875" y="2378653"/>
                    <a:ext cx="645619" cy="812828"/>
                  </a:xfrm>
                  <a:prstGeom prst="trapezoid">
                    <a:avLst>
                      <a:gd name="adj" fmla="val 10393"/>
                    </a:avLst>
                  </a:prstGeom>
                  <a:solidFill>
                    <a:srgbClr val="9A0000"/>
                  </a:solidFill>
                  <a:ln>
                    <a:noFill/>
                  </a:ln>
                </p:spPr>
                <p:style>
                  <a:lnRef idx="2">
                    <a:schemeClr val="dk1">
                      <a:shade val="50000"/>
                    </a:schemeClr>
                  </a:lnRef>
                  <a:fillRef idx="1">
                    <a:schemeClr val="dk1"/>
                  </a:fillRef>
                  <a:effectRef idx="0">
                    <a:schemeClr val="dk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cxnSp>
          <p:nvCxnSpPr>
            <p:cNvPr id="42" name="Straight Connector 41"/>
            <p:cNvCxnSpPr/>
            <p:nvPr/>
          </p:nvCxnSpPr>
          <p:spPr>
            <a:xfrm rot="16380000" flipV="1">
              <a:off x="2229882" y="3037279"/>
              <a:ext cx="551930" cy="37210"/>
            </a:xfrm>
            <a:prstGeom prst="line">
              <a:avLst/>
            </a:prstGeom>
            <a:ln>
              <a:solidFill>
                <a:srgbClr val="5C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971800" y="1582147"/>
              <a:ext cx="533784" cy="450722"/>
            </a:xfrm>
            <a:prstGeom prst="line">
              <a:avLst/>
            </a:prstGeom>
            <a:ln>
              <a:solidFill>
                <a:srgbClr val="5C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1942275" y="1544855"/>
              <a:ext cx="533784" cy="450722"/>
            </a:xfrm>
            <a:prstGeom prst="line">
              <a:avLst/>
            </a:prstGeom>
            <a:ln>
              <a:solidFill>
                <a:srgbClr val="5C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2643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Activity: Practice </a:t>
            </a:r>
            <a:r>
              <a:rPr lang="en-US" dirty="0" err="1" smtClean="0"/>
              <a:t>STEPing</a:t>
            </a:r>
            <a:endParaRPr lang="en-US" dirty="0"/>
          </a:p>
        </p:txBody>
      </p:sp>
      <p:pic>
        <p:nvPicPr>
          <p:cNvPr id="4" name="AP Psychology Awareness Test- Who Cheated (1).mp4">
            <a:hlinkClick r:id="" action="ppaction://media"/>
          </p:cNvPr>
          <p:cNvPicPr>
            <a:picLocks noGrp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2975" y="1600200"/>
            <a:ext cx="6497638" cy="487362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30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 smtClean="0"/>
              <a:t>What makes it difficult to maintain situation awareness?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What can we do at our school to help each other remember to continually scan the environment?</a:t>
            </a:r>
          </a:p>
          <a:p>
            <a:pPr>
              <a:spcBef>
                <a:spcPts val="1200"/>
              </a:spcBef>
            </a:pPr>
            <a:r>
              <a:rPr lang="en-US" dirty="0"/>
              <a:t>What policies and procedures would you recommend to the administration to help facilitate situation monitoring?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How can we remember to share what we observe?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What practices can we implement during and between meetings to ensure everyone is updated and in-the-loop?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9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292100" indent="-292100">
              <a:buNone/>
            </a:pPr>
            <a:r>
              <a:rPr lang="en-US" sz="1600" dirty="0" err="1"/>
              <a:t>Endsley</a:t>
            </a:r>
            <a:r>
              <a:rPr lang="en-US" sz="1600" dirty="0"/>
              <a:t>, M. R. (2004). Situation awareness: Progress and directions. </a:t>
            </a:r>
            <a:r>
              <a:rPr lang="en-US" sz="1600" i="1" dirty="0"/>
              <a:t>A cognitive approach to situation awareness: Theory, measurement and application</a:t>
            </a:r>
            <a:r>
              <a:rPr lang="en-US" sz="1600" dirty="0"/>
              <a:t>, 317-341.</a:t>
            </a:r>
            <a:endParaRPr lang="en-US" sz="1600" dirty="0" smtClean="0"/>
          </a:p>
          <a:p>
            <a:pPr marL="292100" indent="-292100">
              <a:buNone/>
            </a:pPr>
            <a:r>
              <a:rPr lang="en-US" sz="1600" dirty="0" err="1" smtClean="0"/>
              <a:t>Endsley</a:t>
            </a:r>
            <a:r>
              <a:rPr lang="en-US" sz="1600" dirty="0"/>
              <a:t>, M.R. (2000). Theoretical underpinnings of situation awareness: a critical review. In M.R. </a:t>
            </a:r>
            <a:r>
              <a:rPr lang="en-US" sz="1600" dirty="0" err="1"/>
              <a:t>Endsley</a:t>
            </a:r>
            <a:r>
              <a:rPr lang="en-US" sz="1600" dirty="0"/>
              <a:t> &amp; D.J. Garland (Eds.), </a:t>
            </a:r>
            <a:r>
              <a:rPr lang="en-US" sz="1600" i="1" dirty="0"/>
              <a:t>Situation Awareness Analysis and Measurement</a:t>
            </a:r>
            <a:r>
              <a:rPr lang="en-US" sz="1600" dirty="0"/>
              <a:t> (</a:t>
            </a:r>
            <a:r>
              <a:rPr lang="en-US" sz="1600" dirty="0" err="1"/>
              <a:t>pp</a:t>
            </a:r>
            <a:r>
              <a:rPr lang="en-US" sz="1600" dirty="0"/>
              <a:t> 1-24). Mahwah, NJ: Lawrence Erlbaum Associates.</a:t>
            </a:r>
          </a:p>
          <a:p>
            <a:endParaRPr lang="en-US" sz="800" dirty="0"/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00098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ituation Monitoring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Contributors&amp;quot;&quot;/&gt;&lt;property id=&quot;20307&quot; value=&quot;339&quot;/&gt;&lt;/object&gt;&lt;object type=&quot;3&quot; unique_id=&quot;10005&quot;&gt;&lt;property id=&quot;20148&quot; value=&quot;5&quot;/&gt;&lt;property id=&quot;20300&quot; value=&quot;Slide 3 - &amp;quot;Recognizing Change “Blindness”&amp;quot;&quot;/&gt;&lt;property id=&quot;20307&quot; value=&quot;323&quot;/&gt;&lt;/object&gt;&lt;object type=&quot;3&quot; unique_id=&quot;10006&quot;&gt;&lt;property id=&quot;20148&quot; value=&quot;5&quot;/&gt;&lt;property id=&quot;20300&quot; value=&quot;Slide 4 - &amp;quot;A Real Vignette&amp;quot;&quot;/&gt;&lt;property id=&quot;20307&quot; value=&quot;313&quot;/&gt;&lt;/object&gt;&lt;object type=&quot;3&quot; unique_id=&quot;10007&quot;&gt;&lt;property id=&quot;20148&quot; value=&quot;5&quot;/&gt;&lt;property id=&quot;20300&quot; value=&quot;Slide 5 - &amp;quot;This Module Will Help You:&amp;quot;&quot;/&gt;&lt;property id=&quot;20307&quot; value=&quot;315&quot;/&gt;&lt;/object&gt;&lt;object type=&quot;3&quot; unique_id=&quot;10008&quot;&gt;&lt;property id=&quot;20148&quot; value=&quot;5&quot;/&gt;&lt;property id=&quot;20300&quot; value=&quot;Slide 6 - &amp;quot;Part 1: &amp;#x0D;&amp;#x0A;Situational Monitoring: &amp;#x0D;&amp;#x0A;What, How, For what purpose, &amp;amp; What gets in the way? &amp;quot;&quot;/&gt;&lt;property id=&quot;20307&quot; value=&quot;338&quot;/&gt;&lt;/object&gt;&lt;object type=&quot;3&quot; unique_id=&quot;10009&quot;&gt;&lt;property id=&quot;20148&quot; value=&quot;5&quot;/&gt;&lt;property id=&quot;20300&quot; value=&quot;Slide 7 - &amp;quot;Setting the Groundwork&amp;quot;&quot;/&gt;&lt;property id=&quot;20307&quot; value=&quot;287&quot;/&gt;&lt;/object&gt;&lt;object type=&quot;3&quot; unique_id=&quot;10010&quot;&gt;&lt;property id=&quot;20148&quot; value=&quot;5&quot;/&gt;&lt;property id=&quot;20300&quot; value=&quot;Slide 8 - &amp;quot;Situation Monitoring&amp;quot;&quot;/&gt;&lt;property id=&quot;20307&quot; value=&quot;333&quot;/&gt;&lt;/object&gt;&lt;object type=&quot;3&quot; unique_id=&quot;10011&quot;&gt;&lt;property id=&quot;20148&quot; value=&quot;5&quot;/&gt;&lt;property id=&quot;20300&quot; value=&quot;Slide 9 - &amp;quot;Situation Awareness&amp;quot;&quot;/&gt;&lt;property id=&quot;20307&quot; value=&quot;334&quot;/&gt;&lt;/object&gt;&lt;object type=&quot;3&quot; unique_id=&quot;10012&quot;&gt;&lt;property id=&quot;20148&quot; value=&quot;5&quot;/&gt;&lt;property id=&quot;20300&quot; value=&quot;Slide 10 - &amp;quot;Shared Situation Awareness&amp;quot;&quot;/&gt;&lt;property id=&quot;20307&quot; value=&quot;337&quot;/&gt;&lt;/object&gt;&lt;object type=&quot;3&quot; unique_id=&quot;10013&quot;&gt;&lt;property id=&quot;20148&quot; value=&quot;5&quot;/&gt;&lt;property id=&quot;20300&quot; value=&quot;Slide 11 - &amp;quot;Shared Situation Awareness&amp;quot;&quot;/&gt;&lt;property id=&quot;20307&quot; value=&quot;332&quot;/&gt;&lt;/object&gt;&lt;object type=&quot;3&quot; unique_id=&quot;10014&quot;&gt;&lt;property id=&quot;20148&quot; value=&quot;5&quot;/&gt;&lt;property id=&quot;20300&quot; value=&quot;Slide 12 - &amp;quot;Process Summary in an IEP Meeting&amp;quot;&quot;/&gt;&lt;property id=&quot;20307&quot; value=&quot;329&quot;/&gt;&lt;/object&gt;&lt;object type=&quot;3&quot; unique_id=&quot;10015&quot;&gt;&lt;property id=&quot;20148&quot; value=&quot;5&quot;/&gt;&lt;property id=&quot;20300&quot; value=&quot;Slide 13 - &amp;quot;Continuously Monitoring the Situation Creates Awareness&amp;quot;&quot;/&gt;&lt;property id=&quot;20307&quot; value=&quot;265&quot;/&gt;&lt;/object&gt;&lt;object type=&quot;3&quot; unique_id=&quot;10016&quot;&gt;&lt;property id=&quot;20148&quot; value=&quot;5&quot;/&gt;&lt;property id=&quot;20300&quot; value=&quot;Slide 14 - &amp;quot;Barriers to Situation Monitoring&amp;quot;&quot;/&gt;&lt;property id=&quot;20307&quot; value=&quot;297&quot;/&gt;&lt;/object&gt;&lt;object type=&quot;3&quot; unique_id=&quot;10017&quot;&gt;&lt;property id=&quot;20148&quot; value=&quot;5&quot;/&gt;&lt;property id=&quot;20300&quot; value=&quot;Slide 15 - &amp;quot;Part 2:&amp;#x0D;&amp;#x0A;Using the STEP Mnemonic&amp;quot;&quot;/&gt;&lt;property id=&quot;20307&quot; value=&quot;317&quot;/&gt;&lt;/object&gt;&lt;object type=&quot;3&quot; unique_id=&quot;10018&quot;&gt;&lt;property id=&quot;20148&quot; value=&quot;5&quot;/&gt;&lt;property id=&quot;20300&quot; value=&quot;Slide 16 - &amp;quot;Part 1 Review &amp;amp; Discussion&amp;quot;&quot;/&gt;&lt;property id=&quot;20307&quot; value=&quot;316&quot;/&gt;&lt;/object&gt;&lt;object type=&quot;3&quot; unique_id=&quot;10019&quot;&gt;&lt;property id=&quot;20148&quot; value=&quot;5&quot;/&gt;&lt;property id=&quot;20300&quot; value=&quot;Slide 17 - &amp;quot;STEP: A Monitoring Strategy&amp;quot;&quot;/&gt;&lt;property id=&quot;20307&quot; value=&quot;279&quot;/&gt;&lt;/object&gt;&lt;object type=&quot;3&quot; unique_id=&quot;10020&quot;&gt;&lt;property id=&quot;20148&quot; value=&quot;5&quot;/&gt;&lt;property id=&quot;20300&quot; value=&quot;Slide 18 - &amp;quot;STEP: Self &amp;quot;&quot;/&gt;&lt;property id=&quot;20307&quot; value=&quot;312&quot;/&gt;&lt;/object&gt;&lt;object type=&quot;3&quot; unique_id=&quot;10021&quot;&gt;&lt;property id=&quot;20148&quot; value=&quot;5&quot;/&gt;&lt;property id=&quot;20300&quot; value=&quot;Slide 19 - &amp;quot;STEP: Team Member Status&amp;quot;&quot;/&gt;&lt;property id=&quot;20307&quot; value=&quot;308&quot;/&gt;&lt;/object&gt;&lt;object type=&quot;3&quot; unique_id=&quot;10022&quot;&gt;&lt;property id=&quot;20148&quot; value=&quot;5&quot;/&gt;&lt;property id=&quot;20300&quot; value=&quot;Slide 20 - &amp;quot;Cross-Monitoring: What it Looks Like&amp;quot;&quot;/&gt;&lt;property id=&quot;20307&quot; value=&quot;294&quot;/&gt;&lt;/object&gt;&lt;object type=&quot;3&quot; unique_id=&quot;10023&quot;&gt;&lt;property id=&quot;20148&quot; value=&quot;5&quot;/&gt;&lt;property id=&quot;20300&quot; value=&quot;Slide 21 - &amp;quot;STEP: Environmental Conditions&amp;quot;&quot;/&gt;&lt;property id=&quot;20307&quot; value=&quot;309&quot;/&gt;&lt;/object&gt;&lt;object type=&quot;3&quot; unique_id=&quot;10024&quot;&gt;&lt;property id=&quot;20148&quot; value=&quot;5&quot;/&gt;&lt;property id=&quot;20300&quot; value=&quot;Slide 22 - &amp;quot;STEP: Progress Towards Goals&amp;quot;&quot;/&gt;&lt;property id=&quot;20307&quot; value=&quot;310&quot;/&gt;&lt;/object&gt;&lt;object type=&quot;3&quot; unique_id=&quot;10025&quot;&gt;&lt;property id=&quot;20148&quot; value=&quot;5&quot;/&gt;&lt;property id=&quot;20300&quot; value=&quot;Slide 23 - &amp;quot;Activity: Practice STEPing&amp;quot;&quot;/&gt;&lt;property id=&quot;20307&quot; value=&quot;311&quot;/&gt;&lt;/object&gt;&lt;object type=&quot;3&quot; unique_id=&quot;10026&quot;&gt;&lt;property id=&quot;20148&quot; value=&quot;5&quot;/&gt;&lt;property id=&quot;20300&quot; value=&quot;Slide 24 - &amp;quot;Implementation Discussion&amp;quot;&quot;/&gt;&lt;property id=&quot;20307&quot; value=&quot;301&quot;/&gt;&lt;/object&gt;&lt;object type=&quot;3&quot; unique_id=&quot;10027&quot;&gt;&lt;property id=&quot;20148&quot; value=&quot;5&quot;/&gt;&lt;property id=&quot;20300&quot; value=&quot;Slide 25 - &amp;quot;References&amp;quot;&quot;/&gt;&lt;property id=&quot;20307&quot; value=&quot;293&quot;/&gt;&lt;/object&gt;&lt;/object&gt;&lt;object type=&quot;8&quot; unique_id=&quot;10054&quot;&gt;&lt;/object&gt;&lt;/object&gt;&lt;/database&gt;"/>
  <p:tag name="MMPROD_NEXTUNIQUEID" val="10009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ACH Teamwork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TEACH Teamwork theme</Template>
  <TotalTime>15578</TotalTime>
  <Words>905</Words>
  <Application>Microsoft Office PowerPoint</Application>
  <PresentationFormat>On-screen Show (4:3)</PresentationFormat>
  <Paragraphs>200</Paragraphs>
  <Slides>25</Slides>
  <Notes>23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ＭＳ Ｐゴシック</vt:lpstr>
      <vt:lpstr>Arial</vt:lpstr>
      <vt:lpstr>Calibri</vt:lpstr>
      <vt:lpstr>Century Schoolbook</vt:lpstr>
      <vt:lpstr>Futura Book</vt:lpstr>
      <vt:lpstr>Wingdings</vt:lpstr>
      <vt:lpstr>Wingdings 2</vt:lpstr>
      <vt:lpstr>TEACH Teamwork theme</vt:lpstr>
      <vt:lpstr>Situation Monitoring</vt:lpstr>
      <vt:lpstr>Contributors</vt:lpstr>
      <vt:lpstr>Recognizing Change “Blindness”</vt:lpstr>
      <vt:lpstr>A Real Vignette</vt:lpstr>
      <vt:lpstr>This Module Will Help You:</vt:lpstr>
      <vt:lpstr>Part 1:  Situational Monitoring:  What, How, For what purpose, &amp; What gets in the way? </vt:lpstr>
      <vt:lpstr>Setting the Groundwork</vt:lpstr>
      <vt:lpstr>Situation Monitoring</vt:lpstr>
      <vt:lpstr>Situation Awareness</vt:lpstr>
      <vt:lpstr>Shared Situation Awareness</vt:lpstr>
      <vt:lpstr>Shared Situation Awareness</vt:lpstr>
      <vt:lpstr>Process Summary in an IEP Meeting</vt:lpstr>
      <vt:lpstr>Continuously Monitoring the Situation Creates Awareness</vt:lpstr>
      <vt:lpstr>Barriers to Situation Monitoring</vt:lpstr>
      <vt:lpstr>Part 2: Using the STEP Mnemonic</vt:lpstr>
      <vt:lpstr>Part 1 Review &amp; Discussion</vt:lpstr>
      <vt:lpstr>STEP: A Monitoring Strategy</vt:lpstr>
      <vt:lpstr>STEP: Self </vt:lpstr>
      <vt:lpstr>STEP: Team Member Status</vt:lpstr>
      <vt:lpstr>Cross-Monitoring: What it Looks Like</vt:lpstr>
      <vt:lpstr>STEP: Environmental Conditions</vt:lpstr>
      <vt:lpstr>STEP: Progress Towards Goals</vt:lpstr>
      <vt:lpstr>Activity: Practice STEPing</vt:lpstr>
      <vt:lpstr>Implementation Discussion</vt:lpstr>
      <vt:lpstr>References</vt:lpstr>
    </vt:vector>
  </TitlesOfParts>
  <Company>Institute for Simulation &amp; Training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</dc:title>
  <dc:creator>Lacerenza, Christina</dc:creator>
  <cp:lastModifiedBy>Weixel, Tara</cp:lastModifiedBy>
  <cp:revision>515</cp:revision>
  <dcterms:created xsi:type="dcterms:W3CDTF">2014-04-19T01:52:44Z</dcterms:created>
  <dcterms:modified xsi:type="dcterms:W3CDTF">2015-09-23T20:21:29Z</dcterms:modified>
</cp:coreProperties>
</file>