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7"/>
  </p:notesMasterIdLst>
  <p:sldIdLst>
    <p:sldId id="256" r:id="rId2"/>
    <p:sldId id="313" r:id="rId3"/>
    <p:sldId id="297" r:id="rId4"/>
    <p:sldId id="303" r:id="rId5"/>
    <p:sldId id="310" r:id="rId6"/>
    <p:sldId id="311" r:id="rId7"/>
    <p:sldId id="312" r:id="rId8"/>
    <p:sldId id="302" r:id="rId9"/>
    <p:sldId id="307" r:id="rId10"/>
    <p:sldId id="257" r:id="rId11"/>
    <p:sldId id="308" r:id="rId12"/>
    <p:sldId id="287" r:id="rId13"/>
    <p:sldId id="295" r:id="rId14"/>
    <p:sldId id="304" r:id="rId15"/>
    <p:sldId id="293" r:id="rId16"/>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cerenza, Christina" initials="LC" lastIdx="1" clrIdx="0"/>
  <p:cmAuthor id="1" name="Marlow, Shannon" initials="MS"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33A3"/>
    <a:srgbClr val="A6A401"/>
    <a:srgbClr val="767400"/>
    <a:srgbClr val="853E2B"/>
    <a:srgbClr val="001B50"/>
    <a:srgbClr val="F0EA00"/>
    <a:srgbClr val="692929"/>
    <a:srgbClr val="DA111A"/>
    <a:srgbClr val="D11019"/>
    <a:srgbClr val="72D1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90" autoAdjust="0"/>
    <p:restoredTop sz="85329" autoAdjust="0"/>
  </p:normalViewPr>
  <p:slideViewPr>
    <p:cSldViewPr>
      <p:cViewPr varScale="1">
        <p:scale>
          <a:sx n="93" d="100"/>
          <a:sy n="93" d="100"/>
        </p:scale>
        <p:origin x="47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2B3A36-981D-467F-B65F-5DC554850DDD}" type="datetimeFigureOut">
              <a:rPr lang="en-US" smtClean="0"/>
              <a:pPr/>
              <a:t>9/17/2015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D9A106-DF44-40BD-8D87-92BD3D992718}" type="slidenum">
              <a:rPr lang="en-US" smtClean="0"/>
              <a:pPr/>
              <a:t>‹#›</a:t>
            </a:fld>
            <a:endParaRPr lang="en-US"/>
          </a:p>
        </p:txBody>
      </p:sp>
    </p:spTree>
    <p:extLst>
      <p:ext uri="{BB962C8B-B14F-4D97-AF65-F5344CB8AC3E}">
        <p14:creationId xmlns:p14="http://schemas.microsoft.com/office/powerpoint/2010/main" val="2926794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a:t>
            </a:fld>
            <a:endParaRPr lang="en-US"/>
          </a:p>
        </p:txBody>
      </p:sp>
    </p:spTree>
    <p:extLst>
      <p:ext uri="{BB962C8B-B14F-4D97-AF65-F5344CB8AC3E}">
        <p14:creationId xmlns:p14="http://schemas.microsoft.com/office/powerpoint/2010/main" val="362516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situations. Make sure the discussion doesn’t go on for too long but that most people engage. </a:t>
            </a:r>
          </a:p>
        </p:txBody>
      </p:sp>
      <p:sp>
        <p:nvSpPr>
          <p:cNvPr id="4" name="Slide Number Placeholder 3"/>
          <p:cNvSpPr>
            <a:spLocks noGrp="1"/>
          </p:cNvSpPr>
          <p:nvPr>
            <p:ph type="sldNum" sz="quarter" idx="10"/>
          </p:nvPr>
        </p:nvSpPr>
        <p:spPr/>
        <p:txBody>
          <a:bodyPr/>
          <a:lstStyle/>
          <a:p>
            <a:fld id="{40D9A106-DF44-40BD-8D87-92BD3D992718}" type="slidenum">
              <a:rPr lang="en-US" smtClean="0"/>
              <a:pPr/>
              <a:t>3</a:t>
            </a:fld>
            <a:endParaRPr lang="en-US"/>
          </a:p>
        </p:txBody>
      </p:sp>
    </p:spTree>
    <p:extLst>
      <p:ext uri="{BB962C8B-B14F-4D97-AF65-F5344CB8AC3E}">
        <p14:creationId xmlns:p14="http://schemas.microsoft.com/office/powerpoint/2010/main" val="3937840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4</a:t>
            </a:fld>
            <a:endParaRPr lang="en-US"/>
          </a:p>
        </p:txBody>
      </p:sp>
    </p:spTree>
    <p:extLst>
      <p:ext uri="{BB962C8B-B14F-4D97-AF65-F5344CB8AC3E}">
        <p14:creationId xmlns:p14="http://schemas.microsoft.com/office/powerpoint/2010/main" val="2856263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90524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293140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63796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b="0" baseline="0" dirty="0" smtClean="0">
              <a:solidFill>
                <a:srgbClr val="FF0000"/>
              </a:solidFill>
            </a:endParaRPr>
          </a:p>
        </p:txBody>
      </p:sp>
      <p:sp>
        <p:nvSpPr>
          <p:cNvPr id="4" name="Slide Number Placeholder 3"/>
          <p:cNvSpPr>
            <a:spLocks noGrp="1"/>
          </p:cNvSpPr>
          <p:nvPr>
            <p:ph type="sldNum" sz="quarter" idx="10"/>
          </p:nvPr>
        </p:nvSpPr>
        <p:spPr/>
        <p:txBody>
          <a:bodyPr/>
          <a:lstStyle/>
          <a:p>
            <a:fld id="{40D9A106-DF44-40BD-8D87-92BD3D992718}" type="slidenum">
              <a:rPr lang="en-US" smtClean="0"/>
              <a:pPr/>
              <a:t>8</a:t>
            </a:fld>
            <a:endParaRPr lang="en-US"/>
          </a:p>
        </p:txBody>
      </p:sp>
    </p:spTree>
    <p:extLst>
      <p:ext uri="{BB962C8B-B14F-4D97-AF65-F5344CB8AC3E}">
        <p14:creationId xmlns:p14="http://schemas.microsoft.com/office/powerpoint/2010/main" val="438493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9</a:t>
            </a:fld>
            <a:endParaRPr lang="en-US"/>
          </a:p>
        </p:txBody>
      </p:sp>
    </p:spTree>
    <p:extLst>
      <p:ext uri="{BB962C8B-B14F-4D97-AF65-F5344CB8AC3E}">
        <p14:creationId xmlns:p14="http://schemas.microsoft.com/office/powerpoint/2010/main" val="903526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850" b="0" u="none"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10</a:t>
            </a:fld>
            <a:endParaRPr lang="en-US"/>
          </a:p>
        </p:txBody>
      </p:sp>
    </p:spTree>
    <p:extLst>
      <p:ext uri="{BB962C8B-B14F-4D97-AF65-F5344CB8AC3E}">
        <p14:creationId xmlns:p14="http://schemas.microsoft.com/office/powerpoint/2010/main" val="1525271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11</a:t>
            </a:fld>
            <a:endParaRPr lang="en-US"/>
          </a:p>
        </p:txBody>
      </p:sp>
    </p:spTree>
    <p:extLst>
      <p:ext uri="{BB962C8B-B14F-4D97-AF65-F5344CB8AC3E}">
        <p14:creationId xmlns:p14="http://schemas.microsoft.com/office/powerpoint/2010/main" val="3462526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12</a:t>
            </a:fld>
            <a:endParaRPr lang="en-US"/>
          </a:p>
        </p:txBody>
      </p:sp>
    </p:spTree>
    <p:extLst>
      <p:ext uri="{BB962C8B-B14F-4D97-AF65-F5344CB8AC3E}">
        <p14:creationId xmlns:p14="http://schemas.microsoft.com/office/powerpoint/2010/main" val="1525271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13</a:t>
            </a:fld>
            <a:endParaRPr lang="en-US"/>
          </a:p>
        </p:txBody>
      </p:sp>
    </p:spTree>
    <p:extLst>
      <p:ext uri="{BB962C8B-B14F-4D97-AF65-F5344CB8AC3E}">
        <p14:creationId xmlns:p14="http://schemas.microsoft.com/office/powerpoint/2010/main" val="1471999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1" i="0"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14</a:t>
            </a:fld>
            <a:endParaRPr lang="en-US"/>
          </a:p>
        </p:txBody>
      </p:sp>
    </p:spTree>
    <p:extLst>
      <p:ext uri="{BB962C8B-B14F-4D97-AF65-F5344CB8AC3E}">
        <p14:creationId xmlns:p14="http://schemas.microsoft.com/office/powerpoint/2010/main" val="718273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15</a:t>
            </a:fld>
            <a:endParaRPr lang="en-US"/>
          </a:p>
        </p:txBody>
      </p:sp>
    </p:spTree>
    <p:extLst>
      <p:ext uri="{BB962C8B-B14F-4D97-AF65-F5344CB8AC3E}">
        <p14:creationId xmlns:p14="http://schemas.microsoft.com/office/powerpoint/2010/main" val="4196249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810ED0C-4B02-4CCB-9F92-19B7D04ACACC}" type="datetimeFigureOut">
              <a:rPr lang="en-US" smtClean="0"/>
              <a:pPr/>
              <a:t>9/17/2015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7C1282F-0E0F-4472-B6EB-4C88CA3146E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810ED0C-4B02-4CCB-9F92-19B7D04ACACC}" type="datetimeFigureOut">
              <a:rPr lang="en-US" smtClean="0"/>
              <a:pPr/>
              <a:t>9/17/2015</a:t>
            </a:fld>
            <a:endParaRPr lang="en-US"/>
          </a:p>
        </p:txBody>
      </p:sp>
      <p:sp>
        <p:nvSpPr>
          <p:cNvPr id="9" name="Slide Number Placeholder 8"/>
          <p:cNvSpPr>
            <a:spLocks noGrp="1"/>
          </p:cNvSpPr>
          <p:nvPr>
            <p:ph type="sldNum" sz="quarter" idx="15"/>
          </p:nvPr>
        </p:nvSpPr>
        <p:spPr/>
        <p:txBody>
          <a:bodyPr rtlCol="0"/>
          <a:lstStyle/>
          <a:p>
            <a:fld id="{D7C1282F-0E0F-4472-B6EB-4C88CA3146E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810ED0C-4B02-4CCB-9F92-19B7D04ACACC}" type="datetimeFigureOut">
              <a:rPr lang="en-US" smtClean="0"/>
              <a:pPr/>
              <a:t>9/17/2015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7C1282F-0E0F-4472-B6EB-4C88CA3146E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810ED0C-4B02-4CCB-9F92-19B7D04ACACC}" type="datetimeFigureOut">
              <a:rPr lang="en-US" smtClean="0"/>
              <a:pPr/>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1282F-0E0F-4472-B6EB-4C88CA3146E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810ED0C-4B02-4CCB-9F92-19B7D04ACACC}" type="datetimeFigureOut">
              <a:rPr lang="en-US" smtClean="0"/>
              <a:pPr/>
              <a:t>9/17/2015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C1282F-0E0F-4472-B6EB-4C88CA3146E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810ED0C-4B02-4CCB-9F92-19B7D04ACACC}" type="datetimeFigureOut">
              <a:rPr lang="en-US" smtClean="0"/>
              <a:pPr/>
              <a:t>9/17/2015</a:t>
            </a:fld>
            <a:endParaRPr lang="en-US"/>
          </a:p>
        </p:txBody>
      </p:sp>
      <p:sp>
        <p:nvSpPr>
          <p:cNvPr id="7" name="Slide Number Placeholder 6"/>
          <p:cNvSpPr>
            <a:spLocks noGrp="1"/>
          </p:cNvSpPr>
          <p:nvPr>
            <p:ph type="sldNum" sz="quarter" idx="11"/>
          </p:nvPr>
        </p:nvSpPr>
        <p:spPr/>
        <p:txBody>
          <a:bodyPr rtlCol="0"/>
          <a:lstStyle/>
          <a:p>
            <a:fld id="{D7C1282F-0E0F-4472-B6EB-4C88CA3146E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0ED0C-4B02-4CCB-9F92-19B7D04ACACC}" type="datetimeFigureOut">
              <a:rPr lang="en-US" smtClean="0"/>
              <a:pPr/>
              <a:t>9/17/2015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810ED0C-4B02-4CCB-9F92-19B7D04ACACC}" type="datetimeFigureOut">
              <a:rPr lang="en-US" smtClean="0"/>
              <a:pPr/>
              <a:t>9/17/2015</a:t>
            </a:fld>
            <a:endParaRPr lang="en-US"/>
          </a:p>
        </p:txBody>
      </p:sp>
      <p:sp>
        <p:nvSpPr>
          <p:cNvPr id="22" name="Slide Number Placeholder 21"/>
          <p:cNvSpPr>
            <a:spLocks noGrp="1"/>
          </p:cNvSpPr>
          <p:nvPr>
            <p:ph type="sldNum" sz="quarter" idx="15"/>
          </p:nvPr>
        </p:nvSpPr>
        <p:spPr/>
        <p:txBody>
          <a:bodyPr rtlCol="0"/>
          <a:lstStyle/>
          <a:p>
            <a:fld id="{D7C1282F-0E0F-4472-B6EB-4C88CA3146E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810ED0C-4B02-4CCB-9F92-19B7D04ACACC}" type="datetimeFigureOut">
              <a:rPr lang="en-US" smtClean="0"/>
              <a:pPr/>
              <a:t>9/17/2015</a:t>
            </a:fld>
            <a:endParaRPr lang="en-US"/>
          </a:p>
        </p:txBody>
      </p:sp>
      <p:sp>
        <p:nvSpPr>
          <p:cNvPr id="18" name="Slide Number Placeholder 17"/>
          <p:cNvSpPr>
            <a:spLocks noGrp="1"/>
          </p:cNvSpPr>
          <p:nvPr>
            <p:ph type="sldNum" sz="quarter" idx="11"/>
          </p:nvPr>
        </p:nvSpPr>
        <p:spPr/>
        <p:txBody>
          <a:bodyPr rtlCol="0"/>
          <a:lstStyle/>
          <a:p>
            <a:fld id="{D7C1282F-0E0F-4472-B6EB-4C88CA3146E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pPr/>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pPr/>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EFE3">
            <a:alpha val="61000"/>
          </a:srgbClr>
        </a:solid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810ED0C-4B02-4CCB-9F92-19B7D04ACACC}" type="datetimeFigureOut">
              <a:rPr lang="en-US" smtClean="0"/>
              <a:pPr/>
              <a:t>9/17/2015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C1282F-0E0F-4472-B6EB-4C88CA3146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a:t>
            </a:r>
            <a:r>
              <a:rPr lang="en-US" dirty="0" smtClean="0">
                <a:solidFill>
                  <a:schemeClr val="tx1"/>
                </a:solidFill>
              </a:rPr>
              <a:t>TEACH Teamwork</a:t>
            </a:r>
            <a:endParaRPr lang="en-US" dirty="0">
              <a:solidFill>
                <a:schemeClr val="tx1"/>
              </a:solidFill>
            </a:endParaRPr>
          </a:p>
        </p:txBody>
      </p:sp>
      <p:sp>
        <p:nvSpPr>
          <p:cNvPr id="3" name="Subtitle 2"/>
          <p:cNvSpPr>
            <a:spLocks noGrp="1"/>
          </p:cNvSpPr>
          <p:nvPr>
            <p:ph type="subTitle" idx="1"/>
          </p:nvPr>
        </p:nvSpPr>
        <p:spPr/>
        <p:txBody>
          <a:bodyPr/>
          <a:lstStyle/>
          <a:p>
            <a:r>
              <a:rPr lang="en-US" dirty="0" smtClean="0">
                <a:solidFill>
                  <a:schemeClr val="tx1"/>
                </a:solidFill>
              </a:rPr>
              <a:t>TEACH Teamwork</a:t>
            </a:r>
          </a:p>
          <a:p>
            <a:r>
              <a:rPr lang="en-US" dirty="0" smtClean="0"/>
              <a:t>Module 1</a:t>
            </a:r>
            <a:endParaRPr lang="en-US" dirty="0"/>
          </a:p>
        </p:txBody>
      </p:sp>
    </p:spTree>
    <p:extLst>
      <p:ext uri="{BB962C8B-B14F-4D97-AF65-F5344CB8AC3E}">
        <p14:creationId xmlns:p14="http://schemas.microsoft.com/office/powerpoint/2010/main" val="341005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81000" y="1066800"/>
            <a:ext cx="8153400" cy="5029200"/>
          </a:xfrm>
          <a:prstGeom prst="rect">
            <a:avLst/>
          </a:prstGeom>
        </p:spPr>
        <p:txBody>
          <a:bodyPr vert="horz" numCol="2">
            <a:noAutofit/>
          </a:bodyPr>
          <a:lstStyle>
            <a:lvl1pPr marL="342900" indent="-342900" algn="l" rtl="0" eaLnBrk="1" fontAlgn="base" hangingPunct="1">
              <a:spcBef>
                <a:spcPts val="800"/>
              </a:spcBef>
              <a:spcAft>
                <a:spcPct val="0"/>
              </a:spcAft>
              <a:buClr>
                <a:schemeClr val="tx1">
                  <a:lumMod val="65000"/>
                  <a:lumOff val="35000"/>
                </a:schemeClr>
              </a:buClr>
              <a:buSzPct val="100000"/>
              <a:buFont typeface="Arial" charset="0"/>
              <a:buChar char="•"/>
              <a:defRPr sz="2800">
                <a:solidFill>
                  <a:schemeClr val="tx1">
                    <a:lumMod val="65000"/>
                    <a:lumOff val="35000"/>
                  </a:schemeClr>
                </a:solidFill>
                <a:latin typeface="+mn-lt"/>
                <a:ea typeface="ＭＳ Ｐゴシック" charset="0"/>
                <a:cs typeface="ＭＳ Ｐゴシック" charset="0"/>
                <a:sym typeface="Futura Book" charset="0"/>
              </a:defRPr>
            </a:lvl1pPr>
            <a:lvl2pPr marL="742950" indent="-285750" algn="l" rtl="0" eaLnBrk="1" fontAlgn="base" hangingPunct="1">
              <a:spcBef>
                <a:spcPts val="700"/>
              </a:spcBef>
              <a:spcAft>
                <a:spcPct val="0"/>
              </a:spcAft>
              <a:buClr>
                <a:schemeClr val="tx1">
                  <a:lumMod val="65000"/>
                  <a:lumOff val="35000"/>
                </a:schemeClr>
              </a:buClr>
              <a:buSzPct val="100000"/>
              <a:buFont typeface="Arial" charset="0"/>
              <a:buChar char="–"/>
              <a:defRPr sz="2400">
                <a:solidFill>
                  <a:schemeClr val="tx1">
                    <a:lumMod val="65000"/>
                    <a:lumOff val="35000"/>
                  </a:schemeClr>
                </a:solidFill>
                <a:latin typeface="+mn-lt"/>
                <a:ea typeface="ＭＳ Ｐゴシック" charset="0"/>
                <a:cs typeface="+mn-cs"/>
                <a:sym typeface="Futura Book" charset="0"/>
              </a:defRPr>
            </a:lvl2pPr>
            <a:lvl3pPr marL="1143000" indent="-228600" algn="l" rtl="0" eaLnBrk="1" fontAlgn="base" hangingPunct="1">
              <a:spcBef>
                <a:spcPts val="600"/>
              </a:spcBef>
              <a:spcAft>
                <a:spcPct val="0"/>
              </a:spcAft>
              <a:buClr>
                <a:schemeClr val="tx1">
                  <a:lumMod val="65000"/>
                  <a:lumOff val="35000"/>
                </a:schemeClr>
              </a:buClr>
              <a:buSzPct val="100000"/>
              <a:buFont typeface="Arial" charset="0"/>
              <a:buChar char="•"/>
              <a:defRPr sz="2000">
                <a:solidFill>
                  <a:schemeClr val="tx1">
                    <a:lumMod val="65000"/>
                    <a:lumOff val="35000"/>
                  </a:schemeClr>
                </a:solidFill>
                <a:latin typeface="+mn-lt"/>
                <a:ea typeface="ＭＳ Ｐゴシック" charset="0"/>
                <a:cs typeface="+mn-cs"/>
                <a:sym typeface="Futura Book" charset="0"/>
              </a:defRPr>
            </a:lvl3pPr>
            <a:lvl4pPr marL="16002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4pPr>
            <a:lvl5pPr marL="20574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5pPr>
            <a:lvl6pPr marL="25146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6pPr>
            <a:lvl7pPr marL="29718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7pPr>
            <a:lvl8pPr marL="34290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8pPr>
            <a:lvl9pPr marL="38862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9pPr>
          </a:lstStyle>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University of Central </a:t>
            </a:r>
          </a:p>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Florida (UCF)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Eduardo Salas,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Lauren E Benishek,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Megan Gregory,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Ashley Hughes,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Shannon Marlow,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Christina Lacerenza,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Stephanie </a:t>
            </a:r>
            <a:r>
              <a:rPr lang="en-US" sz="1700" kern="0" dirty="0" err="1" smtClean="0">
                <a:latin typeface="Century Schoolbook" panose="02040604050505020304" pitchFamily="18" charset="0"/>
                <a:cs typeface="Arial" panose="020B0604020202020204" pitchFamily="34" charset="0"/>
              </a:rPr>
              <a:t>Zajac</a:t>
            </a:r>
            <a:r>
              <a:rPr lang="en-US" sz="1700" kern="0" dirty="0" smtClean="0">
                <a:latin typeface="Century Schoolbook" panose="02040604050505020304" pitchFamily="18" charset="0"/>
                <a:cs typeface="Arial" panose="020B0604020202020204" pitchFamily="34" charset="0"/>
              </a:rPr>
              <a:t>, MS</a:t>
            </a:r>
          </a:p>
          <a:p>
            <a:pPr marL="0" indent="0" fontAlgn="t">
              <a:spcBef>
                <a:spcPts val="0"/>
              </a:spcBef>
              <a:spcAft>
                <a:spcPts val="0"/>
              </a:spcAft>
              <a:buFont typeface="Arial" charset="0"/>
              <a:buNone/>
            </a:pPr>
            <a:endParaRPr lang="en-US" sz="2100"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Coalition for Psychology in Schools and Education, especially to</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Sylvia Rosenfield,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Markeda Newell,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Karin Hodges, Psy.D.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Peter Sheras,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George </a:t>
            </a:r>
            <a:r>
              <a:rPr lang="en-US" sz="1700" kern="0" dirty="0" err="1" smtClean="0">
                <a:latin typeface="Century Schoolbook" panose="02040604050505020304" pitchFamily="18" charset="0"/>
                <a:cs typeface="Arial" panose="020B0604020202020204" pitchFamily="34" charset="0"/>
              </a:rPr>
              <a:t>DuPaul</a:t>
            </a:r>
            <a:r>
              <a:rPr lang="en-US" sz="1700" kern="0" dirty="0" smtClean="0">
                <a:latin typeface="Century Schoolbook" panose="02040604050505020304" pitchFamily="18" charset="0"/>
                <a:cs typeface="Arial" panose="020B0604020202020204" pitchFamily="34" charset="0"/>
              </a:rPr>
              <a:t>, Ph.D. </a:t>
            </a:r>
          </a:p>
          <a:p>
            <a:pPr marL="0" indent="0" fontAlgn="t">
              <a:spcBef>
                <a:spcPts val="0"/>
              </a:spcBef>
              <a:spcAft>
                <a:spcPts val="0"/>
              </a:spcAft>
              <a:buFont typeface="Arial" charset="0"/>
              <a:buNone/>
            </a:pPr>
            <a:endParaRPr lang="en-US" sz="2100" b="1" kern="0" dirty="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Center for Psychology in Schools and Education (CPSE) Staff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Rena Subotnik, Ph.D., Director</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Geesoo Maie Lee, BA, Program Officer</a:t>
            </a:r>
          </a:p>
          <a:p>
            <a:pPr marL="0" indent="0" fontAlgn="t">
              <a:spcBef>
                <a:spcPts val="0"/>
              </a:spcBef>
              <a:spcAft>
                <a:spcPts val="0"/>
              </a:spcAft>
              <a:buFont typeface="Arial" charset="0"/>
              <a:buNone/>
            </a:pPr>
            <a:endParaRPr lang="en-US" sz="2100" kern="0" dirty="0" smtClean="0">
              <a:solidFill>
                <a:srgbClr val="000000"/>
              </a:solidFill>
              <a:latin typeface="Century Schoolbook" panose="02040604050505020304" pitchFamily="18" charset="0"/>
            </a:endParaRPr>
          </a:p>
          <a:p>
            <a:pPr lvl="1">
              <a:spcBef>
                <a:spcPts val="0"/>
              </a:spcBef>
              <a:spcAft>
                <a:spcPts val="0"/>
              </a:spcAft>
            </a:pPr>
            <a:endParaRPr lang="en-US" sz="2100" kern="0" dirty="0">
              <a:latin typeface="Century Schoolbook" panose="02040604050505020304" pitchFamily="18" charset="0"/>
            </a:endParaRPr>
          </a:p>
        </p:txBody>
      </p:sp>
      <p:sp>
        <p:nvSpPr>
          <p:cNvPr id="5" name="Title 4"/>
          <p:cNvSpPr>
            <a:spLocks noGrp="1"/>
          </p:cNvSpPr>
          <p:nvPr>
            <p:ph type="title"/>
          </p:nvPr>
        </p:nvSpPr>
        <p:spPr>
          <a:xfrm>
            <a:off x="457200" y="304800"/>
            <a:ext cx="7467600" cy="639762"/>
          </a:xfrm>
        </p:spPr>
        <p:txBody>
          <a:bodyPr/>
          <a:lstStyle/>
          <a:p>
            <a:r>
              <a:rPr lang="en-US" dirty="0" smtClean="0"/>
              <a:t>Contributors</a:t>
            </a:r>
            <a:endParaRPr lang="en-US" dirty="0"/>
          </a:p>
        </p:txBody>
      </p:sp>
    </p:spTree>
    <p:extLst>
      <p:ext uri="{BB962C8B-B14F-4D97-AF65-F5344CB8AC3E}">
        <p14:creationId xmlns:p14="http://schemas.microsoft.com/office/powerpoint/2010/main" val="25701897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29000" y="90714"/>
            <a:ext cx="5257800" cy="3871686"/>
          </a:xfrm>
          <a:prstGeom prst="rect">
            <a:avLst/>
          </a:prstGeom>
          <a:blipFill dpi="0" rotWithShape="1">
            <a:blip r:embed="rId3" cstate="print">
              <a:lum bright="70000" contrast="-70000"/>
              <a:extLst>
                <a:ext uri="{BEBA8EAE-BF5A-486C-A8C5-ECC9F3942E4B}">
                  <a14:imgProps xmlns:a14="http://schemas.microsoft.com/office/drawing/2010/main">
                    <a14:imgLayer r:embed="rId4">
                      <a14:imgEffect>
                        <a14:backgroundRemoval t="1356" b="89831" l="3125" r="100000">
                          <a14:foregroundMark x1="95982" y1="62712" x2="83705" y2="83390"/>
                          <a14:foregroundMark x1="18973" y1="25763" x2="20982" y2="33898"/>
                          <a14:foregroundMark x1="28125" y1="28475" x2="28125" y2="28475"/>
                          <a14:foregroundMark x1="16741" y1="30847" x2="16741" y2="30847"/>
                        </a14:backgroundRemoval>
                      </a14:imgEffect>
                      <a14:imgEffect>
                        <a14:sharpenSoften amount="25000"/>
                      </a14:imgEffect>
                      <a14:imgEffect>
                        <a14:saturation sat="20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457200" y="274638"/>
            <a:ext cx="7467600" cy="715962"/>
          </a:xfrm>
        </p:spPr>
        <p:txBody>
          <a:bodyPr/>
          <a:lstStyle/>
          <a:p>
            <a:r>
              <a:rPr lang="en-US" dirty="0" smtClean="0"/>
              <a:t>A Real Vignette:</a:t>
            </a:r>
            <a:endParaRPr lang="en-US" dirty="0"/>
          </a:p>
        </p:txBody>
      </p:sp>
      <p:sp>
        <p:nvSpPr>
          <p:cNvPr id="3" name="Content Placeholder 2"/>
          <p:cNvSpPr>
            <a:spLocks noGrp="1"/>
          </p:cNvSpPr>
          <p:nvPr>
            <p:ph sz="quarter" idx="1"/>
          </p:nvPr>
        </p:nvSpPr>
        <p:spPr>
          <a:xfrm>
            <a:off x="381000" y="1524000"/>
            <a:ext cx="6629400" cy="5181599"/>
          </a:xfrm>
        </p:spPr>
        <p:txBody>
          <a:bodyPr>
            <a:normAutofit lnSpcReduction="10000"/>
          </a:bodyPr>
          <a:lstStyle/>
          <a:p>
            <a:pPr marL="0" lvl="0" indent="465138" algn="just">
              <a:buNone/>
            </a:pPr>
            <a:r>
              <a:rPr lang="en-US" sz="2300" dirty="0" smtClean="0">
                <a:solidFill>
                  <a:schemeClr val="tx1">
                    <a:lumMod val="85000"/>
                    <a:lumOff val="15000"/>
                  </a:schemeClr>
                </a:solidFill>
              </a:rPr>
              <a:t>Wei is seeking feedback from his colleagues during his grade level team meeting regarding an unruly student. He suspects something is going on at home that sparked the sudden misbehavior and would like advice on how to handle the student during school hours and approach the student’s parents without causing offense or seeming judgmental.</a:t>
            </a:r>
          </a:p>
          <a:p>
            <a:pPr marL="0" indent="465138" algn="just">
              <a:spcBef>
                <a:spcPts val="0"/>
              </a:spcBef>
              <a:buNone/>
            </a:pPr>
            <a:r>
              <a:rPr lang="en-US" sz="2300" dirty="0">
                <a:solidFill>
                  <a:schemeClr val="tx1">
                    <a:lumMod val="85000"/>
                    <a:lumOff val="15000"/>
                  </a:schemeClr>
                </a:solidFill>
              </a:rPr>
              <a:t>Though well meaning, many of Wei’s colleagues eagerly begin talking about their own experiences with troubled students. Very quickly the focus of the discussion moves away from helping Wei. Wei, who is naturally agreeable and reserved in nature, is at a loss for how to bring the topic back to his concerns</a:t>
            </a:r>
            <a:r>
              <a:rPr lang="en-US" sz="2300" dirty="0" smtClean="0">
                <a:solidFill>
                  <a:schemeClr val="tx1">
                    <a:lumMod val="85000"/>
                    <a:lumOff val="15000"/>
                  </a:schemeClr>
                </a:solidFill>
              </a:rPr>
              <a:t>.</a:t>
            </a:r>
            <a:endParaRPr lang="en-US" sz="2300" dirty="0">
              <a:solidFill>
                <a:schemeClr val="tx1">
                  <a:lumMod val="85000"/>
                  <a:lumOff val="15000"/>
                </a:schemeClr>
              </a:solidFill>
            </a:endParaRPr>
          </a:p>
        </p:txBody>
      </p:sp>
    </p:spTree>
    <p:extLst>
      <p:ext uri="{BB962C8B-B14F-4D97-AF65-F5344CB8AC3E}">
        <p14:creationId xmlns:p14="http://schemas.microsoft.com/office/powerpoint/2010/main" val="3689776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7467600" cy="868362"/>
          </a:xfrm>
        </p:spPr>
        <p:txBody>
          <a:bodyPr>
            <a:normAutofit/>
          </a:bodyPr>
          <a:lstStyle/>
          <a:p>
            <a:r>
              <a:rPr lang="en-US" dirty="0" smtClean="0"/>
              <a:t>Teamwork in Schools</a:t>
            </a:r>
            <a:endParaRPr lang="en-US" dirty="0"/>
          </a:p>
        </p:txBody>
      </p:sp>
      <p:pic>
        <p:nvPicPr>
          <p:cNvPr id="5" name="Co-Teaching Is a Marriage.mp4">
            <a:hlinkClick r:id="" action="ppaction://media"/>
          </p:cNvPr>
          <p:cNvPicPr>
            <a:picLocks noGrp="1" noChangeAspect="1"/>
          </p:cNvPicPr>
          <p:nvPr>
            <p:ph sz="quarter" idx="1"/>
            <a:videoFile r:link="rId2"/>
            <p:extLst>
              <p:ext uri="{DAA4B4D4-6D71-4841-9C94-3DE7FCFB9230}">
                <p14:media xmlns:p14="http://schemas.microsoft.com/office/powerpoint/2010/main" r:embed="rId1"/>
              </p:ext>
            </p:extLst>
          </p:nvPr>
        </p:nvPicPr>
        <p:blipFill>
          <a:blip r:embed="rId5"/>
          <a:stretch>
            <a:fillRect/>
          </a:stretch>
        </p:blipFill>
        <p:spPr>
          <a:xfrm>
            <a:off x="457200" y="1936750"/>
            <a:ext cx="7467600" cy="4200525"/>
          </a:xfrm>
        </p:spPr>
      </p:pic>
    </p:spTree>
    <p:extLst>
      <p:ext uri="{BB962C8B-B14F-4D97-AF65-F5344CB8AC3E}">
        <p14:creationId xmlns:p14="http://schemas.microsoft.com/office/powerpoint/2010/main" val="15723897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fontScale="90000"/>
          </a:bodyPr>
          <a:lstStyle/>
          <a:p>
            <a:pPr>
              <a:lnSpc>
                <a:spcPct val="150000"/>
              </a:lnSpc>
            </a:pPr>
            <a:r>
              <a:rPr lang="en-US" dirty="0" smtClean="0"/>
              <a:t>Yes, </a:t>
            </a:r>
            <a:r>
              <a:rPr lang="en-US" dirty="0" smtClean="0">
                <a:solidFill>
                  <a:schemeClr val="tx1"/>
                </a:solidFill>
              </a:rPr>
              <a:t>TEACH Teamwork </a:t>
            </a:r>
            <a:r>
              <a:rPr lang="en-US" dirty="0" smtClean="0"/>
              <a:t>Can Help</a:t>
            </a:r>
            <a:endParaRPr lang="en-US" dirty="0"/>
          </a:p>
        </p:txBody>
      </p:sp>
      <p:sp>
        <p:nvSpPr>
          <p:cNvPr id="3" name="Content Placeholder 2"/>
          <p:cNvSpPr>
            <a:spLocks noGrp="1"/>
          </p:cNvSpPr>
          <p:nvPr>
            <p:ph sz="quarter" idx="1"/>
          </p:nvPr>
        </p:nvSpPr>
        <p:spPr>
          <a:xfrm>
            <a:off x="457200" y="1371600"/>
            <a:ext cx="7467600" cy="5410200"/>
          </a:xfrm>
        </p:spPr>
        <p:txBody>
          <a:bodyPr>
            <a:normAutofit/>
          </a:bodyPr>
          <a:lstStyle/>
          <a:p>
            <a:pPr>
              <a:spcAft>
                <a:spcPts val="600"/>
              </a:spcAft>
            </a:pPr>
            <a:r>
              <a:rPr lang="en-US" sz="2800" dirty="0"/>
              <a:t>S</a:t>
            </a:r>
            <a:r>
              <a:rPr lang="en-US" sz="2800" b="1" dirty="0" smtClean="0"/>
              <a:t>uccessfully used in other high-stress, high-stakes environments</a:t>
            </a:r>
          </a:p>
          <a:p>
            <a:pPr>
              <a:lnSpc>
                <a:spcPct val="150000"/>
              </a:lnSpc>
              <a:spcAft>
                <a:spcPts val="600"/>
              </a:spcAft>
            </a:pPr>
            <a:r>
              <a:rPr lang="en-US" sz="2800" b="1" dirty="0" smtClean="0"/>
              <a:t>Evidence-</a:t>
            </a:r>
            <a:r>
              <a:rPr lang="en-US" sz="2800" dirty="0" smtClean="0"/>
              <a:t> and </a:t>
            </a:r>
            <a:r>
              <a:rPr lang="en-US" sz="2800" b="1" dirty="0" smtClean="0"/>
              <a:t>experience-based</a:t>
            </a:r>
          </a:p>
          <a:p>
            <a:r>
              <a:rPr lang="en-US" sz="2800" dirty="0" smtClean="0"/>
              <a:t>Teaches </a:t>
            </a:r>
            <a:r>
              <a:rPr lang="en-US" sz="2800" b="1" dirty="0" smtClean="0"/>
              <a:t>transportable </a:t>
            </a:r>
            <a:r>
              <a:rPr lang="en-US" b="1" dirty="0" smtClean="0"/>
              <a:t>skills </a:t>
            </a:r>
            <a:r>
              <a:rPr lang="en-US" dirty="0" smtClean="0"/>
              <a:t>for any school team, such as:</a:t>
            </a:r>
          </a:p>
          <a:p>
            <a:pPr lvl="1"/>
            <a:r>
              <a:rPr lang="en-US" sz="2400" dirty="0" smtClean="0"/>
              <a:t>Individualized Education Program (IEP) Teams</a:t>
            </a:r>
          </a:p>
          <a:p>
            <a:pPr lvl="1"/>
            <a:r>
              <a:rPr lang="en-US" sz="2400" dirty="0" smtClean="0"/>
              <a:t>School Improvement Teams</a:t>
            </a:r>
          </a:p>
          <a:p>
            <a:pPr lvl="1"/>
            <a:r>
              <a:rPr lang="en-US" sz="2400" dirty="0" smtClean="0"/>
              <a:t>Grade Level Teams</a:t>
            </a:r>
          </a:p>
          <a:p>
            <a:pPr lvl="1">
              <a:spcAft>
                <a:spcPts val="600"/>
              </a:spcAft>
            </a:pPr>
            <a:r>
              <a:rPr lang="en-US" sz="2400" dirty="0" smtClean="0"/>
              <a:t>Instructional Support Teams</a:t>
            </a:r>
          </a:p>
        </p:txBody>
      </p:sp>
      <p:sp>
        <p:nvSpPr>
          <p:cNvPr id="4" name="TextBox 3"/>
          <p:cNvSpPr txBox="1"/>
          <p:nvPr/>
        </p:nvSpPr>
        <p:spPr>
          <a:xfrm>
            <a:off x="2362200" y="6581001"/>
            <a:ext cx="3464410" cy="276999"/>
          </a:xfrm>
          <a:prstGeom prst="rect">
            <a:avLst/>
          </a:prstGeom>
          <a:noFill/>
        </p:spPr>
        <p:txBody>
          <a:bodyPr wrap="none" rtlCol="0">
            <a:spAutoFit/>
          </a:bodyPr>
          <a:lstStyle/>
          <a:p>
            <a:r>
              <a:rPr lang="en-US" sz="1200" dirty="0" smtClean="0">
                <a:solidFill>
                  <a:prstClr val="black"/>
                </a:solidFill>
              </a:rPr>
              <a:t>Relevant Citation: Baker, Day, &amp; Salas (2006)</a:t>
            </a:r>
            <a:endParaRPr lang="en-US" sz="1200" dirty="0">
              <a:solidFill>
                <a:prstClr val="black"/>
              </a:solidFill>
            </a:endParaRPr>
          </a:p>
        </p:txBody>
      </p:sp>
    </p:spTree>
    <p:extLst>
      <p:ext uri="{BB962C8B-B14F-4D97-AF65-F5344CB8AC3E}">
        <p14:creationId xmlns:p14="http://schemas.microsoft.com/office/powerpoint/2010/main" val="3410835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a:blip r:embed="rId3">
            <a:clrChange>
              <a:clrFrom>
                <a:srgbClr val="FFFFFF"/>
              </a:clrFrom>
              <a:clrTo>
                <a:srgbClr val="FFFFFF">
                  <a:alpha val="0"/>
                </a:srgbClr>
              </a:clrTo>
            </a:clrChange>
            <a:duotone>
              <a:prstClr val="black"/>
              <a:schemeClr val="accent1">
                <a:tint val="45000"/>
                <a:satMod val="400000"/>
              </a:schemeClr>
            </a:duotone>
          </a:blip>
          <a:stretch>
            <a:fillRect/>
          </a:stretch>
        </p:blipFill>
        <p:spPr>
          <a:xfrm>
            <a:off x="1600200" y="4365011"/>
            <a:ext cx="4191000" cy="2454889"/>
          </a:xfrm>
          <a:prstGeom prst="rect">
            <a:avLst/>
          </a:prstGeom>
        </p:spPr>
      </p:pic>
      <p:sp>
        <p:nvSpPr>
          <p:cNvPr id="2" name="Title 1"/>
          <p:cNvSpPr>
            <a:spLocks noGrp="1"/>
          </p:cNvSpPr>
          <p:nvPr>
            <p:ph type="title"/>
          </p:nvPr>
        </p:nvSpPr>
        <p:spPr>
          <a:xfrm>
            <a:off x="228600" y="152400"/>
            <a:ext cx="8382000" cy="685800"/>
          </a:xfrm>
        </p:spPr>
        <p:txBody>
          <a:bodyPr>
            <a:normAutofit fontScale="90000"/>
          </a:bodyPr>
          <a:lstStyle/>
          <a:p>
            <a:pPr>
              <a:lnSpc>
                <a:spcPct val="150000"/>
              </a:lnSpc>
            </a:pPr>
            <a:r>
              <a:rPr lang="en-US" dirty="0" smtClean="0"/>
              <a:t>This Training is Most Beneficial When You:</a:t>
            </a:r>
            <a:endParaRPr lang="en-US" dirty="0"/>
          </a:p>
        </p:txBody>
      </p:sp>
      <p:sp>
        <p:nvSpPr>
          <p:cNvPr id="3" name="Content Placeholder 2"/>
          <p:cNvSpPr>
            <a:spLocks noGrp="1"/>
          </p:cNvSpPr>
          <p:nvPr>
            <p:ph sz="quarter" idx="1"/>
          </p:nvPr>
        </p:nvSpPr>
        <p:spPr>
          <a:xfrm>
            <a:off x="457200" y="990600"/>
            <a:ext cx="7772400" cy="5483352"/>
          </a:xfrm>
        </p:spPr>
        <p:txBody>
          <a:bodyPr>
            <a:normAutofit/>
          </a:bodyPr>
          <a:lstStyle/>
          <a:p>
            <a:pPr>
              <a:lnSpc>
                <a:spcPct val="150000"/>
              </a:lnSpc>
              <a:spcBef>
                <a:spcPts val="1800"/>
              </a:spcBef>
            </a:pPr>
            <a:r>
              <a:rPr lang="en-US" sz="2800" dirty="0" smtClean="0"/>
              <a:t>Understand why teamwork is important in schools</a:t>
            </a:r>
          </a:p>
          <a:p>
            <a:pPr>
              <a:spcBef>
                <a:spcPts val="1800"/>
              </a:spcBef>
            </a:pPr>
            <a:r>
              <a:rPr lang="en-US" sz="2800" dirty="0" smtClean="0"/>
              <a:t>Appreciate why learning about teamwork is relevant to </a:t>
            </a:r>
            <a:r>
              <a:rPr lang="en-US" sz="2800" b="1" i="1" u="sng" dirty="0" smtClean="0">
                <a:solidFill>
                  <a:srgbClr val="000000"/>
                </a:solidFill>
              </a:rPr>
              <a:t>you</a:t>
            </a:r>
          </a:p>
          <a:p>
            <a:pPr>
              <a:lnSpc>
                <a:spcPct val="150000"/>
              </a:lnSpc>
              <a:spcBef>
                <a:spcPts val="1800"/>
              </a:spcBef>
            </a:pPr>
            <a:r>
              <a:rPr lang="en-US" sz="2800" dirty="0" smtClean="0"/>
              <a:t>Understand the advantages of teamwork</a:t>
            </a:r>
          </a:p>
        </p:txBody>
      </p:sp>
    </p:spTree>
    <p:extLst>
      <p:ext uri="{BB962C8B-B14F-4D97-AF65-F5344CB8AC3E}">
        <p14:creationId xmlns:p14="http://schemas.microsoft.com/office/powerpoint/2010/main" val="949400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231" y="3270504"/>
            <a:ext cx="3213538" cy="2795778"/>
          </a:xfrm>
          <a:prstGeom prst="rect">
            <a:avLst/>
          </a:prstGeom>
          <a:ln w="28575" cap="sq">
            <a:solidFill>
              <a:schemeClr val="accent1"/>
            </a:solidFill>
            <a:miter lim="800000"/>
          </a:ln>
          <a:effectLst>
            <a:outerShdw blurRad="57150" dist="50800" dir="2700000" algn="tl" rotWithShape="0">
              <a:srgbClr val="000000">
                <a:alpha val="40000"/>
              </a:srgbClr>
            </a:outerShdw>
          </a:effectLst>
        </p:spPr>
      </p:pic>
      <p:sp>
        <p:nvSpPr>
          <p:cNvPr id="2" name="Title 1"/>
          <p:cNvSpPr>
            <a:spLocks noGrp="1"/>
          </p:cNvSpPr>
          <p:nvPr>
            <p:ph type="title"/>
          </p:nvPr>
        </p:nvSpPr>
        <p:spPr>
          <a:xfrm>
            <a:off x="457200" y="189897"/>
            <a:ext cx="7467600" cy="792162"/>
          </a:xfrm>
        </p:spPr>
        <p:txBody>
          <a:bodyPr/>
          <a:lstStyle/>
          <a:p>
            <a:pPr>
              <a:lnSpc>
                <a:spcPct val="150000"/>
              </a:lnSpc>
            </a:pPr>
            <a:r>
              <a:rPr lang="en-US" b="1" dirty="0" smtClean="0"/>
              <a:t>YOUR</a:t>
            </a:r>
            <a:r>
              <a:rPr lang="en-US" dirty="0" smtClean="0"/>
              <a:t> Experiences with Teamwork</a:t>
            </a:r>
            <a:endParaRPr lang="en-US" dirty="0"/>
          </a:p>
        </p:txBody>
      </p:sp>
      <p:sp>
        <p:nvSpPr>
          <p:cNvPr id="6" name="Content Placeholder 5"/>
          <p:cNvSpPr>
            <a:spLocks noGrp="1"/>
          </p:cNvSpPr>
          <p:nvPr>
            <p:ph sz="quarter" idx="1"/>
          </p:nvPr>
        </p:nvSpPr>
        <p:spPr>
          <a:xfrm>
            <a:off x="457200" y="1295400"/>
            <a:ext cx="3657600" cy="5181600"/>
          </a:xfrm>
        </p:spPr>
        <p:txBody>
          <a:bodyPr>
            <a:noAutofit/>
          </a:bodyPr>
          <a:lstStyle/>
          <a:p>
            <a:pPr>
              <a:spcBef>
                <a:spcPts val="1200"/>
              </a:spcBef>
            </a:pPr>
            <a:r>
              <a:rPr lang="en-US" sz="2500" dirty="0" smtClean="0"/>
              <a:t>Do you frequently work collaboratively with others on a shared</a:t>
            </a:r>
            <a:r>
              <a:rPr lang="en-US" sz="2500" baseline="0" dirty="0" smtClean="0"/>
              <a:t> goal</a:t>
            </a:r>
            <a:r>
              <a:rPr lang="en-US" sz="2500" dirty="0" smtClean="0"/>
              <a:t>?</a:t>
            </a:r>
          </a:p>
        </p:txBody>
      </p:sp>
      <p:sp>
        <p:nvSpPr>
          <p:cNvPr id="11" name="Content Placeholder 10"/>
          <p:cNvSpPr>
            <a:spLocks noGrp="1"/>
          </p:cNvSpPr>
          <p:nvPr>
            <p:ph sz="quarter" idx="2"/>
          </p:nvPr>
        </p:nvSpPr>
        <p:spPr>
          <a:xfrm>
            <a:off x="4270248" y="1295400"/>
            <a:ext cx="3657600" cy="4876800"/>
          </a:xfrm>
        </p:spPr>
        <p:txBody>
          <a:bodyPr>
            <a:noAutofit/>
          </a:bodyPr>
          <a:lstStyle/>
          <a:p>
            <a:pPr>
              <a:spcBef>
                <a:spcPts val="1200"/>
              </a:spcBef>
            </a:pPr>
            <a:r>
              <a:rPr lang="en-US" dirty="0" smtClean="0"/>
              <a:t>How much of what you do at work is dependent on others?</a:t>
            </a:r>
          </a:p>
          <a:p>
            <a:pPr marL="0" indent="0">
              <a:spcBef>
                <a:spcPts val="1200"/>
              </a:spcBef>
              <a:buNone/>
            </a:pPr>
            <a:endParaRPr lang="en-US" dirty="0" smtClean="0"/>
          </a:p>
          <a:p>
            <a:pPr>
              <a:spcBef>
                <a:spcPts val="1200"/>
              </a:spcBef>
            </a:pPr>
            <a:r>
              <a:rPr lang="en-US" dirty="0" smtClean="0"/>
              <a:t>What sort of challenges have you experienced when working with others?</a:t>
            </a:r>
          </a:p>
        </p:txBody>
      </p:sp>
    </p:spTree>
    <p:extLst>
      <p:ext uri="{BB962C8B-B14F-4D97-AF65-F5344CB8AC3E}">
        <p14:creationId xmlns:p14="http://schemas.microsoft.com/office/powerpoint/2010/main" val="482923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Recall Wei…</a:t>
            </a:r>
            <a:endParaRPr lang="en-US" dirty="0"/>
          </a:p>
        </p:txBody>
      </p:sp>
      <p:sp>
        <p:nvSpPr>
          <p:cNvPr id="4" name="Content Placeholder 3"/>
          <p:cNvSpPr>
            <a:spLocks noGrp="1"/>
          </p:cNvSpPr>
          <p:nvPr>
            <p:ph sz="quarter" idx="1"/>
          </p:nvPr>
        </p:nvSpPr>
        <p:spPr>
          <a:xfrm>
            <a:off x="457200" y="1600200"/>
            <a:ext cx="4495800" cy="4953000"/>
          </a:xfrm>
        </p:spPr>
        <p:txBody>
          <a:bodyPr>
            <a:normAutofit/>
          </a:bodyPr>
          <a:lstStyle/>
          <a:p>
            <a:pPr>
              <a:spcBef>
                <a:spcPts val="1800"/>
              </a:spcBef>
            </a:pPr>
            <a:r>
              <a:rPr lang="en-US" dirty="0"/>
              <a:t>How might learning about teamwork help Wei?</a:t>
            </a:r>
          </a:p>
          <a:p>
            <a:pPr>
              <a:spcBef>
                <a:spcPts val="1800"/>
              </a:spcBef>
            </a:pPr>
            <a:r>
              <a:rPr lang="en-US" dirty="0"/>
              <a:t>How might learning about teamwork benefit Wei’s colleagues?</a:t>
            </a:r>
          </a:p>
          <a:p>
            <a:pPr>
              <a:spcBef>
                <a:spcPts val="1800"/>
              </a:spcBef>
            </a:pPr>
            <a:r>
              <a:rPr lang="en-US" dirty="0"/>
              <a:t>How is </a:t>
            </a:r>
            <a:r>
              <a:rPr lang="en-US" dirty="0" smtClean="0"/>
              <a:t>Wei’s situation similar </a:t>
            </a:r>
            <a:r>
              <a:rPr lang="en-US" dirty="0"/>
              <a:t>to</a:t>
            </a:r>
            <a:r>
              <a:rPr lang="en-US" dirty="0" smtClean="0"/>
              <a:t> your experiences? </a:t>
            </a:r>
            <a:endParaRPr lang="en-US" dirty="0"/>
          </a:p>
          <a:p>
            <a:pPr>
              <a:spcBef>
                <a:spcPts val="1800"/>
              </a:spcBef>
            </a:pPr>
            <a:r>
              <a:rPr lang="en-US" dirty="0" smtClean="0"/>
              <a:t>How might learning about teamwork benefit you and/or your colleagues?</a:t>
            </a:r>
            <a:endParaRPr lang="en-US" dirty="0"/>
          </a:p>
          <a:p>
            <a:endParaRPr lang="en-US" dirty="0"/>
          </a:p>
          <a:p>
            <a:endParaRPr lang="en-US" dirty="0"/>
          </a:p>
        </p:txBody>
      </p:sp>
      <p:pic>
        <p:nvPicPr>
          <p:cNvPr id="7"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1066800"/>
            <a:ext cx="3280148" cy="3331853"/>
          </a:xfrm>
          <a:prstGeom prst="rect">
            <a:avLst/>
          </a:prstGeom>
        </p:spPr>
      </p:pic>
    </p:spTree>
    <p:extLst>
      <p:ext uri="{BB962C8B-B14F-4D97-AF65-F5344CB8AC3E}">
        <p14:creationId xmlns:p14="http://schemas.microsoft.com/office/powerpoint/2010/main" val="1460015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005" y="231076"/>
            <a:ext cx="8077200" cy="457389"/>
          </a:xfrm>
        </p:spPr>
        <p:txBody>
          <a:bodyPr>
            <a:normAutofit fontScale="90000"/>
          </a:bodyPr>
          <a:lstStyle/>
          <a:p>
            <a:r>
              <a:rPr lang="en-US" dirty="0" smtClean="0"/>
              <a:t>Improving Teamwork Has Benefits for </a:t>
            </a:r>
            <a:r>
              <a:rPr lang="en-US" u="sng" dirty="0" smtClean="0"/>
              <a:t>You</a:t>
            </a:r>
            <a:endParaRPr lang="en-US" u="sng" dirty="0"/>
          </a:p>
        </p:txBody>
      </p:sp>
      <p:pic>
        <p:nvPicPr>
          <p:cNvPr id="7" name="Picture 6" descr="interaction.jpg"/>
          <p:cNvPicPr>
            <a:picLocks noChangeAspect="1"/>
          </p:cNvPicPr>
          <p:nvPr/>
        </p:nvPicPr>
        <p:blipFill rotWithShape="1">
          <a:blip r:embed="rId3" cstate="print"/>
          <a:srcRect l="3762" t="21540" b="-4874"/>
          <a:stretch/>
        </p:blipFill>
        <p:spPr>
          <a:xfrm rot="195555">
            <a:off x="533400" y="838200"/>
            <a:ext cx="2217772" cy="23079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support system.jpg"/>
          <p:cNvPicPr>
            <a:picLocks noChangeAspect="1"/>
          </p:cNvPicPr>
          <p:nvPr/>
        </p:nvPicPr>
        <p:blipFill>
          <a:blip r:embed="rId4" cstate="print"/>
          <a:srcRect t="4934" b="7505"/>
          <a:stretch>
            <a:fillRect/>
          </a:stretch>
        </p:blipFill>
        <p:spPr>
          <a:xfrm rot="432358">
            <a:off x="5791200" y="4470604"/>
            <a:ext cx="2901230" cy="195903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meeting.jpg"/>
          <p:cNvPicPr>
            <a:picLocks noChangeAspect="1"/>
          </p:cNvPicPr>
          <p:nvPr/>
        </p:nvPicPr>
        <p:blipFill>
          <a:blip r:embed="rId5" cstate="print"/>
          <a:stretch>
            <a:fillRect/>
          </a:stretch>
        </p:blipFill>
        <p:spPr>
          <a:xfrm rot="868951">
            <a:off x="5281646" y="1384791"/>
            <a:ext cx="3236944" cy="182078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strong-relationships.jpg"/>
          <p:cNvPicPr>
            <a:picLocks noChangeAspect="1"/>
          </p:cNvPicPr>
          <p:nvPr/>
        </p:nvPicPr>
        <p:blipFill>
          <a:blip r:embed="rId6" cstate="print">
            <a:alphaModFix/>
            <a:lum bright="4000"/>
          </a:blip>
          <a:stretch>
            <a:fillRect/>
          </a:stretch>
        </p:blipFill>
        <p:spPr>
          <a:xfrm>
            <a:off x="3048000" y="2560827"/>
            <a:ext cx="2590801" cy="2392173"/>
          </a:xfrm>
          <a:prstGeom prst="ellipse">
            <a:avLst/>
          </a:prstGeom>
          <a:noFill/>
          <a:ln>
            <a:noFill/>
          </a:ln>
          <a:effectLst>
            <a:softEdge rad="112500"/>
          </a:effectLst>
        </p:spPr>
      </p:pic>
      <p:sp>
        <p:nvSpPr>
          <p:cNvPr id="22" name="TextBox 21"/>
          <p:cNvSpPr txBox="1"/>
          <p:nvPr/>
        </p:nvSpPr>
        <p:spPr>
          <a:xfrm rot="215980">
            <a:off x="264213" y="3247705"/>
            <a:ext cx="2543621" cy="307777"/>
          </a:xfrm>
          <a:prstGeom prst="rect">
            <a:avLst/>
          </a:prstGeom>
          <a:noFill/>
          <a:ln>
            <a:solidFill>
              <a:schemeClr val="bg1"/>
            </a:solidFill>
          </a:ln>
          <a:effectLst>
            <a:outerShdw blurRad="50800" dist="38100" dir="2700000" algn="tl" rotWithShape="0">
              <a:prstClr val="black">
                <a:alpha val="0"/>
              </a:prstClr>
            </a:outerShdw>
          </a:effectLst>
        </p:spPr>
        <p:txBody>
          <a:bodyPr wrap="square" rtlCol="0">
            <a:spAutoFit/>
          </a:bodyPr>
          <a:lstStyle/>
          <a:p>
            <a:pPr algn="ctr"/>
            <a:r>
              <a:rPr lang="en-US" sz="1400" b="1" cap="small" dirty="0" smtClean="0">
                <a:ln w="0" cap="sq" cmpd="sng">
                  <a:noFill/>
                  <a:round/>
                </a:ln>
                <a:solidFill>
                  <a:srgbClr val="AD0101"/>
                </a:solidFill>
              </a:rPr>
              <a:t>Easier Interactions </a:t>
            </a:r>
          </a:p>
        </p:txBody>
      </p:sp>
      <p:pic>
        <p:nvPicPr>
          <p:cNvPr id="19" name="Picture 18" descr="Overwhelmed.jpg"/>
          <p:cNvPicPr>
            <a:picLocks noChangeAspect="1"/>
          </p:cNvPicPr>
          <p:nvPr/>
        </p:nvPicPr>
        <p:blipFill>
          <a:blip r:embed="rId7" cstate="print"/>
          <a:srcRect l="6864" t="6897" r="10767"/>
          <a:stretch>
            <a:fillRect/>
          </a:stretch>
        </p:blipFill>
        <p:spPr>
          <a:xfrm rot="21076652">
            <a:off x="534610" y="4317039"/>
            <a:ext cx="2526851" cy="1895138"/>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p:cNvSpPr txBox="1"/>
          <p:nvPr/>
        </p:nvSpPr>
        <p:spPr>
          <a:xfrm rot="423199">
            <a:off x="6059979" y="4419600"/>
            <a:ext cx="2604552" cy="523220"/>
          </a:xfrm>
          <a:prstGeom prst="rect">
            <a:avLst/>
          </a:prstGeom>
          <a:noFill/>
          <a:ln>
            <a:noFill/>
          </a:ln>
          <a:scene3d>
            <a:camera prst="orthographicFront">
              <a:rot lat="0" lon="0" rev="0"/>
            </a:camera>
            <a:lightRig rig="threePt" dir="t"/>
          </a:scene3d>
        </p:spPr>
        <p:txBody>
          <a:bodyPr wrap="square" rtlCol="0">
            <a:spAutoFit/>
            <a:sp3d prstMaterial="matte"/>
          </a:bodyPr>
          <a:lstStyle/>
          <a:p>
            <a:pPr algn="ctr"/>
            <a:r>
              <a:rPr lang="en-US" sz="1400" b="1" cap="small" dirty="0">
                <a:ln w="0" cap="sq" cmpd="sng">
                  <a:noFill/>
                  <a:round/>
                </a:ln>
                <a:solidFill>
                  <a:srgbClr val="AD0101"/>
                </a:solidFill>
              </a:rPr>
              <a:t>Robust Professional </a:t>
            </a:r>
            <a:r>
              <a:rPr lang="en-US" sz="1400" b="1" cap="small" dirty="0" smtClean="0">
                <a:ln w="0" cap="sq" cmpd="sng">
                  <a:noFill/>
                  <a:round/>
                </a:ln>
                <a:solidFill>
                  <a:srgbClr val="AD0101"/>
                </a:solidFill>
              </a:rPr>
              <a:t>Support System</a:t>
            </a:r>
            <a:endParaRPr lang="en-US" sz="1400" b="1" cap="small" dirty="0">
              <a:ln w="0" cap="sq" cmpd="sng">
                <a:noFill/>
                <a:round/>
              </a:ln>
              <a:solidFill>
                <a:srgbClr val="AD0101"/>
              </a:solidFill>
            </a:endParaRPr>
          </a:p>
        </p:txBody>
      </p:sp>
      <p:sp>
        <p:nvSpPr>
          <p:cNvPr id="24" name="TextBox 23"/>
          <p:cNvSpPr txBox="1"/>
          <p:nvPr/>
        </p:nvSpPr>
        <p:spPr>
          <a:xfrm>
            <a:off x="3124200" y="4810780"/>
            <a:ext cx="2437049" cy="523220"/>
          </a:xfrm>
          <a:prstGeom prst="rect">
            <a:avLst/>
          </a:prstGeom>
          <a:noFill/>
          <a:ln>
            <a:noFill/>
          </a:ln>
        </p:spPr>
        <p:txBody>
          <a:bodyPr wrap="square" rtlCol="0">
            <a:spAutoFit/>
          </a:bodyPr>
          <a:lstStyle/>
          <a:p>
            <a:pPr algn="ctr"/>
            <a:r>
              <a:rPr lang="en-US" sz="1400" b="1" cap="small" dirty="0">
                <a:ln w="0" cap="sq" cmpd="sng">
                  <a:noFill/>
                  <a:round/>
                </a:ln>
                <a:solidFill>
                  <a:srgbClr val="AD0101"/>
                </a:solidFill>
              </a:rPr>
              <a:t>Stronger Relationships</a:t>
            </a:r>
          </a:p>
        </p:txBody>
      </p:sp>
      <p:sp>
        <p:nvSpPr>
          <p:cNvPr id="25" name="TextBox 24"/>
          <p:cNvSpPr txBox="1"/>
          <p:nvPr/>
        </p:nvSpPr>
        <p:spPr>
          <a:xfrm rot="867433">
            <a:off x="5467989" y="1001631"/>
            <a:ext cx="3589437" cy="307777"/>
          </a:xfrm>
          <a:prstGeom prst="rect">
            <a:avLst/>
          </a:prstGeom>
          <a:noFill/>
          <a:ln w="0" cmpd="dbl">
            <a:noFill/>
          </a:ln>
          <a:scene3d>
            <a:camera prst="orthographicFront">
              <a:rot lat="0" lon="0" rev="0"/>
            </a:camera>
            <a:lightRig rig="threePt" dir="t"/>
          </a:scene3d>
        </p:spPr>
        <p:txBody>
          <a:bodyPr wrap="square" rtlCol="0">
            <a:spAutoFit/>
          </a:bodyPr>
          <a:lstStyle/>
          <a:p>
            <a:r>
              <a:rPr lang="en-US" sz="1400" b="1" cap="small" dirty="0">
                <a:ln w="0" cap="sq" cmpd="sng">
                  <a:noFill/>
                  <a:round/>
                </a:ln>
                <a:solidFill>
                  <a:srgbClr val="AD0101"/>
                </a:solidFill>
              </a:rPr>
              <a:t>Smoother, more efficient meetings</a:t>
            </a:r>
          </a:p>
        </p:txBody>
      </p:sp>
      <p:sp>
        <p:nvSpPr>
          <p:cNvPr id="26" name="TextBox 25"/>
          <p:cNvSpPr txBox="1"/>
          <p:nvPr/>
        </p:nvSpPr>
        <p:spPr>
          <a:xfrm rot="21085498">
            <a:off x="830226" y="6352168"/>
            <a:ext cx="2437049" cy="307777"/>
          </a:xfrm>
          <a:prstGeom prst="rect">
            <a:avLst/>
          </a:prstGeom>
          <a:noFill/>
          <a:ln>
            <a:noFill/>
          </a:ln>
        </p:spPr>
        <p:txBody>
          <a:bodyPr wrap="square" rtlCol="0">
            <a:spAutoFit/>
          </a:bodyPr>
          <a:lstStyle/>
          <a:p>
            <a:pPr algn="ctr"/>
            <a:r>
              <a:rPr lang="en-US" sz="1400" b="1" cap="small" dirty="0" smtClean="0">
                <a:ln w="0" cap="sq" cmpd="sng">
                  <a:noFill/>
                  <a:round/>
                </a:ln>
                <a:solidFill>
                  <a:srgbClr val="AD0101"/>
                </a:solidFill>
              </a:rPr>
              <a:t>Improved Management</a:t>
            </a:r>
            <a:endParaRPr lang="en-US" sz="1400" b="1" cap="small" dirty="0">
              <a:ln w="0" cap="sq" cmpd="sng">
                <a:noFill/>
                <a:round/>
              </a:ln>
              <a:solidFill>
                <a:srgbClr val="AD010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878854" y="1543257"/>
            <a:ext cx="3987869" cy="2802382"/>
            <a:chOff x="878854" y="1543257"/>
            <a:chExt cx="3987869" cy="2802382"/>
          </a:xfrm>
        </p:grpSpPr>
        <p:pic>
          <p:nvPicPr>
            <p:cNvPr id="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27449">
              <a:off x="878854" y="1683737"/>
              <a:ext cx="3987869" cy="2661902"/>
            </a:xfrm>
            <a:prstGeom prst="rect">
              <a:avLst/>
            </a:prstGeom>
            <a:ln w="228600" cap="sq" cmpd="thickThin">
              <a:solidFill>
                <a:srgbClr val="000000"/>
              </a:solidFill>
              <a:prstDash val="solid"/>
              <a:miter lim="800000"/>
            </a:ln>
            <a:effectLst>
              <a:innerShdw blurRad="76200">
                <a:srgbClr val="000000"/>
              </a:innerShdw>
            </a:effectLst>
          </p:spPr>
        </p:pic>
        <p:sp>
          <p:nvSpPr>
            <p:cNvPr id="7" name="TextBox 6"/>
            <p:cNvSpPr txBox="1"/>
            <p:nvPr/>
          </p:nvSpPr>
          <p:spPr>
            <a:xfrm rot="21012395">
              <a:off x="2014849" y="1543257"/>
              <a:ext cx="2470548" cy="461665"/>
            </a:xfrm>
            <a:prstGeom prst="rect">
              <a:avLst/>
            </a:prstGeom>
            <a:noFill/>
          </p:spPr>
          <p:txBody>
            <a:bodyPr wrap="none" rtlCol="0">
              <a:spAutoFit/>
            </a:bodyPr>
            <a:lstStyle/>
            <a:p>
              <a:r>
                <a:rPr lang="en-US" sz="2400" b="1" dirty="0" smtClean="0"/>
                <a:t>2+ Individuals</a:t>
              </a:r>
              <a:endParaRPr lang="en-US" sz="2400" b="1" dirty="0"/>
            </a:p>
          </p:txBody>
        </p:sp>
      </p:grpSp>
      <p:sp>
        <p:nvSpPr>
          <p:cNvPr id="2" name="Title 1"/>
          <p:cNvSpPr>
            <a:spLocks noGrp="1"/>
          </p:cNvSpPr>
          <p:nvPr>
            <p:ph type="title"/>
          </p:nvPr>
        </p:nvSpPr>
        <p:spPr>
          <a:xfrm>
            <a:off x="457200" y="274638"/>
            <a:ext cx="7467600" cy="746497"/>
          </a:xfrm>
        </p:spPr>
        <p:txBody>
          <a:bodyPr/>
          <a:lstStyle/>
          <a:p>
            <a:r>
              <a:rPr lang="en-US" dirty="0" smtClean="0"/>
              <a:t>Teams are…</a:t>
            </a:r>
            <a:endParaRPr lang="en-US" dirty="0"/>
          </a:p>
        </p:txBody>
      </p:sp>
      <p:grpSp>
        <p:nvGrpSpPr>
          <p:cNvPr id="11" name="Group 10"/>
          <p:cNvGrpSpPr/>
          <p:nvPr/>
        </p:nvGrpSpPr>
        <p:grpSpPr>
          <a:xfrm>
            <a:off x="4953000" y="914400"/>
            <a:ext cx="3302000" cy="2463800"/>
            <a:chOff x="4959749" y="1461796"/>
            <a:chExt cx="3302000" cy="2463800"/>
          </a:xfrm>
        </p:grpSpPr>
        <p:pic>
          <p:nvPicPr>
            <p:cNvPr id="9" name="Picture 8" descr="dynamic.jpeg"/>
            <p:cNvPicPr>
              <a:picLocks noChangeAspect="1"/>
            </p:cNvPicPr>
            <p:nvPr/>
          </p:nvPicPr>
          <p:blipFill>
            <a:blip r:embed="rId4" cstate="print"/>
            <a:stretch>
              <a:fillRect/>
            </a:stretch>
          </p:blipFill>
          <p:spPr>
            <a:xfrm rot="1142367">
              <a:off x="4959749" y="1461796"/>
              <a:ext cx="3302000" cy="2463800"/>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0" name="TextBox 9"/>
            <p:cNvSpPr txBox="1"/>
            <p:nvPr/>
          </p:nvSpPr>
          <p:spPr>
            <a:xfrm rot="960141">
              <a:off x="5976055" y="1992451"/>
              <a:ext cx="1609335" cy="461665"/>
            </a:xfrm>
            <a:prstGeom prst="rect">
              <a:avLst/>
            </a:prstGeom>
            <a:noFill/>
          </p:spPr>
          <p:txBody>
            <a:bodyPr wrap="none" rtlCol="0">
              <a:spAutoFit/>
            </a:bodyPr>
            <a:lstStyle/>
            <a:p>
              <a:r>
                <a:rPr lang="en-US" sz="2400" b="1" dirty="0" smtClean="0"/>
                <a:t>Dynamic</a:t>
              </a:r>
              <a:endParaRPr lang="en-US" sz="2400" b="1" dirty="0"/>
            </a:p>
          </p:txBody>
        </p:sp>
      </p:grpSp>
      <p:grpSp>
        <p:nvGrpSpPr>
          <p:cNvPr id="17" name="Group 16"/>
          <p:cNvGrpSpPr/>
          <p:nvPr/>
        </p:nvGrpSpPr>
        <p:grpSpPr>
          <a:xfrm>
            <a:off x="659352" y="4337943"/>
            <a:ext cx="3044442" cy="2125802"/>
            <a:chOff x="659352" y="4337943"/>
            <a:chExt cx="3044442" cy="2125802"/>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54059">
              <a:off x="659352" y="4337943"/>
              <a:ext cx="2846186" cy="21258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p:cNvSpPr txBox="1"/>
            <p:nvPr/>
          </p:nvSpPr>
          <p:spPr>
            <a:xfrm rot="21216910">
              <a:off x="2078028" y="5715000"/>
              <a:ext cx="1625766" cy="461665"/>
            </a:xfrm>
            <a:prstGeom prst="rect">
              <a:avLst/>
            </a:prstGeom>
            <a:noFill/>
          </p:spPr>
          <p:txBody>
            <a:bodyPr wrap="none" rtlCol="0">
              <a:spAutoFit/>
            </a:bodyPr>
            <a:lstStyle/>
            <a:p>
              <a:r>
                <a:rPr lang="en-US" sz="2400" b="1" dirty="0" smtClean="0"/>
                <a:t>Adaptive</a:t>
              </a:r>
              <a:endParaRPr lang="en-US" sz="2400" b="1" dirty="0"/>
            </a:p>
          </p:txBody>
        </p:sp>
      </p:grpSp>
      <p:grpSp>
        <p:nvGrpSpPr>
          <p:cNvPr id="6" name="Group 5"/>
          <p:cNvGrpSpPr/>
          <p:nvPr/>
        </p:nvGrpSpPr>
        <p:grpSpPr>
          <a:xfrm>
            <a:off x="2808656" y="3134982"/>
            <a:ext cx="3128195" cy="2527878"/>
            <a:chOff x="2736249" y="3092446"/>
            <a:chExt cx="3128195" cy="2527878"/>
          </a:xfrm>
        </p:grpSpPr>
        <p:pic>
          <p:nvPicPr>
            <p:cNvPr id="13"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74561">
              <a:off x="2736249" y="3092446"/>
              <a:ext cx="3128195" cy="2527878"/>
            </a:xfrm>
            <a:prstGeom prst="snip2DiagRect">
              <a:avLst>
                <a:gd name="adj1" fmla="val 16571"/>
                <a:gd name="adj2" fmla="val 16667"/>
              </a:avLst>
            </a:prstGeom>
            <a:solidFill>
              <a:srgbClr val="FFFFFF">
                <a:shade val="85000"/>
              </a:srgbClr>
            </a:solidFill>
            <a:ln w="88900" cap="sq">
              <a:solidFill>
                <a:srgbClr val="001B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752168" y="3292141"/>
              <a:ext cx="1671225" cy="830997"/>
            </a:xfrm>
            <a:prstGeom prst="rect">
              <a:avLst/>
            </a:prstGeom>
            <a:noFill/>
          </p:spPr>
          <p:txBody>
            <a:bodyPr wrap="square" rtlCol="0">
              <a:spAutoFit/>
            </a:bodyPr>
            <a:lstStyle/>
            <a:p>
              <a:pPr algn="ctr"/>
              <a:r>
                <a:rPr lang="en-US" sz="2400" b="1" dirty="0" smtClean="0"/>
                <a:t>Goal-Oriented</a:t>
              </a:r>
              <a:endParaRPr lang="en-US" sz="2400" b="1" dirty="0"/>
            </a:p>
          </p:txBody>
        </p:sp>
      </p:grpSp>
      <p:grpSp>
        <p:nvGrpSpPr>
          <p:cNvPr id="3" name="Group 2"/>
          <p:cNvGrpSpPr/>
          <p:nvPr/>
        </p:nvGrpSpPr>
        <p:grpSpPr>
          <a:xfrm>
            <a:off x="5346713" y="3294569"/>
            <a:ext cx="2806687" cy="2995761"/>
            <a:chOff x="5206389" y="3294569"/>
            <a:chExt cx="2806687" cy="2995761"/>
          </a:xfrm>
          <a:effectLst/>
        </p:grpSpPr>
        <p:pic>
          <p:nvPicPr>
            <p:cNvPr id="12" name="Picture 11" descr="LinkedHands2.jpg"/>
            <p:cNvPicPr>
              <a:picLocks noChangeAspect="1"/>
            </p:cNvPicPr>
            <p:nvPr/>
          </p:nvPicPr>
          <p:blipFill>
            <a:blip r:embed="rId7" cstate="print"/>
            <a:stretch>
              <a:fillRect/>
            </a:stretch>
          </p:blipFill>
          <p:spPr>
            <a:xfrm rot="21360196">
              <a:off x="5206389" y="3294569"/>
              <a:ext cx="2806687" cy="2995761"/>
            </a:xfrm>
            <a:prstGeom prst="ellipse">
              <a:avLst/>
            </a:prstGeom>
            <a:ln w="635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p:spPr>
        </p:pic>
        <p:sp>
          <p:nvSpPr>
            <p:cNvPr id="14" name="TextBox 13"/>
            <p:cNvSpPr txBox="1"/>
            <p:nvPr/>
          </p:nvSpPr>
          <p:spPr>
            <a:xfrm rot="20646200">
              <a:off x="5260520" y="4470790"/>
              <a:ext cx="2698425" cy="461665"/>
            </a:xfrm>
            <a:prstGeom prst="rect">
              <a:avLst/>
            </a:prstGeom>
            <a:noFill/>
          </p:spPr>
          <p:txBody>
            <a:bodyPr wrap="none" rtlCol="0">
              <a:spAutoFit/>
            </a:bodyPr>
            <a:lstStyle/>
            <a:p>
              <a:r>
                <a:rPr lang="en-US" sz="2400" b="1" dirty="0" smtClean="0">
                  <a:solidFill>
                    <a:srgbClr val="FFFF00"/>
                  </a:solidFill>
                </a:rPr>
                <a:t>Interdependent</a:t>
              </a:r>
              <a:endParaRPr lang="en-US" sz="2400" b="1" dirty="0">
                <a:solidFill>
                  <a:srgbClr val="FFFF00"/>
                </a:solidFill>
              </a:endParaRPr>
            </a:p>
          </p:txBody>
        </p:sp>
      </p:grpSp>
      <p:sp>
        <p:nvSpPr>
          <p:cNvPr id="18" name="TextBox 17"/>
          <p:cNvSpPr txBox="1"/>
          <p:nvPr/>
        </p:nvSpPr>
        <p:spPr>
          <a:xfrm>
            <a:off x="2590800" y="6581001"/>
            <a:ext cx="4317207" cy="276999"/>
          </a:xfrm>
          <a:prstGeom prst="rect">
            <a:avLst/>
          </a:prstGeom>
          <a:noFill/>
        </p:spPr>
        <p:txBody>
          <a:bodyPr wrap="none" rtlCol="0">
            <a:spAutoFit/>
          </a:bodyPr>
          <a:lstStyle/>
          <a:p>
            <a:r>
              <a:rPr lang="en-US" sz="1200" dirty="0" smtClean="0"/>
              <a:t>Relevant Citation: Salas, Burke, &amp; Cannon-Bowers (2000)</a:t>
            </a:r>
            <a:endParaRPr lang="en-US" sz="1200" dirty="0"/>
          </a:p>
        </p:txBody>
      </p:sp>
    </p:spTree>
    <p:extLst>
      <p:ext uri="{BB962C8B-B14F-4D97-AF65-F5344CB8AC3E}">
        <p14:creationId xmlns:p14="http://schemas.microsoft.com/office/powerpoint/2010/main" val="3314012791"/>
      </p:ext>
    </p:extLst>
  </p:cSld>
  <p:clrMapOvr>
    <a:masterClrMapping/>
  </p:clrMapOvr>
  <mc:AlternateContent xmlns:mc="http://schemas.openxmlformats.org/markup-compatibility/2006" xmlns:p14="http://schemas.microsoft.com/office/powerpoint/2010/main">
    <mc:Choice Requires="p14">
      <p:transition p14:dur="0"/>
    </mc:Choice>
    <mc:Fallback xmlns="" xmlns:mv="urn:schemas-microsoft-com:mac:vm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Kristen Arnold on the Difference Between Groups and Teams</a:t>
            </a:r>
            <a:endParaRPr lang="en-US" dirty="0"/>
          </a:p>
        </p:txBody>
      </p:sp>
      <p:pic>
        <p:nvPicPr>
          <p:cNvPr id="6" name="Kristen Arnold - Difference between Group and Team (480p).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1899557"/>
            <a:ext cx="6512076" cy="366304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1126568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vol="80000">
                <p:cTn id="7" fill="remove"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What is Teamwork?</a:t>
            </a:r>
            <a:endParaRPr lang="en-US" dirty="0"/>
          </a:p>
        </p:txBody>
      </p:sp>
      <p:pic>
        <p:nvPicPr>
          <p:cNvPr id="10" name="Picture 9"/>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27500" y1="41143" x2="27500" y2="41143"/>
                        <a14:foregroundMark x1="38500" y1="41714" x2="38500" y2="41714"/>
                        <a14:foregroundMark x1="47000" y1="34857" x2="47000" y2="34857"/>
                        <a14:foregroundMark x1="54500" y1="32571" x2="54500" y2="32571"/>
                        <a14:foregroundMark x1="68000" y1="33143" x2="68000" y2="33143"/>
                        <a14:foregroundMark x1="77500" y1="32000" x2="77500" y2="32000"/>
                        <a14:foregroundMark x1="74500" y1="32000" x2="74500" y2="32000"/>
                      </a14:backgroundRemoval>
                    </a14:imgEffect>
                  </a14:imgLayer>
                </a14:imgProps>
              </a:ext>
              <a:ext uri="{28A0092B-C50C-407E-A947-70E740481C1C}">
                <a14:useLocalDpi xmlns:a14="http://schemas.microsoft.com/office/drawing/2010/main" val="0"/>
              </a:ext>
            </a:extLst>
          </a:blip>
          <a:stretch>
            <a:fillRect/>
          </a:stretch>
        </p:blipFill>
        <p:spPr>
          <a:xfrm>
            <a:off x="3264751" y="4537746"/>
            <a:ext cx="2540000" cy="2222500"/>
          </a:xfrm>
          <a:prstGeom prst="rect">
            <a:avLst/>
          </a:prstGeom>
          <a:effectLst>
            <a:outerShdw blurRad="76200" dir="13500000" sy="23000" kx="1200000" algn="br" rotWithShape="0">
              <a:prstClr val="black">
                <a:alpha val="20000"/>
              </a:prstClr>
            </a:outerShdw>
          </a:effectLst>
        </p:spPr>
      </p:pic>
      <p:grpSp>
        <p:nvGrpSpPr>
          <p:cNvPr id="16" name="Group 15"/>
          <p:cNvGrpSpPr/>
          <p:nvPr/>
        </p:nvGrpSpPr>
        <p:grpSpPr>
          <a:xfrm>
            <a:off x="618391" y="1499436"/>
            <a:ext cx="2647323" cy="4063164"/>
            <a:chOff x="618391" y="1499436"/>
            <a:chExt cx="2647323" cy="4063164"/>
          </a:xfrm>
        </p:grpSpPr>
        <p:sp>
          <p:nvSpPr>
            <p:cNvPr id="12" name="TextBox 11"/>
            <p:cNvSpPr txBox="1"/>
            <p:nvPr/>
          </p:nvSpPr>
          <p:spPr>
            <a:xfrm>
              <a:off x="871887" y="5100935"/>
              <a:ext cx="2140330" cy="461665"/>
            </a:xfrm>
            <a:prstGeom prst="rect">
              <a:avLst/>
            </a:prstGeom>
            <a:noFill/>
          </p:spPr>
          <p:txBody>
            <a:bodyPr wrap="none" rtlCol="0">
              <a:spAutoFit/>
            </a:bodyPr>
            <a:lstStyle/>
            <a:p>
              <a:r>
                <a:rPr lang="en-US" sz="2400" b="1" dirty="0" smtClean="0"/>
                <a:t>THOUGHTS</a:t>
              </a:r>
              <a:endParaRPr lang="en-US" sz="2400" b="1" dirty="0"/>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391" y="1499436"/>
              <a:ext cx="2647323" cy="3529764"/>
            </a:xfrm>
            <a:prstGeom prst="rect">
              <a:avLst/>
            </a:prstGeom>
            <a:ln w="88900" cap="sq" cmpd="thickThin">
              <a:solidFill>
                <a:srgbClr val="002060"/>
              </a:solidFill>
              <a:prstDash val="solid"/>
              <a:miter lim="800000"/>
            </a:ln>
            <a:effectLst>
              <a:innerShdw blurRad="76200">
                <a:srgbClr val="000000"/>
              </a:innerShdw>
            </a:effectLst>
          </p:spPr>
        </p:pic>
      </p:grpSp>
      <p:grpSp>
        <p:nvGrpSpPr>
          <p:cNvPr id="18" name="Group 17"/>
          <p:cNvGrpSpPr/>
          <p:nvPr/>
        </p:nvGrpSpPr>
        <p:grpSpPr>
          <a:xfrm>
            <a:off x="3962400" y="1686596"/>
            <a:ext cx="4447984" cy="3463627"/>
            <a:chOff x="3962400" y="1686596"/>
            <a:chExt cx="4447984" cy="3463627"/>
          </a:xfrm>
        </p:grpSpPr>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2400" y="1686596"/>
              <a:ext cx="4447984" cy="273300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7" name="TextBox 16"/>
            <p:cNvSpPr txBox="1"/>
            <p:nvPr/>
          </p:nvSpPr>
          <p:spPr>
            <a:xfrm>
              <a:off x="5803787" y="4688558"/>
              <a:ext cx="1952779" cy="461665"/>
            </a:xfrm>
            <a:prstGeom prst="rect">
              <a:avLst/>
            </a:prstGeom>
            <a:noFill/>
          </p:spPr>
          <p:txBody>
            <a:bodyPr wrap="none" rtlCol="0">
              <a:spAutoFit/>
            </a:bodyPr>
            <a:lstStyle/>
            <a:p>
              <a:r>
                <a:rPr lang="en-US" sz="2400" b="1" dirty="0" smtClean="0"/>
                <a:t>FEELINGS</a:t>
              </a:r>
              <a:endParaRPr lang="en-US" sz="2400" b="1" dirty="0"/>
            </a:p>
          </p:txBody>
        </p:sp>
      </p:grpSp>
      <p:sp>
        <p:nvSpPr>
          <p:cNvPr id="13" name="TextBox 12"/>
          <p:cNvSpPr txBox="1"/>
          <p:nvPr/>
        </p:nvSpPr>
        <p:spPr>
          <a:xfrm>
            <a:off x="2743200" y="6601393"/>
            <a:ext cx="3238387" cy="276999"/>
          </a:xfrm>
          <a:prstGeom prst="rect">
            <a:avLst/>
          </a:prstGeom>
          <a:noFill/>
        </p:spPr>
        <p:txBody>
          <a:bodyPr wrap="none" rtlCol="0">
            <a:spAutoFit/>
          </a:bodyPr>
          <a:lstStyle/>
          <a:p>
            <a:r>
              <a:rPr lang="en-US" sz="1200" dirty="0" smtClean="0"/>
              <a:t>Relevant Citation: Kozlowski &amp; Bell (2003)</a:t>
            </a:r>
            <a:endParaRPr lang="en-US" sz="1200" dirty="0"/>
          </a:p>
        </p:txBody>
      </p:sp>
    </p:spTree>
    <p:extLst>
      <p:ext uri="{BB962C8B-B14F-4D97-AF65-F5344CB8AC3E}">
        <p14:creationId xmlns:p14="http://schemas.microsoft.com/office/powerpoint/2010/main" val="101160927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par>
                                <p:cTn id="8" presetID="21" presetClass="entr" presetSubtype="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heel(1)">
                                      <p:cBhvr>
                                        <p:cTn id="10" dur="2000"/>
                                        <p:tgtEl>
                                          <p:spTgt spid="16"/>
                                        </p:tgtEl>
                                      </p:cBhvr>
                                    </p:animEffect>
                                  </p:childTnLst>
                                </p:cTn>
                              </p:par>
                              <p:par>
                                <p:cTn id="11" presetID="21" presetClass="entr" presetSubtype="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heel(1)">
                                      <p:cBhvr>
                                        <p:cTn id="13"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467600" cy="1143000"/>
          </a:xfrm>
        </p:spPr>
        <p:txBody>
          <a:bodyPr/>
          <a:lstStyle/>
          <a:p>
            <a:r>
              <a:rPr lang="en-US" dirty="0" smtClean="0">
                <a:solidFill>
                  <a:srgbClr val="000000"/>
                </a:solidFill>
              </a:rPr>
              <a:t>Course Nuts and Bolts</a:t>
            </a:r>
            <a:endParaRPr lang="en-US" dirty="0">
              <a:solidFill>
                <a:srgbClr val="000000"/>
              </a:solidFill>
            </a:endParaRPr>
          </a:p>
        </p:txBody>
      </p:sp>
      <p:sp>
        <p:nvSpPr>
          <p:cNvPr id="3" name="Content Placeholder 2"/>
          <p:cNvSpPr>
            <a:spLocks noGrp="1"/>
          </p:cNvSpPr>
          <p:nvPr>
            <p:ph sz="quarter" idx="1"/>
          </p:nvPr>
        </p:nvSpPr>
        <p:spPr/>
        <p:txBody>
          <a:bodyPr>
            <a:normAutofit/>
          </a:bodyPr>
          <a:lstStyle/>
          <a:p>
            <a:r>
              <a:rPr lang="en-US" dirty="0" smtClean="0"/>
              <a:t>Informative</a:t>
            </a:r>
          </a:p>
          <a:p>
            <a:pPr lvl="1"/>
            <a:r>
              <a:rPr lang="en-US" dirty="0" smtClean="0"/>
              <a:t>Teamwork strategies</a:t>
            </a:r>
          </a:p>
          <a:p>
            <a:pPr lvl="1">
              <a:spcAft>
                <a:spcPts val="1200"/>
              </a:spcAft>
            </a:pPr>
            <a:r>
              <a:rPr lang="en-US" dirty="0" smtClean="0"/>
              <a:t>Various perspectives on teamwork</a:t>
            </a:r>
          </a:p>
          <a:p>
            <a:r>
              <a:rPr lang="en-US" dirty="0" smtClean="0"/>
              <a:t>Interactive</a:t>
            </a:r>
          </a:p>
          <a:p>
            <a:pPr lvl="1"/>
            <a:r>
              <a:rPr lang="en-US" dirty="0" smtClean="0"/>
              <a:t>Demonstrations</a:t>
            </a:r>
          </a:p>
          <a:p>
            <a:pPr lvl="1"/>
            <a:r>
              <a:rPr lang="en-US" dirty="0" smtClean="0"/>
              <a:t>Discussion</a:t>
            </a:r>
          </a:p>
          <a:p>
            <a:pPr lvl="1">
              <a:spcAft>
                <a:spcPts val="1200"/>
              </a:spcAft>
            </a:pPr>
            <a:r>
              <a:rPr lang="en-US" dirty="0" smtClean="0"/>
              <a:t>Practice</a:t>
            </a:r>
          </a:p>
          <a:p>
            <a:r>
              <a:rPr lang="en-US" dirty="0" smtClean="0"/>
              <a:t>Informal</a:t>
            </a:r>
          </a:p>
          <a:p>
            <a:pPr lvl="1"/>
            <a:r>
              <a:rPr lang="en-US" dirty="0" smtClean="0"/>
              <a:t>Self-paced</a:t>
            </a:r>
          </a:p>
        </p:txBody>
      </p:sp>
      <p:pic>
        <p:nvPicPr>
          <p:cNvPr id="4" name="Picture 3" descr="NutsAndBolts.jpg"/>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98447"/>
                    </a14:imgEffect>
                  </a14:imgLayer>
                </a14:imgProps>
              </a:ext>
            </a:extLst>
          </a:blip>
          <a:stretch>
            <a:fillRect/>
          </a:stretch>
        </p:blipFill>
        <p:spPr>
          <a:xfrm>
            <a:off x="3072172" y="2514600"/>
            <a:ext cx="5690828" cy="3657600"/>
          </a:xfrm>
          <a:prstGeom prst="rect">
            <a:avLst/>
          </a:prstGeom>
        </p:spPr>
      </p:pic>
    </p:spTree>
    <p:extLst>
      <p:ext uri="{BB962C8B-B14F-4D97-AF65-F5344CB8AC3E}">
        <p14:creationId xmlns:p14="http://schemas.microsoft.com/office/powerpoint/2010/main" val="25613875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Focused on Four Teamwork Skills</a:t>
            </a:r>
            <a:endParaRPr lang="en-US" dirty="0"/>
          </a:p>
        </p:txBody>
      </p:sp>
      <p:grpSp>
        <p:nvGrpSpPr>
          <p:cNvPr id="6" name="Group 5"/>
          <p:cNvGrpSpPr/>
          <p:nvPr/>
        </p:nvGrpSpPr>
        <p:grpSpPr>
          <a:xfrm>
            <a:off x="609600" y="1524000"/>
            <a:ext cx="3657600" cy="2590800"/>
            <a:chOff x="457200" y="1828800"/>
            <a:chExt cx="4066970" cy="2697480"/>
          </a:xfrm>
        </p:grpSpPr>
        <p:pic>
          <p:nvPicPr>
            <p:cNvPr id="4" name="Picture 3" descr="Communicating.jpg"/>
            <p:cNvPicPr>
              <a:picLocks noChangeAspect="1"/>
            </p:cNvPicPr>
            <p:nvPr/>
          </p:nvPicPr>
          <p:blipFill>
            <a:blip r:embed="rId3" cstate="print"/>
            <a:stretch>
              <a:fillRect/>
            </a:stretch>
          </p:blipFill>
          <p:spPr>
            <a:xfrm>
              <a:off x="457200" y="1828800"/>
              <a:ext cx="4066970" cy="2697480"/>
            </a:xfrm>
            <a:prstGeom prst="round2DiagRect">
              <a:avLst>
                <a:gd name="adj1" fmla="val 16667"/>
                <a:gd name="adj2" fmla="val 18545"/>
              </a:avLst>
            </a:prstGeom>
            <a:ln w="88900" cap="sq">
              <a:solidFill>
                <a:srgbClr val="3366FF"/>
              </a:solidFill>
              <a:miter lim="800000"/>
            </a:ln>
            <a:effectLst>
              <a:outerShdw blurRad="57785" algn="br" rotWithShape="0">
                <a:srgbClr val="000000">
                  <a:alpha val="70000"/>
                </a:srgbClr>
              </a:outerShdw>
            </a:effectLst>
          </p:spPr>
        </p:pic>
        <p:sp>
          <p:nvSpPr>
            <p:cNvPr id="5" name="TextBox 4"/>
            <p:cNvSpPr txBox="1"/>
            <p:nvPr/>
          </p:nvSpPr>
          <p:spPr>
            <a:xfrm>
              <a:off x="941847" y="3678501"/>
              <a:ext cx="3073951" cy="416585"/>
            </a:xfrm>
            <a:prstGeom prst="rect">
              <a:avLst/>
            </a:prstGeom>
            <a:noFill/>
          </p:spPr>
          <p:txBody>
            <a:bodyPr wrap="square" rtlCol="0">
              <a:spAutoFit/>
            </a:bodyPr>
            <a:lstStyle/>
            <a:p>
              <a:pPr algn="ctr"/>
              <a:r>
                <a:rPr lang="en-US" sz="2000" b="1" dirty="0" smtClean="0">
                  <a:solidFill>
                    <a:srgbClr val="660066"/>
                  </a:solidFill>
                </a:rPr>
                <a:t>COMMUNICATION</a:t>
              </a:r>
              <a:endParaRPr lang="en-US" sz="2000" b="1" dirty="0">
                <a:solidFill>
                  <a:srgbClr val="660066"/>
                </a:solidFill>
              </a:endParaRPr>
            </a:p>
          </p:txBody>
        </p:sp>
      </p:grpSp>
      <p:grpSp>
        <p:nvGrpSpPr>
          <p:cNvPr id="15" name="Group 14"/>
          <p:cNvGrpSpPr/>
          <p:nvPr/>
        </p:nvGrpSpPr>
        <p:grpSpPr>
          <a:xfrm>
            <a:off x="1143000" y="3886200"/>
            <a:ext cx="2819400" cy="2819400"/>
            <a:chOff x="1143000" y="3886200"/>
            <a:chExt cx="2819400" cy="2819400"/>
          </a:xfrm>
        </p:grpSpPr>
        <p:pic>
          <p:nvPicPr>
            <p:cNvPr id="7" name="Picture 6" descr="social-media-monitoring.jpg"/>
            <p:cNvPicPr>
              <a:picLocks noChangeAspect="1"/>
            </p:cNvPicPr>
            <p:nvPr/>
          </p:nvPicPr>
          <p:blipFill>
            <a:blip r:embed="rId4" cstate="print"/>
            <a:stretch>
              <a:fillRect/>
            </a:stretch>
          </p:blipFill>
          <p:spPr>
            <a:xfrm>
              <a:off x="1143000" y="3886200"/>
              <a:ext cx="2819400" cy="2819400"/>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8" name="TextBox 7"/>
            <p:cNvSpPr txBox="1"/>
            <p:nvPr/>
          </p:nvSpPr>
          <p:spPr>
            <a:xfrm>
              <a:off x="1524000" y="5562600"/>
              <a:ext cx="2126429" cy="707886"/>
            </a:xfrm>
            <a:prstGeom prst="rect">
              <a:avLst/>
            </a:prstGeom>
            <a:noFill/>
          </p:spPr>
          <p:txBody>
            <a:bodyPr wrap="none" rtlCol="0">
              <a:spAutoFit/>
            </a:bodyPr>
            <a:lstStyle/>
            <a:p>
              <a:pPr algn="ctr"/>
              <a:r>
                <a:rPr lang="en-US" sz="2000" b="1" dirty="0" smtClean="0"/>
                <a:t>SITUATION</a:t>
              </a:r>
            </a:p>
            <a:p>
              <a:pPr algn="ctr"/>
              <a:r>
                <a:rPr lang="en-US" sz="2000" b="1" dirty="0" smtClean="0"/>
                <a:t>MONITORING</a:t>
              </a:r>
              <a:endParaRPr lang="en-US" sz="2000" b="1" dirty="0"/>
            </a:p>
          </p:txBody>
        </p:sp>
      </p:grpSp>
      <p:grpSp>
        <p:nvGrpSpPr>
          <p:cNvPr id="17" name="Group 16"/>
          <p:cNvGrpSpPr/>
          <p:nvPr/>
        </p:nvGrpSpPr>
        <p:grpSpPr>
          <a:xfrm>
            <a:off x="4495800" y="1600200"/>
            <a:ext cx="3810000" cy="2438400"/>
            <a:chOff x="4953000" y="1676400"/>
            <a:chExt cx="3429000" cy="2177935"/>
          </a:xfrm>
        </p:grpSpPr>
        <p:pic>
          <p:nvPicPr>
            <p:cNvPr id="13" name="Picture 12" descr="leadership-pencils.jpg"/>
            <p:cNvPicPr>
              <a:picLocks noChangeAspect="1"/>
            </p:cNvPicPr>
            <p:nvPr/>
          </p:nvPicPr>
          <p:blipFill>
            <a:blip r:embed="rId5" cstate="print"/>
            <a:stretch>
              <a:fillRect/>
            </a:stretch>
          </p:blipFill>
          <p:spPr>
            <a:xfrm>
              <a:off x="4953000" y="1676400"/>
              <a:ext cx="3429000" cy="217793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6" name="TextBox 15"/>
            <p:cNvSpPr txBox="1"/>
            <p:nvPr/>
          </p:nvSpPr>
          <p:spPr>
            <a:xfrm>
              <a:off x="5158740" y="2220884"/>
              <a:ext cx="2079090" cy="357371"/>
            </a:xfrm>
            <a:prstGeom prst="rect">
              <a:avLst/>
            </a:prstGeom>
            <a:noFill/>
          </p:spPr>
          <p:txBody>
            <a:bodyPr wrap="square" rtlCol="0">
              <a:spAutoFit/>
            </a:bodyPr>
            <a:lstStyle/>
            <a:p>
              <a:r>
                <a:rPr lang="en-US" sz="2000" b="1" dirty="0" smtClean="0"/>
                <a:t>LEADERSHIP</a:t>
              </a:r>
              <a:endParaRPr lang="en-US" sz="2000" b="1" dirty="0"/>
            </a:p>
          </p:txBody>
        </p:sp>
      </p:grpSp>
      <p:pic>
        <p:nvPicPr>
          <p:cNvPr id="18" name="Picture 17" descr="support.jpg"/>
          <p:cNvPicPr>
            <a:picLocks noChangeAspect="1"/>
          </p:cNvPicPr>
          <p:nvPr/>
        </p:nvPicPr>
        <p:blipFill>
          <a:blip r:embed="rId6" cstate="print"/>
          <a:srcRect l="3379" t="3922" r="1998" b="6405"/>
          <a:stretch>
            <a:fillRect/>
          </a:stretch>
        </p:blipFill>
        <p:spPr>
          <a:xfrm>
            <a:off x="4191000" y="4191000"/>
            <a:ext cx="4419600" cy="2209800"/>
          </a:xfrm>
          <a:prstGeom prst="round2DiagRect">
            <a:avLst>
              <a:gd name="adj1" fmla="val 16667"/>
              <a:gd name="adj2" fmla="val 16232"/>
            </a:avLst>
          </a:prstGeom>
          <a:ln w="88900" cap="sq">
            <a:solidFill>
              <a:schemeClr val="accent5">
                <a:lumMod val="20000"/>
                <a:lumOff val="80000"/>
              </a:schemeClr>
            </a:solidFill>
            <a:miter lim="800000"/>
          </a:ln>
          <a:effectLst>
            <a:outerShdw blurRad="57785" algn="br"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lide(fromBottom)">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1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heel(4)">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Autofit/>
          </a:bodyPr>
          <a:lstStyle/>
          <a:p>
            <a:pPr marL="0" indent="0">
              <a:buNone/>
            </a:pPr>
            <a:r>
              <a:rPr lang="en-US" sz="1100" dirty="0"/>
              <a:t>Baker, D. P., Day, R., &amp; Salas, E. (2006). Teamwork as an essential component of high‐reliability organizations. </a:t>
            </a:r>
            <a:r>
              <a:rPr lang="en-US" sz="1100" i="1" dirty="0"/>
              <a:t>Health </a:t>
            </a:r>
            <a:r>
              <a:rPr lang="en-US" sz="1100" i="1" dirty="0" smtClean="0"/>
              <a:t>Services </a:t>
            </a:r>
            <a:r>
              <a:rPr lang="en-US" sz="1100" i="1" dirty="0"/>
              <a:t>R</a:t>
            </a:r>
            <a:r>
              <a:rPr lang="en-US" sz="1100" i="1" dirty="0" smtClean="0"/>
              <a:t>esearch</a:t>
            </a:r>
            <a:r>
              <a:rPr lang="en-US" sz="1100" dirty="0"/>
              <a:t>, </a:t>
            </a:r>
            <a:r>
              <a:rPr lang="en-US" sz="1100" i="1" dirty="0"/>
              <a:t>41</a:t>
            </a:r>
            <a:r>
              <a:rPr lang="en-US" sz="1100" dirty="0"/>
              <a:t>(4p2), 1576-1598</a:t>
            </a:r>
            <a:r>
              <a:rPr lang="en-US" sz="1100" dirty="0" smtClean="0"/>
              <a:t>.</a:t>
            </a:r>
          </a:p>
          <a:p>
            <a:pPr marL="0" indent="0">
              <a:buNone/>
            </a:pPr>
            <a:r>
              <a:rPr lang="en-US" sz="1100" dirty="0" smtClean="0"/>
              <a:t>Cannon-Bowers</a:t>
            </a:r>
            <a:r>
              <a:rPr lang="en-US" sz="1100" dirty="0"/>
              <a:t>, J. A., &amp; Bowers, C. (2011). Team development and functioning. In S. </a:t>
            </a:r>
            <a:r>
              <a:rPr lang="en-US" sz="1100" dirty="0" err="1"/>
              <a:t>Zedeck</a:t>
            </a:r>
            <a:r>
              <a:rPr lang="en-US" sz="1100" dirty="0"/>
              <a:t> (Ed.), </a:t>
            </a:r>
            <a:r>
              <a:rPr lang="en-US" sz="1100" i="1" dirty="0"/>
              <a:t>APA handbook of industrial and organizational psychology</a:t>
            </a:r>
            <a:r>
              <a:rPr lang="en-US" sz="1100" dirty="0"/>
              <a:t> (Vol. 1, pp. 597-650). Washington, DC: American Psychological Association.</a:t>
            </a:r>
          </a:p>
          <a:p>
            <a:pPr marL="0" indent="0">
              <a:buNone/>
            </a:pPr>
            <a:r>
              <a:rPr lang="en-US" sz="1100" dirty="0" err="1"/>
              <a:t>DeChurch</a:t>
            </a:r>
            <a:r>
              <a:rPr lang="en-US" sz="1100" dirty="0"/>
              <a:t>, L. A. &amp; Mesmer-Magnus,  J. R. (2010). The cognitive underpinnings of effective teamwork: A meta-analysis. </a:t>
            </a:r>
            <a:r>
              <a:rPr lang="en-US" sz="1100" i="1" dirty="0"/>
              <a:t>Journal of Applied Psychology, 95,</a:t>
            </a:r>
            <a:r>
              <a:rPr lang="en-US" sz="1100" dirty="0"/>
              <a:t> 32-53.</a:t>
            </a:r>
          </a:p>
          <a:p>
            <a:pPr marL="0" indent="0">
              <a:buNone/>
            </a:pPr>
            <a:r>
              <a:rPr lang="en-US" sz="1100" dirty="0"/>
              <a:t>Kozlowski, S. W. J., &amp; Bell, B. S. (2003). Work groups and teams in organizations. In W. C. </a:t>
            </a:r>
            <a:r>
              <a:rPr lang="en-US" sz="1100" dirty="0" err="1"/>
              <a:t>Borman</a:t>
            </a:r>
            <a:r>
              <a:rPr lang="en-US" sz="1100" dirty="0"/>
              <a:t>, D. R. </a:t>
            </a:r>
            <a:r>
              <a:rPr lang="en-US" sz="1100" dirty="0" err="1"/>
              <a:t>Ilgen</a:t>
            </a:r>
            <a:r>
              <a:rPr lang="en-US" sz="1100" dirty="0"/>
              <a:t>, &amp; R. J. </a:t>
            </a:r>
            <a:r>
              <a:rPr lang="en-US" sz="1100" dirty="0" err="1"/>
              <a:t>Klimoski</a:t>
            </a:r>
            <a:r>
              <a:rPr lang="en-US" sz="1100" dirty="0"/>
              <a:t> (Eds.), </a:t>
            </a:r>
            <a:r>
              <a:rPr lang="en-US" sz="1100" i="1" dirty="0"/>
              <a:t>Handbook of Psychology: Industrial and organizational psychology</a:t>
            </a:r>
            <a:r>
              <a:rPr lang="en-US" sz="1100" dirty="0"/>
              <a:t>, (</a:t>
            </a:r>
            <a:r>
              <a:rPr lang="en-US" sz="1100" dirty="0" err="1"/>
              <a:t>Vol</a:t>
            </a:r>
            <a:r>
              <a:rPr lang="en-US" sz="1100" dirty="0"/>
              <a:t> 12, pp. 333-375). New York, NY: Wiley-Blackwell.</a:t>
            </a:r>
          </a:p>
          <a:p>
            <a:pPr marL="0" indent="0">
              <a:buNone/>
            </a:pPr>
            <a:r>
              <a:rPr lang="en-US" sz="1100" dirty="0"/>
              <a:t>Mathieu, J. E., Maynard, M. T., Rapp, T. &amp; Gilson, L. (2008). Team effectiveness 1997-2007: A review of recent advancements and a glimpse into the future.</a:t>
            </a:r>
          </a:p>
          <a:p>
            <a:pPr marL="0" indent="0">
              <a:buNone/>
            </a:pPr>
            <a:r>
              <a:rPr lang="en-US" sz="1100" dirty="0"/>
              <a:t>Salas, E., Dickinson, T. L., Converse, S. A., &amp; </a:t>
            </a:r>
            <a:r>
              <a:rPr lang="en-US" sz="1100" dirty="0" err="1"/>
              <a:t>Tannenbaum</a:t>
            </a:r>
            <a:r>
              <a:rPr lang="en-US" sz="1100" dirty="0"/>
              <a:t>, S. I. (1992). Toward an understanding of team performance and training. In R. W. </a:t>
            </a:r>
            <a:r>
              <a:rPr lang="en-US" sz="1100" dirty="0" err="1"/>
              <a:t>Swezey</a:t>
            </a:r>
            <a:r>
              <a:rPr lang="en-US" sz="1100" dirty="0"/>
              <a:t>, &amp; E. Salas (Eds.), </a:t>
            </a:r>
            <a:r>
              <a:rPr lang="en-US" sz="1100" i="1" dirty="0"/>
              <a:t>Teams: Their training and performance</a:t>
            </a:r>
            <a:r>
              <a:rPr lang="en-US" sz="1100" dirty="0"/>
              <a:t> (pp. 3-29). Westport, CT: </a:t>
            </a:r>
            <a:r>
              <a:rPr lang="en-US" sz="1100" dirty="0" err="1"/>
              <a:t>Ablex</a:t>
            </a:r>
            <a:r>
              <a:rPr lang="en-US" sz="1100" dirty="0"/>
              <a:t> Publishing</a:t>
            </a:r>
          </a:p>
          <a:p>
            <a:pPr marL="0" indent="0">
              <a:buNone/>
            </a:pPr>
            <a:r>
              <a:rPr lang="en-US" sz="1100" dirty="0"/>
              <a:t>Salas, E., Burke, C. S., &amp; Cannon-Bowers, J. A. (2000). Teamwork: Emerging Principles. </a:t>
            </a:r>
            <a:r>
              <a:rPr lang="en-US" sz="1100" i="1" dirty="0"/>
              <a:t>International Journal of Management Reviews, 2</a:t>
            </a:r>
            <a:r>
              <a:rPr lang="en-US" sz="1100" dirty="0"/>
              <a:t>(4), 339-357.</a:t>
            </a:r>
          </a:p>
          <a:p>
            <a:pPr marL="0" indent="0">
              <a:buNone/>
            </a:pPr>
            <a:r>
              <a:rPr lang="en-US" sz="1100" dirty="0"/>
              <a:t>Salas, E. Shuffler, M. L., Thayer, A. </a:t>
            </a:r>
            <a:r>
              <a:rPr lang="en-US" sz="1100" dirty="0" err="1"/>
              <a:t>Bedwell</a:t>
            </a:r>
            <a:r>
              <a:rPr lang="en-US" sz="1100" dirty="0"/>
              <a:t>, W. L., &amp; </a:t>
            </a:r>
            <a:r>
              <a:rPr lang="en-US" sz="1100" dirty="0" err="1"/>
              <a:t>Lazzara</a:t>
            </a:r>
            <a:r>
              <a:rPr lang="en-US" sz="1100" dirty="0"/>
              <a:t>, E. H. (Under Review).</a:t>
            </a:r>
          </a:p>
          <a:p>
            <a:pPr marL="0" indent="0">
              <a:buNone/>
            </a:pPr>
            <a:r>
              <a:rPr lang="en-US" sz="1100" dirty="0"/>
              <a:t>Salas, E., Sims, D. E., &amp; Burke, C. S. (2005). Is there a “Big Five” in teamwork? </a:t>
            </a:r>
            <a:r>
              <a:rPr lang="en-US" sz="1100" i="1" dirty="0"/>
              <a:t>Small Group Research, 36,</a:t>
            </a:r>
            <a:r>
              <a:rPr lang="en-US" sz="1100" dirty="0"/>
              <a:t> 555-599.</a:t>
            </a:r>
          </a:p>
        </p:txBody>
      </p:sp>
    </p:spTree>
    <p:extLst>
      <p:ext uri="{BB962C8B-B14F-4D97-AF65-F5344CB8AC3E}">
        <p14:creationId xmlns:p14="http://schemas.microsoft.com/office/powerpoint/2010/main" val="10009848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Introduction to TEACH Teamwork&amp;quot;&quot;/&gt;&lt;property id=&quot;20307&quot; value=&quot;256&quot;/&gt;&lt;/object&gt;&lt;object type=&quot;3&quot; unique_id=&quot;10006&quot;&gt;&lt;property id=&quot;20148&quot; value=&quot;5&quot;/&gt;&lt;property id=&quot;20300&quot; value=&quot;Slide 2 - &amp;quot;A Real Vignette:&amp;quot;&quot;/&gt;&lt;property id=&quot;20307&quot; value=&quot;297&quot;/&gt;&lt;/object&gt;&lt;object type=&quot;3&quot; unique_id=&quot;10007&quot;&gt;&lt;property id=&quot;20148&quot; value=&quot;5&quot;/&gt;&lt;property id=&quot;20300&quot; value=&quot;Slide 3 - &amp;quot;Teamwork in Schools&amp;quot;&quot;/&gt;&lt;property id=&quot;20307&quot; value=&quot;303&quot;/&gt;&lt;/object&gt;&lt;object type=&quot;3&quot; unique_id=&quot;10008&quot;&gt;&lt;property id=&quot;20148&quot; value=&quot;5&quot;/&gt;&lt;property id=&quot;20300&quot; value=&quot;Slide 4 - &amp;quot;Yes, TEACH Teamwork Can Help&amp;quot;&quot;/&gt;&lt;property id=&quot;20307&quot; value=&quot;309&quot;/&gt;&lt;/object&gt;&lt;object type=&quot;3&quot; unique_id=&quot;10009&quot;&gt;&lt;property id=&quot;20148&quot; value=&quot;5&quot;/&gt;&lt;property id=&quot;20300&quot; value=&quot;Slide 5 - &amp;quot;This Training is Most Beneficial When You:&amp;quot;&quot;/&gt;&lt;property id=&quot;20307&quot; value=&quot;296&quot;/&gt;&lt;/object&gt;&lt;object type=&quot;3&quot; unique_id=&quot;10010&quot;&gt;&lt;property id=&quot;20148&quot; value=&quot;5&quot;/&gt;&lt;property id=&quot;20300&quot; value=&quot;Slide 6 - &amp;quot;YOUR Experiences with Teamwork&amp;quot;&quot;/&gt;&lt;property id=&quot;20307&quot; value=&quot;301&quot;/&gt;&lt;/object&gt;&lt;object type=&quot;3&quot; unique_id=&quot;10011&quot;&gt;&lt;property id=&quot;20148&quot; value=&quot;5&quot;/&gt;&lt;property id=&quot;20300&quot; value=&quot;Slide 7 - &amp;quot;Recall Wei…&amp;quot;&quot;/&gt;&lt;property id=&quot;20307&quot; value=&quot;302&quot;/&gt;&lt;/object&gt;&lt;object type=&quot;3&quot; unique_id=&quot;10012&quot;&gt;&lt;property id=&quot;20148&quot; value=&quot;5&quot;/&gt;&lt;property id=&quot;20300&quot; value=&quot;Slide 8 - &amp;quot;Improving Teamwork Has Benefits for You&amp;quot;&quot;/&gt;&lt;property id=&quot;20307&quot; value=&quot;307&quot;/&gt;&lt;/object&gt;&lt;object type=&quot;3&quot; unique_id=&quot;10013&quot;&gt;&lt;property id=&quot;20148&quot; value=&quot;5&quot;/&gt;&lt;property id=&quot;20300&quot; value=&quot;Slide 9 - &amp;quot;Teams are…&amp;quot;&quot;/&gt;&lt;property id=&quot;20307&quot; value=&quot;257&quot;/&gt;&lt;/object&gt;&lt;object type=&quot;3&quot; unique_id=&quot;10014&quot;&gt;&lt;property id=&quot;20148&quot; value=&quot;5&quot;/&gt;&lt;property id=&quot;20300&quot; value=&quot;Slide 10 - &amp;quot;Kristen Arnold on the Difference Between Groups and Teams&amp;quot;&quot;/&gt;&lt;property id=&quot;20307&quot; value=&quot;308&quot;/&gt;&lt;/object&gt;&lt;object type=&quot;3&quot; unique_id=&quot;10015&quot;&gt;&lt;property id=&quot;20148&quot; value=&quot;5&quot;/&gt;&lt;property id=&quot;20300&quot; value=&quot;Slide 11 - &amp;quot;What is Teamwork?&amp;quot;&quot;/&gt;&lt;property id=&quot;20307&quot; value=&quot;287&quot;/&gt;&lt;/object&gt;&lt;object type=&quot;3&quot; unique_id=&quot;10016&quot;&gt;&lt;property id=&quot;20148&quot; value=&quot;5&quot;/&gt;&lt;property id=&quot;20300&quot; value=&quot;Slide 12 - &amp;quot;Course Nuts and Bolts&amp;quot;&quot;/&gt;&lt;property id=&quot;20307&quot; value=&quot;295&quot;/&gt;&lt;/object&gt;&lt;object type=&quot;3&quot; unique_id=&quot;10017&quot;&gt;&lt;property id=&quot;20148&quot; value=&quot;5&quot;/&gt;&lt;property id=&quot;20300&quot; value=&quot;Slide 13 - &amp;quot;Focused on Four Teamwork Skills&amp;quot;&quot;/&gt;&lt;property id=&quot;20307&quot; value=&quot;304&quot;/&gt;&lt;/object&gt;&lt;object type=&quot;3&quot; unique_id=&quot;10018&quot;&gt;&lt;property id=&quot;20148&quot; value=&quot;5&quot;/&gt;&lt;property id=&quot;20300&quot; value=&quot;Slide 14 - &amp;quot;References&amp;quot;&quot;/&gt;&lt;property id=&quot;20307&quot; value=&quot;293&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ACH Teamwork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TEACH Teamwork theme</Template>
  <TotalTime>3836</TotalTime>
  <Words>547</Words>
  <Application>Microsoft Office PowerPoint</Application>
  <PresentationFormat>On-screen Show (4:3)</PresentationFormat>
  <Paragraphs>116</Paragraphs>
  <Slides>15</Slides>
  <Notes>14</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ＭＳ Ｐゴシック</vt:lpstr>
      <vt:lpstr>Arial</vt:lpstr>
      <vt:lpstr>Calibri</vt:lpstr>
      <vt:lpstr>Century Schoolbook</vt:lpstr>
      <vt:lpstr>Futura Book</vt:lpstr>
      <vt:lpstr>Wingdings</vt:lpstr>
      <vt:lpstr>Wingdings 2</vt:lpstr>
      <vt:lpstr>TEACH Teamwork theme</vt:lpstr>
      <vt:lpstr>Introduction to TEACH Teamwork</vt:lpstr>
      <vt:lpstr>Contributors</vt:lpstr>
      <vt:lpstr>A Real Vignette:</vt:lpstr>
      <vt:lpstr>Teamwork in Schools</vt:lpstr>
      <vt:lpstr>Yes, TEACH Teamwork Can Help</vt:lpstr>
      <vt:lpstr>This Training is Most Beneficial When You:</vt:lpstr>
      <vt:lpstr>YOUR Experiences with Teamwork</vt:lpstr>
      <vt:lpstr>Recall Wei…</vt:lpstr>
      <vt:lpstr>Improving Teamwork Has Benefits for You</vt:lpstr>
      <vt:lpstr>Teams are…</vt:lpstr>
      <vt:lpstr>Kristen Arnold on the Difference Between Groups and Teams</vt:lpstr>
      <vt:lpstr>What is Teamwork?</vt:lpstr>
      <vt:lpstr>Course Nuts and Bolts</vt:lpstr>
      <vt:lpstr>Focused on Four Teamwork Skills</vt:lpstr>
      <vt:lpstr>References</vt:lpstr>
    </vt:vector>
  </TitlesOfParts>
  <Company>Institute for Simulation &amp; Training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dc:title>
  <dc:creator>Lacerenza, Christina</dc:creator>
  <cp:lastModifiedBy>Lee, Maie</cp:lastModifiedBy>
  <cp:revision>251</cp:revision>
  <dcterms:created xsi:type="dcterms:W3CDTF">2013-11-26T05:08:23Z</dcterms:created>
  <dcterms:modified xsi:type="dcterms:W3CDTF">2015-09-17T15:46:41Z</dcterms:modified>
</cp:coreProperties>
</file>