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5"/>
  </p:notesMasterIdLst>
  <p:sldIdLst>
    <p:sldId id="256" r:id="rId2"/>
    <p:sldId id="384" r:id="rId3"/>
    <p:sldId id="263" r:id="rId4"/>
    <p:sldId id="358" r:id="rId5"/>
    <p:sldId id="370" r:id="rId6"/>
    <p:sldId id="374" r:id="rId7"/>
    <p:sldId id="361" r:id="rId8"/>
    <p:sldId id="371" r:id="rId9"/>
    <p:sldId id="372" r:id="rId10"/>
    <p:sldId id="373" r:id="rId11"/>
    <p:sldId id="298" r:id="rId12"/>
    <p:sldId id="316" r:id="rId13"/>
    <p:sldId id="375" r:id="rId14"/>
    <p:sldId id="376" r:id="rId15"/>
    <p:sldId id="377" r:id="rId16"/>
    <p:sldId id="351" r:id="rId17"/>
    <p:sldId id="378" r:id="rId18"/>
    <p:sldId id="379" r:id="rId19"/>
    <p:sldId id="312" r:id="rId20"/>
    <p:sldId id="348" r:id="rId21"/>
    <p:sldId id="380" r:id="rId22"/>
    <p:sldId id="321" r:id="rId23"/>
    <p:sldId id="381" r:id="rId24"/>
    <p:sldId id="323" r:id="rId25"/>
    <p:sldId id="382" r:id="rId26"/>
    <p:sldId id="383" r:id="rId27"/>
    <p:sldId id="352" r:id="rId28"/>
    <p:sldId id="335" r:id="rId29"/>
    <p:sldId id="355" r:id="rId30"/>
    <p:sldId id="353" r:id="rId31"/>
    <p:sldId id="275" r:id="rId32"/>
    <p:sldId id="368" r:id="rId33"/>
    <p:sldId id="293" r:id="rId34"/>
  </p:sldIdLst>
  <p:sldSz cx="9144000" cy="6858000" type="screen4x3"/>
  <p:notesSz cx="6881813" cy="92964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cerenza, Christina" initials="L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4F2270"/>
    <a:srgbClr val="000099"/>
    <a:srgbClr val="000000"/>
    <a:srgbClr val="F5EFE3"/>
    <a:srgbClr val="CF9187"/>
    <a:srgbClr val="F2EFE3"/>
    <a:srgbClr val="F5F5E3"/>
    <a:srgbClr val="F3EBDD"/>
    <a:srgbClr val="F4ED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8" autoAdjust="0"/>
    <p:restoredTop sz="86737" autoAdjust="0"/>
  </p:normalViewPr>
  <p:slideViewPr>
    <p:cSldViewPr>
      <p:cViewPr varScale="1">
        <p:scale>
          <a:sx n="72" d="100"/>
          <a:sy n="72" d="100"/>
        </p:scale>
        <p:origin x="288"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36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3B7FD0-BBDF-4214-A1B0-35669227DCE0}" type="doc">
      <dgm:prSet loTypeId="urn:microsoft.com/office/officeart/2005/8/layout/hProcess4" loCatId="process" qsTypeId="urn:microsoft.com/office/officeart/2005/8/quickstyle/simple1" qsCatId="simple" csTypeId="urn:microsoft.com/office/officeart/2005/8/colors/accent1_1" csCatId="accent1" phldr="1"/>
      <dgm:spPr/>
      <dgm:t>
        <a:bodyPr/>
        <a:lstStyle/>
        <a:p>
          <a:endParaRPr lang="en-US"/>
        </a:p>
      </dgm:t>
    </dgm:pt>
    <dgm:pt modelId="{BA0DFE93-B762-455A-8668-9EAEAB4FB990}">
      <dgm:prSet custT="1"/>
      <dgm:spPr>
        <a:solidFill>
          <a:schemeClr val="bg1"/>
        </a:solidFill>
      </dgm:spPr>
      <dgm:t>
        <a:bodyPr/>
        <a:lstStyle/>
        <a:p>
          <a:pPr marL="91440" algn="ctr">
            <a:spcBef>
              <a:spcPts val="0"/>
            </a:spcBef>
            <a:spcAft>
              <a:spcPts val="0"/>
            </a:spcAft>
          </a:pPr>
          <a:r>
            <a:rPr lang="en-US" sz="1600" b="1" cap="small" baseline="0" dirty="0" smtClean="0">
              <a:solidFill>
                <a:schemeClr val="tx1"/>
              </a:solidFill>
              <a:effectLst/>
              <a:latin typeface="+mj-lt"/>
            </a:rPr>
            <a:t>SENDER</a:t>
          </a:r>
          <a:r>
            <a:rPr lang="en-US" sz="1400" b="0" dirty="0" smtClean="0"/>
            <a:t>   </a:t>
          </a:r>
          <a:endParaRPr lang="en-US" sz="1400" dirty="0"/>
        </a:p>
      </dgm:t>
    </dgm:pt>
    <dgm:pt modelId="{74998316-9049-41F6-BC19-AF6A430D4D33}" type="parTrans" cxnId="{F6C24518-4818-4BC5-9162-C4BE31F33E70}">
      <dgm:prSet/>
      <dgm:spPr/>
      <dgm:t>
        <a:bodyPr/>
        <a:lstStyle/>
        <a:p>
          <a:pPr algn="l">
            <a:spcBef>
              <a:spcPts val="0"/>
            </a:spcBef>
          </a:pPr>
          <a:endParaRPr lang="en-US"/>
        </a:p>
      </dgm:t>
    </dgm:pt>
    <dgm:pt modelId="{3CDACA76-0A24-41C1-B8D4-0304B2A6FFA7}" type="sibTrans" cxnId="{F6C24518-4818-4BC5-9162-C4BE31F33E70}">
      <dgm:prSet/>
      <dgm:spPr/>
      <dgm:t>
        <a:bodyPr/>
        <a:lstStyle/>
        <a:p>
          <a:pPr algn="l">
            <a:spcBef>
              <a:spcPts val="0"/>
            </a:spcBef>
          </a:pPr>
          <a:endParaRPr lang="en-US"/>
        </a:p>
      </dgm:t>
    </dgm:pt>
    <dgm:pt modelId="{4E29D66B-326D-4B7A-A5C6-9B03CB25F53D}">
      <dgm:prSet custT="1"/>
      <dgm:spPr>
        <a:solidFill>
          <a:schemeClr val="bg1"/>
        </a:solidFill>
      </dgm:spPr>
      <dgm:t>
        <a:bodyPr/>
        <a:lstStyle/>
        <a:p>
          <a:pPr marL="91440" algn="ctr">
            <a:spcBef>
              <a:spcPts val="0"/>
            </a:spcBef>
            <a:spcAft>
              <a:spcPts val="0"/>
            </a:spcAft>
          </a:pPr>
          <a:r>
            <a:rPr lang="en-US" sz="1600" b="1" dirty="0" smtClean="0"/>
            <a:t>RECEIVER</a:t>
          </a:r>
          <a:endParaRPr lang="en-US" sz="1600" b="1" dirty="0"/>
        </a:p>
      </dgm:t>
    </dgm:pt>
    <dgm:pt modelId="{3D633B4F-D10D-415F-A1E5-FD5040F9B8AF}" type="parTrans" cxnId="{F15272BB-D7FB-47B7-AEB8-65B59C70C3F4}">
      <dgm:prSet/>
      <dgm:spPr/>
      <dgm:t>
        <a:bodyPr/>
        <a:lstStyle/>
        <a:p>
          <a:pPr algn="l">
            <a:spcBef>
              <a:spcPts val="0"/>
            </a:spcBef>
          </a:pPr>
          <a:endParaRPr lang="en-US"/>
        </a:p>
      </dgm:t>
    </dgm:pt>
    <dgm:pt modelId="{0F8566E5-F907-4D05-A239-3850D364BB24}" type="sibTrans" cxnId="{F15272BB-D7FB-47B7-AEB8-65B59C70C3F4}">
      <dgm:prSet/>
      <dgm:spPr/>
      <dgm:t>
        <a:bodyPr/>
        <a:lstStyle/>
        <a:p>
          <a:pPr algn="l">
            <a:spcBef>
              <a:spcPts val="0"/>
            </a:spcBef>
          </a:pPr>
          <a:endParaRPr lang="en-US"/>
        </a:p>
      </dgm:t>
    </dgm:pt>
    <dgm:pt modelId="{6AC1CAD1-0C25-4EA7-BD44-C8EDA5D05795}">
      <dgm:prSet custT="1"/>
      <dgm:spPr>
        <a:solidFill>
          <a:schemeClr val="bg1"/>
        </a:solidFill>
      </dgm:spPr>
      <dgm:t>
        <a:bodyPr/>
        <a:lstStyle/>
        <a:p>
          <a:pPr marL="91440" algn="ctr">
            <a:spcBef>
              <a:spcPts val="0"/>
            </a:spcBef>
            <a:spcAft>
              <a:spcPts val="0"/>
            </a:spcAft>
          </a:pPr>
          <a:r>
            <a:rPr lang="en-US" sz="1600" b="1" dirty="0" smtClean="0"/>
            <a:t>RECEIVER</a:t>
          </a:r>
          <a:endParaRPr lang="en-US" sz="1600" b="1" dirty="0"/>
        </a:p>
      </dgm:t>
    </dgm:pt>
    <dgm:pt modelId="{06D72EA1-D0F9-4225-AAD8-985628BA7418}" type="parTrans" cxnId="{0DDEA704-86AA-4E92-B1D6-78C9E58647B9}">
      <dgm:prSet/>
      <dgm:spPr/>
      <dgm:t>
        <a:bodyPr/>
        <a:lstStyle/>
        <a:p>
          <a:pPr algn="l">
            <a:spcBef>
              <a:spcPts val="0"/>
            </a:spcBef>
          </a:pPr>
          <a:endParaRPr lang="en-US"/>
        </a:p>
      </dgm:t>
    </dgm:pt>
    <dgm:pt modelId="{2C3DF029-381B-4076-8DF3-916A9E539B30}" type="sibTrans" cxnId="{0DDEA704-86AA-4E92-B1D6-78C9E58647B9}">
      <dgm:prSet/>
      <dgm:spPr/>
      <dgm:t>
        <a:bodyPr/>
        <a:lstStyle/>
        <a:p>
          <a:pPr algn="l">
            <a:spcBef>
              <a:spcPts val="0"/>
            </a:spcBef>
          </a:pPr>
          <a:endParaRPr lang="en-US"/>
        </a:p>
      </dgm:t>
    </dgm:pt>
    <dgm:pt modelId="{7028E796-EBAC-4779-B3E7-8E9AB507C6B8}">
      <dgm:prSet phldrT="[Text]" custT="1"/>
      <dgm:spPr>
        <a:solidFill>
          <a:schemeClr val="bg1"/>
        </a:solidFill>
      </dgm:spPr>
      <dgm:t>
        <a:bodyPr/>
        <a:lstStyle/>
        <a:p>
          <a:pPr marL="91440" algn="ctr">
            <a:spcBef>
              <a:spcPts val="0"/>
            </a:spcBef>
            <a:spcAft>
              <a:spcPts val="0"/>
            </a:spcAft>
          </a:pPr>
          <a:r>
            <a:rPr lang="en-US" sz="1600" b="1" cap="none" baseline="0" dirty="0" smtClean="0"/>
            <a:t>SENDER</a:t>
          </a:r>
          <a:endParaRPr lang="en-US" sz="1600" b="1" cap="none" baseline="0" dirty="0"/>
        </a:p>
      </dgm:t>
    </dgm:pt>
    <dgm:pt modelId="{EA4DFC52-913F-4B5B-AAE3-71B1075C00BE}" type="sibTrans" cxnId="{D5643270-8513-4980-8A6F-FAE30C486D84}">
      <dgm:prSet/>
      <dgm:spPr/>
      <dgm:t>
        <a:bodyPr/>
        <a:lstStyle/>
        <a:p>
          <a:pPr algn="l">
            <a:spcBef>
              <a:spcPts val="0"/>
            </a:spcBef>
          </a:pPr>
          <a:endParaRPr lang="en-US"/>
        </a:p>
      </dgm:t>
    </dgm:pt>
    <dgm:pt modelId="{8E988E3D-8F2A-45B6-9395-DC6ED82AECA2}" type="parTrans" cxnId="{D5643270-8513-4980-8A6F-FAE30C486D84}">
      <dgm:prSet/>
      <dgm:spPr/>
      <dgm:t>
        <a:bodyPr/>
        <a:lstStyle/>
        <a:p>
          <a:pPr algn="l">
            <a:spcBef>
              <a:spcPts val="0"/>
            </a:spcBef>
          </a:pPr>
          <a:endParaRPr lang="en-US"/>
        </a:p>
      </dgm:t>
    </dgm:pt>
    <dgm:pt modelId="{F1491EF1-AE33-48D6-B96F-979122815516}">
      <dgm:prSet custT="1"/>
      <dgm:spPr/>
      <dgm:t>
        <a:bodyPr/>
        <a:lstStyle/>
        <a:p>
          <a:pPr marL="91440" algn="l">
            <a:spcBef>
              <a:spcPts val="0"/>
            </a:spcBef>
            <a:spcAft>
              <a:spcPts val="0"/>
            </a:spcAft>
          </a:pPr>
          <a:r>
            <a:rPr lang="en-US" sz="1800" dirty="0" smtClean="0"/>
            <a:t>Asks Clarifying Question</a:t>
          </a:r>
          <a:endParaRPr lang="en-US" sz="1800" dirty="0"/>
        </a:p>
      </dgm:t>
    </dgm:pt>
    <dgm:pt modelId="{8539A84C-F730-4811-ACA4-FCE73CC19A9E}" type="sibTrans" cxnId="{AB82F24C-E25C-46E9-89AD-8E5E74C5E639}">
      <dgm:prSet/>
      <dgm:spPr/>
      <dgm:t>
        <a:bodyPr/>
        <a:lstStyle/>
        <a:p>
          <a:pPr algn="l">
            <a:spcBef>
              <a:spcPts val="0"/>
            </a:spcBef>
          </a:pPr>
          <a:endParaRPr lang="en-US"/>
        </a:p>
      </dgm:t>
    </dgm:pt>
    <dgm:pt modelId="{D3077E5C-61A8-41E9-ABBF-9C706BFE5C26}" type="parTrans" cxnId="{AB82F24C-E25C-46E9-89AD-8E5E74C5E639}">
      <dgm:prSet/>
      <dgm:spPr/>
      <dgm:t>
        <a:bodyPr/>
        <a:lstStyle/>
        <a:p>
          <a:pPr algn="l">
            <a:spcBef>
              <a:spcPts val="0"/>
            </a:spcBef>
          </a:pPr>
          <a:endParaRPr lang="en-US"/>
        </a:p>
      </dgm:t>
    </dgm:pt>
    <dgm:pt modelId="{975E79B1-7799-4C7C-BA1B-9E0B473B3991}">
      <dgm:prSet custT="1"/>
      <dgm:spPr/>
      <dgm:t>
        <a:bodyPr/>
        <a:lstStyle/>
        <a:p>
          <a:pPr marL="91440" algn="l">
            <a:spcBef>
              <a:spcPts val="0"/>
            </a:spcBef>
            <a:spcAft>
              <a:spcPts val="0"/>
            </a:spcAft>
          </a:pPr>
          <a:r>
            <a:rPr lang="en-US" sz="1800" dirty="0" smtClean="0"/>
            <a:t>Perception checks</a:t>
          </a:r>
          <a:endParaRPr lang="en-US" sz="1800" dirty="0"/>
        </a:p>
      </dgm:t>
    </dgm:pt>
    <dgm:pt modelId="{F9268859-3B8F-4E1D-AD18-C0ACF13BEB21}" type="sibTrans" cxnId="{FD793F95-7364-4F6B-B9FB-04CA52BA95F3}">
      <dgm:prSet/>
      <dgm:spPr/>
      <dgm:t>
        <a:bodyPr/>
        <a:lstStyle/>
        <a:p>
          <a:pPr algn="l">
            <a:spcBef>
              <a:spcPts val="0"/>
            </a:spcBef>
          </a:pPr>
          <a:endParaRPr lang="en-US"/>
        </a:p>
      </dgm:t>
    </dgm:pt>
    <dgm:pt modelId="{BF0E05B7-4980-42E4-8A98-0D4E7C2F898D}" type="parTrans" cxnId="{FD793F95-7364-4F6B-B9FB-04CA52BA95F3}">
      <dgm:prSet/>
      <dgm:spPr/>
      <dgm:t>
        <a:bodyPr/>
        <a:lstStyle/>
        <a:p>
          <a:pPr algn="l">
            <a:spcBef>
              <a:spcPts val="0"/>
            </a:spcBef>
          </a:pPr>
          <a:endParaRPr lang="en-US"/>
        </a:p>
      </dgm:t>
    </dgm:pt>
    <dgm:pt modelId="{F5A6ED6C-EC03-4784-B40E-3F25921BC3BA}">
      <dgm:prSet custT="1"/>
      <dgm:spPr/>
      <dgm:t>
        <a:bodyPr/>
        <a:lstStyle/>
        <a:p>
          <a:pPr marL="91440" algn="l">
            <a:spcBef>
              <a:spcPts val="0"/>
            </a:spcBef>
            <a:spcAft>
              <a:spcPts val="0"/>
            </a:spcAft>
          </a:pPr>
          <a:r>
            <a:rPr lang="en-US" sz="1800" b="0" dirty="0" smtClean="0"/>
            <a:t>Initiates clear, brief, timely, and complete message</a:t>
          </a:r>
          <a:endParaRPr lang="en-US" sz="1800" dirty="0"/>
        </a:p>
      </dgm:t>
    </dgm:pt>
    <dgm:pt modelId="{B5D93056-EFE0-40BB-9C22-13A07015BD8B}" type="parTrans" cxnId="{7C9FD749-B371-4ED8-B8A3-0D06FF65FD56}">
      <dgm:prSet/>
      <dgm:spPr/>
      <dgm:t>
        <a:bodyPr/>
        <a:lstStyle/>
        <a:p>
          <a:pPr algn="l">
            <a:spcBef>
              <a:spcPts val="0"/>
            </a:spcBef>
          </a:pPr>
          <a:endParaRPr lang="en-US"/>
        </a:p>
      </dgm:t>
    </dgm:pt>
    <dgm:pt modelId="{0DD817CB-4200-4AFB-8689-66738C2AE69B}" type="sibTrans" cxnId="{7C9FD749-B371-4ED8-B8A3-0D06FF65FD56}">
      <dgm:prSet/>
      <dgm:spPr/>
      <dgm:t>
        <a:bodyPr/>
        <a:lstStyle/>
        <a:p>
          <a:pPr algn="l">
            <a:spcBef>
              <a:spcPts val="0"/>
            </a:spcBef>
          </a:pPr>
          <a:endParaRPr lang="en-US"/>
        </a:p>
      </dgm:t>
    </dgm:pt>
    <dgm:pt modelId="{EF709499-BF5E-43F8-8A31-E1AA00FEACFD}">
      <dgm:prSet custT="1"/>
      <dgm:spPr/>
      <dgm:t>
        <a:bodyPr/>
        <a:lstStyle/>
        <a:p>
          <a:pPr marL="91440" algn="l">
            <a:spcBef>
              <a:spcPts val="0"/>
            </a:spcBef>
            <a:spcAft>
              <a:spcPts val="0"/>
            </a:spcAft>
          </a:pPr>
          <a:r>
            <a:rPr lang="en-US" sz="1800" dirty="0" smtClean="0"/>
            <a:t>Paraphrases</a:t>
          </a:r>
          <a:endParaRPr lang="en-US" sz="1800" dirty="0"/>
        </a:p>
      </dgm:t>
    </dgm:pt>
    <dgm:pt modelId="{3212A881-6E87-49E4-8BBD-3A790F0B7A30}" type="parTrans" cxnId="{4444B99A-1FF8-4242-B4C0-A313A43F7A1A}">
      <dgm:prSet/>
      <dgm:spPr/>
      <dgm:t>
        <a:bodyPr/>
        <a:lstStyle/>
        <a:p>
          <a:pPr algn="l">
            <a:spcBef>
              <a:spcPts val="0"/>
            </a:spcBef>
          </a:pPr>
          <a:endParaRPr lang="en-US"/>
        </a:p>
      </dgm:t>
    </dgm:pt>
    <dgm:pt modelId="{64B55077-5294-4A91-9D7E-CD55AC2F5AE8}" type="sibTrans" cxnId="{4444B99A-1FF8-4242-B4C0-A313A43F7A1A}">
      <dgm:prSet/>
      <dgm:spPr/>
      <dgm:t>
        <a:bodyPr/>
        <a:lstStyle/>
        <a:p>
          <a:pPr algn="l">
            <a:spcBef>
              <a:spcPts val="0"/>
            </a:spcBef>
          </a:pPr>
          <a:endParaRPr lang="en-US"/>
        </a:p>
      </dgm:t>
    </dgm:pt>
    <dgm:pt modelId="{8ADBC94B-E07F-4F50-8DE0-51D316662799}">
      <dgm:prSet custT="1"/>
      <dgm:spPr/>
      <dgm:t>
        <a:bodyPr/>
        <a:lstStyle/>
        <a:p>
          <a:pPr marL="91440" algn="l">
            <a:spcBef>
              <a:spcPts val="0"/>
            </a:spcBef>
            <a:spcAft>
              <a:spcPts val="0"/>
            </a:spcAft>
          </a:pPr>
          <a:r>
            <a:rPr lang="en-US" sz="1800" dirty="0" smtClean="0"/>
            <a:t>Quietly and attentively accepts message</a:t>
          </a:r>
          <a:endParaRPr lang="en-US" sz="1800" dirty="0"/>
        </a:p>
      </dgm:t>
    </dgm:pt>
    <dgm:pt modelId="{EC80CF05-6FDE-4E0C-9BE2-C06F294027B4}" type="parTrans" cxnId="{F1ADFD9E-F0A1-44D1-A111-73D182EEA0DA}">
      <dgm:prSet/>
      <dgm:spPr/>
      <dgm:t>
        <a:bodyPr/>
        <a:lstStyle/>
        <a:p>
          <a:pPr algn="l">
            <a:spcBef>
              <a:spcPts val="0"/>
            </a:spcBef>
          </a:pPr>
          <a:endParaRPr lang="en-US"/>
        </a:p>
      </dgm:t>
    </dgm:pt>
    <dgm:pt modelId="{4DDFDA06-8161-4FDD-9F71-9198C53F3CF0}" type="sibTrans" cxnId="{F1ADFD9E-F0A1-44D1-A111-73D182EEA0DA}">
      <dgm:prSet/>
      <dgm:spPr/>
      <dgm:t>
        <a:bodyPr/>
        <a:lstStyle/>
        <a:p>
          <a:pPr algn="l">
            <a:spcBef>
              <a:spcPts val="0"/>
            </a:spcBef>
          </a:pPr>
          <a:endParaRPr lang="en-US"/>
        </a:p>
      </dgm:t>
    </dgm:pt>
    <dgm:pt modelId="{73FAE571-8F69-4843-A2DF-B4DEC7BD9FFF}">
      <dgm:prSet custT="1"/>
      <dgm:spPr/>
      <dgm:t>
        <a:bodyPr/>
        <a:lstStyle/>
        <a:p>
          <a:pPr marL="91440" indent="0" algn="l">
            <a:lnSpc>
              <a:spcPct val="100000"/>
            </a:lnSpc>
            <a:spcBef>
              <a:spcPts val="0"/>
            </a:spcBef>
            <a:spcAft>
              <a:spcPts val="0"/>
            </a:spcAft>
          </a:pPr>
          <a:r>
            <a:rPr lang="en-US" sz="1800" i="0" dirty="0" smtClean="0">
              <a:solidFill>
                <a:schemeClr val="dk1">
                  <a:hueOff val="0"/>
                  <a:satOff val="0"/>
                  <a:lumOff val="0"/>
                </a:schemeClr>
              </a:solidFill>
            </a:rPr>
            <a:t>Confirms, Simplifies, or Clarifies</a:t>
          </a:r>
          <a:endParaRPr lang="en-US" sz="1800" i="1" dirty="0">
            <a:solidFill>
              <a:schemeClr val="dk1">
                <a:hueOff val="0"/>
                <a:satOff val="0"/>
                <a:lumOff val="0"/>
              </a:schemeClr>
            </a:solidFill>
          </a:endParaRPr>
        </a:p>
      </dgm:t>
    </dgm:pt>
    <dgm:pt modelId="{FEAC2708-5312-414F-968E-4C46A2D62F82}" type="parTrans" cxnId="{FD3F5132-9D5A-4DF3-AB25-38C139ADF7C0}">
      <dgm:prSet/>
      <dgm:spPr/>
      <dgm:t>
        <a:bodyPr/>
        <a:lstStyle/>
        <a:p>
          <a:endParaRPr lang="en-US"/>
        </a:p>
      </dgm:t>
    </dgm:pt>
    <dgm:pt modelId="{29E0D56C-4531-466B-85AC-CA9AAE3A8186}" type="sibTrans" cxnId="{FD3F5132-9D5A-4DF3-AB25-38C139ADF7C0}">
      <dgm:prSet/>
      <dgm:spPr/>
      <dgm:t>
        <a:bodyPr/>
        <a:lstStyle/>
        <a:p>
          <a:endParaRPr lang="en-US"/>
        </a:p>
      </dgm:t>
    </dgm:pt>
    <dgm:pt modelId="{0C0C0C22-F05C-44B7-81D3-0279127CB6FA}">
      <dgm:prSet custT="1"/>
      <dgm:spPr/>
      <dgm:t>
        <a:bodyPr/>
        <a:lstStyle/>
        <a:p>
          <a:pPr marL="91440" indent="0" algn="l">
            <a:lnSpc>
              <a:spcPct val="100000"/>
            </a:lnSpc>
            <a:spcBef>
              <a:spcPts val="0"/>
            </a:spcBef>
            <a:spcAft>
              <a:spcPts val="0"/>
            </a:spcAft>
          </a:pPr>
          <a:r>
            <a:rPr lang="en-US" sz="1800" i="0" dirty="0" smtClean="0">
              <a:solidFill>
                <a:schemeClr val="dk1">
                  <a:hueOff val="0"/>
                  <a:satOff val="0"/>
                  <a:lumOff val="0"/>
                </a:schemeClr>
              </a:solidFill>
            </a:rPr>
            <a:t>Listens</a:t>
          </a:r>
          <a:endParaRPr lang="en-US" sz="1800" i="0" dirty="0">
            <a:solidFill>
              <a:schemeClr val="dk1">
                <a:hueOff val="0"/>
                <a:satOff val="0"/>
                <a:lumOff val="0"/>
              </a:schemeClr>
            </a:solidFill>
          </a:endParaRPr>
        </a:p>
      </dgm:t>
    </dgm:pt>
    <dgm:pt modelId="{1FC0519A-F73E-4070-8507-3F06B8FEA512}" type="parTrans" cxnId="{20023AF9-3806-464D-AC95-26A4398DAA72}">
      <dgm:prSet/>
      <dgm:spPr/>
      <dgm:t>
        <a:bodyPr/>
        <a:lstStyle/>
        <a:p>
          <a:endParaRPr lang="en-US"/>
        </a:p>
      </dgm:t>
    </dgm:pt>
    <dgm:pt modelId="{20B5D69B-25CF-4C8E-B4A9-5CFFC5DB6B69}" type="sibTrans" cxnId="{20023AF9-3806-464D-AC95-26A4398DAA72}">
      <dgm:prSet/>
      <dgm:spPr/>
      <dgm:t>
        <a:bodyPr/>
        <a:lstStyle/>
        <a:p>
          <a:endParaRPr lang="en-US"/>
        </a:p>
      </dgm:t>
    </dgm:pt>
    <dgm:pt modelId="{9094A0CB-48C4-47B2-A5AA-AF494E0BC87F}" type="pres">
      <dgm:prSet presAssocID="{013B7FD0-BBDF-4214-A1B0-35669227DCE0}" presName="Name0" presStyleCnt="0">
        <dgm:presLayoutVars>
          <dgm:dir/>
          <dgm:animLvl val="lvl"/>
          <dgm:resizeHandles val="exact"/>
        </dgm:presLayoutVars>
      </dgm:prSet>
      <dgm:spPr/>
      <dgm:t>
        <a:bodyPr/>
        <a:lstStyle/>
        <a:p>
          <a:endParaRPr lang="en-US"/>
        </a:p>
      </dgm:t>
    </dgm:pt>
    <dgm:pt modelId="{B86B2CF4-8DB4-4E01-A481-393B06E27D09}" type="pres">
      <dgm:prSet presAssocID="{013B7FD0-BBDF-4214-A1B0-35669227DCE0}" presName="tSp" presStyleCnt="0"/>
      <dgm:spPr/>
      <dgm:t>
        <a:bodyPr/>
        <a:lstStyle/>
        <a:p>
          <a:endParaRPr lang="en-US"/>
        </a:p>
      </dgm:t>
    </dgm:pt>
    <dgm:pt modelId="{205DEA91-F785-4C86-86B9-92678C2D90E5}" type="pres">
      <dgm:prSet presAssocID="{013B7FD0-BBDF-4214-A1B0-35669227DCE0}" presName="bSp" presStyleCnt="0"/>
      <dgm:spPr/>
      <dgm:t>
        <a:bodyPr/>
        <a:lstStyle/>
        <a:p>
          <a:endParaRPr lang="en-US"/>
        </a:p>
      </dgm:t>
    </dgm:pt>
    <dgm:pt modelId="{0AF2359F-61D0-4F44-A965-E302A0923E1E}" type="pres">
      <dgm:prSet presAssocID="{013B7FD0-BBDF-4214-A1B0-35669227DCE0}" presName="process" presStyleCnt="0"/>
      <dgm:spPr/>
      <dgm:t>
        <a:bodyPr/>
        <a:lstStyle/>
        <a:p>
          <a:endParaRPr lang="en-US"/>
        </a:p>
      </dgm:t>
    </dgm:pt>
    <dgm:pt modelId="{48221BB2-78DB-4B98-9818-AC77CACB31FD}" type="pres">
      <dgm:prSet presAssocID="{BA0DFE93-B762-455A-8668-9EAEAB4FB990}" presName="composite1" presStyleCnt="0"/>
      <dgm:spPr/>
    </dgm:pt>
    <dgm:pt modelId="{48F192D2-B4AB-4CFA-83B8-675F7E7BEDD4}" type="pres">
      <dgm:prSet presAssocID="{BA0DFE93-B762-455A-8668-9EAEAB4FB990}" presName="dummyNode1" presStyleLbl="node1" presStyleIdx="0" presStyleCnt="4"/>
      <dgm:spPr/>
    </dgm:pt>
    <dgm:pt modelId="{4F2D1363-464F-434C-8160-7793ED840F83}" type="pres">
      <dgm:prSet presAssocID="{BA0DFE93-B762-455A-8668-9EAEAB4FB990}" presName="childNode1" presStyleLbl="bgAcc1" presStyleIdx="0" presStyleCnt="4" custScaleX="166367" custScaleY="157726" custLinFactY="-76279" custLinFactNeighborX="11952" custLinFactNeighborY="-100000">
        <dgm:presLayoutVars>
          <dgm:bulletEnabled val="1"/>
        </dgm:presLayoutVars>
      </dgm:prSet>
      <dgm:spPr/>
      <dgm:t>
        <a:bodyPr/>
        <a:lstStyle/>
        <a:p>
          <a:endParaRPr lang="en-US"/>
        </a:p>
      </dgm:t>
    </dgm:pt>
    <dgm:pt modelId="{85FC9C9D-CCAA-4E16-966B-452DBA26B9D7}" type="pres">
      <dgm:prSet presAssocID="{BA0DFE93-B762-455A-8668-9EAEAB4FB990}" presName="childNode1tx" presStyleLbl="bgAcc1" presStyleIdx="0" presStyleCnt="4">
        <dgm:presLayoutVars>
          <dgm:bulletEnabled val="1"/>
        </dgm:presLayoutVars>
      </dgm:prSet>
      <dgm:spPr/>
      <dgm:t>
        <a:bodyPr/>
        <a:lstStyle/>
        <a:p>
          <a:endParaRPr lang="en-US"/>
        </a:p>
      </dgm:t>
    </dgm:pt>
    <dgm:pt modelId="{A2FE9480-941F-4E1E-B54F-1259375B9DEA}" type="pres">
      <dgm:prSet presAssocID="{BA0DFE93-B762-455A-8668-9EAEAB4FB990}" presName="parentNode1" presStyleLbl="node1" presStyleIdx="0" presStyleCnt="4" custScaleX="116179" custScaleY="107173" custLinFactY="-108252" custLinFactNeighborX="-4169" custLinFactNeighborY="-200000">
        <dgm:presLayoutVars>
          <dgm:chMax val="1"/>
          <dgm:bulletEnabled val="1"/>
        </dgm:presLayoutVars>
      </dgm:prSet>
      <dgm:spPr/>
      <dgm:t>
        <a:bodyPr/>
        <a:lstStyle/>
        <a:p>
          <a:endParaRPr lang="en-US"/>
        </a:p>
      </dgm:t>
    </dgm:pt>
    <dgm:pt modelId="{F3FDA66E-EAAF-4055-A034-A3D0536B837E}" type="pres">
      <dgm:prSet presAssocID="{BA0DFE93-B762-455A-8668-9EAEAB4FB990}" presName="connSite1" presStyleCnt="0"/>
      <dgm:spPr/>
    </dgm:pt>
    <dgm:pt modelId="{D3EF44C1-C23A-4309-942F-FC3DEE421909}" type="pres">
      <dgm:prSet presAssocID="{3CDACA76-0A24-41C1-B8D4-0304B2A6FFA7}" presName="Name9" presStyleLbl="sibTrans2D1" presStyleIdx="0" presStyleCnt="3"/>
      <dgm:spPr/>
      <dgm:t>
        <a:bodyPr/>
        <a:lstStyle/>
        <a:p>
          <a:endParaRPr lang="en-US"/>
        </a:p>
      </dgm:t>
    </dgm:pt>
    <dgm:pt modelId="{B265148A-2628-48D7-8FE0-A7F4A857C5D2}" type="pres">
      <dgm:prSet presAssocID="{4E29D66B-326D-4B7A-A5C6-9B03CB25F53D}" presName="composite2" presStyleCnt="0"/>
      <dgm:spPr/>
    </dgm:pt>
    <dgm:pt modelId="{3DA439A8-1225-4889-96AC-551177A74ACF}" type="pres">
      <dgm:prSet presAssocID="{4E29D66B-326D-4B7A-A5C6-9B03CB25F53D}" presName="dummyNode2" presStyleLbl="node1" presStyleIdx="0" presStyleCnt="4"/>
      <dgm:spPr/>
    </dgm:pt>
    <dgm:pt modelId="{FB476C25-954D-47D8-8797-5CFD04CC4024}" type="pres">
      <dgm:prSet presAssocID="{4E29D66B-326D-4B7A-A5C6-9B03CB25F53D}" presName="childNode2" presStyleLbl="bgAcc1" presStyleIdx="1" presStyleCnt="4" custScaleX="156596" custScaleY="158342" custLinFactNeighborX="6631" custLinFactNeighborY="-59214">
        <dgm:presLayoutVars>
          <dgm:bulletEnabled val="1"/>
        </dgm:presLayoutVars>
      </dgm:prSet>
      <dgm:spPr/>
      <dgm:t>
        <a:bodyPr/>
        <a:lstStyle/>
        <a:p>
          <a:endParaRPr lang="en-US"/>
        </a:p>
      </dgm:t>
    </dgm:pt>
    <dgm:pt modelId="{845FE353-2234-4E3A-BB8D-B5B61493EACC}" type="pres">
      <dgm:prSet presAssocID="{4E29D66B-326D-4B7A-A5C6-9B03CB25F53D}" presName="childNode2tx" presStyleLbl="bgAcc1" presStyleIdx="1" presStyleCnt="4">
        <dgm:presLayoutVars>
          <dgm:bulletEnabled val="1"/>
        </dgm:presLayoutVars>
      </dgm:prSet>
      <dgm:spPr/>
      <dgm:t>
        <a:bodyPr/>
        <a:lstStyle/>
        <a:p>
          <a:endParaRPr lang="en-US"/>
        </a:p>
      </dgm:t>
    </dgm:pt>
    <dgm:pt modelId="{630E8494-A85F-4878-ACFE-19627301791C}" type="pres">
      <dgm:prSet presAssocID="{4E29D66B-326D-4B7A-A5C6-9B03CB25F53D}" presName="parentNode2" presStyleLbl="node1" presStyleIdx="1" presStyleCnt="4" custScaleX="143446" custScaleY="100001" custLinFactY="-100000" custLinFactNeighborX="8392" custLinFactNeighborY="-126046">
        <dgm:presLayoutVars>
          <dgm:chMax val="0"/>
          <dgm:bulletEnabled val="1"/>
        </dgm:presLayoutVars>
      </dgm:prSet>
      <dgm:spPr/>
      <dgm:t>
        <a:bodyPr/>
        <a:lstStyle/>
        <a:p>
          <a:endParaRPr lang="en-US"/>
        </a:p>
      </dgm:t>
    </dgm:pt>
    <dgm:pt modelId="{7E743E52-FC51-4F2E-A053-F4CEBC3C3A9A}" type="pres">
      <dgm:prSet presAssocID="{4E29D66B-326D-4B7A-A5C6-9B03CB25F53D}" presName="connSite2" presStyleCnt="0"/>
      <dgm:spPr/>
    </dgm:pt>
    <dgm:pt modelId="{7383EE27-0AE3-4990-8B25-FC4805B74C84}" type="pres">
      <dgm:prSet presAssocID="{0F8566E5-F907-4D05-A239-3850D364BB24}" presName="Name18" presStyleLbl="sibTrans2D1" presStyleIdx="1" presStyleCnt="3"/>
      <dgm:spPr/>
      <dgm:t>
        <a:bodyPr/>
        <a:lstStyle/>
        <a:p>
          <a:endParaRPr lang="en-US"/>
        </a:p>
      </dgm:t>
    </dgm:pt>
    <dgm:pt modelId="{7739F343-4F1E-4A8F-9915-22E4CBA05D3B}" type="pres">
      <dgm:prSet presAssocID="{6AC1CAD1-0C25-4EA7-BD44-C8EDA5D05795}" presName="composite1" presStyleCnt="0"/>
      <dgm:spPr/>
    </dgm:pt>
    <dgm:pt modelId="{3792A167-1D2E-4D90-BF27-3110E2EC5E2E}" type="pres">
      <dgm:prSet presAssocID="{6AC1CAD1-0C25-4EA7-BD44-C8EDA5D05795}" presName="dummyNode1" presStyleLbl="node1" presStyleIdx="1" presStyleCnt="4"/>
      <dgm:spPr/>
    </dgm:pt>
    <dgm:pt modelId="{E036C303-4EF9-4852-A8DF-20A09FF2A493}" type="pres">
      <dgm:prSet presAssocID="{6AC1CAD1-0C25-4EA7-BD44-C8EDA5D05795}" presName="childNode1" presStyleLbl="bgAcc1" presStyleIdx="2" presStyleCnt="4" custScaleX="158757" custScaleY="162878" custLinFactNeighborX="1061" custLinFactNeighborY="62738">
        <dgm:presLayoutVars>
          <dgm:bulletEnabled val="1"/>
        </dgm:presLayoutVars>
      </dgm:prSet>
      <dgm:spPr/>
      <dgm:t>
        <a:bodyPr/>
        <a:lstStyle/>
        <a:p>
          <a:endParaRPr lang="en-US"/>
        </a:p>
      </dgm:t>
    </dgm:pt>
    <dgm:pt modelId="{B40E3ED0-76ED-463B-B368-1AECCDA4AE18}" type="pres">
      <dgm:prSet presAssocID="{6AC1CAD1-0C25-4EA7-BD44-C8EDA5D05795}" presName="childNode1tx" presStyleLbl="bgAcc1" presStyleIdx="2" presStyleCnt="4">
        <dgm:presLayoutVars>
          <dgm:bulletEnabled val="1"/>
        </dgm:presLayoutVars>
      </dgm:prSet>
      <dgm:spPr/>
      <dgm:t>
        <a:bodyPr/>
        <a:lstStyle/>
        <a:p>
          <a:endParaRPr lang="en-US"/>
        </a:p>
      </dgm:t>
    </dgm:pt>
    <dgm:pt modelId="{5B77DB33-BD46-4C43-BEA0-ECE55BEAD911}" type="pres">
      <dgm:prSet presAssocID="{6AC1CAD1-0C25-4EA7-BD44-C8EDA5D05795}" presName="parentNode1" presStyleLbl="node1" presStyleIdx="2" presStyleCnt="4" custScaleX="150587" custScaleY="106236" custLinFactY="100000" custLinFactNeighborX="-10741" custLinFactNeighborY="176803">
        <dgm:presLayoutVars>
          <dgm:chMax val="1"/>
          <dgm:bulletEnabled val="1"/>
        </dgm:presLayoutVars>
      </dgm:prSet>
      <dgm:spPr/>
      <dgm:t>
        <a:bodyPr/>
        <a:lstStyle/>
        <a:p>
          <a:endParaRPr lang="en-US"/>
        </a:p>
      </dgm:t>
    </dgm:pt>
    <dgm:pt modelId="{20D4E745-24A1-4C03-9371-0E036BEE11E1}" type="pres">
      <dgm:prSet presAssocID="{6AC1CAD1-0C25-4EA7-BD44-C8EDA5D05795}" presName="connSite1" presStyleCnt="0"/>
      <dgm:spPr/>
    </dgm:pt>
    <dgm:pt modelId="{8970ABF5-BB6A-44B2-B211-CB56E6B4BEB5}" type="pres">
      <dgm:prSet presAssocID="{2C3DF029-381B-4076-8DF3-916A9E539B30}" presName="Name9" presStyleLbl="sibTrans2D1" presStyleIdx="2" presStyleCnt="3" custLinFactNeighborX="-4912" custLinFactNeighborY="2669"/>
      <dgm:spPr/>
      <dgm:t>
        <a:bodyPr/>
        <a:lstStyle/>
        <a:p>
          <a:endParaRPr lang="en-US"/>
        </a:p>
      </dgm:t>
    </dgm:pt>
    <dgm:pt modelId="{CE2A8B55-8175-45A4-8638-7BC6CEB744AF}" type="pres">
      <dgm:prSet presAssocID="{7028E796-EBAC-4779-B3E7-8E9AB507C6B8}" presName="composite2" presStyleCnt="0"/>
      <dgm:spPr/>
      <dgm:t>
        <a:bodyPr/>
        <a:lstStyle/>
        <a:p>
          <a:endParaRPr lang="en-US"/>
        </a:p>
      </dgm:t>
    </dgm:pt>
    <dgm:pt modelId="{0F52416A-506C-4D0B-9E76-95063358C59C}" type="pres">
      <dgm:prSet presAssocID="{7028E796-EBAC-4779-B3E7-8E9AB507C6B8}" presName="dummyNode2" presStyleLbl="node1" presStyleIdx="2" presStyleCnt="4"/>
      <dgm:spPr/>
      <dgm:t>
        <a:bodyPr/>
        <a:lstStyle/>
        <a:p>
          <a:endParaRPr lang="en-US"/>
        </a:p>
      </dgm:t>
    </dgm:pt>
    <dgm:pt modelId="{12D06C5E-FE88-4E43-AA59-B06935876E3F}" type="pres">
      <dgm:prSet presAssocID="{7028E796-EBAC-4779-B3E7-8E9AB507C6B8}" presName="childNode2" presStyleLbl="bgAcc1" presStyleIdx="3" presStyleCnt="4" custScaleX="164463" custScaleY="177870" custLinFactY="99425" custLinFactNeighborX="-1247" custLinFactNeighborY="100000">
        <dgm:presLayoutVars>
          <dgm:bulletEnabled val="1"/>
        </dgm:presLayoutVars>
      </dgm:prSet>
      <dgm:spPr/>
      <dgm:t>
        <a:bodyPr/>
        <a:lstStyle/>
        <a:p>
          <a:endParaRPr lang="en-US"/>
        </a:p>
      </dgm:t>
    </dgm:pt>
    <dgm:pt modelId="{D66ACA0D-854C-4ACC-B58F-812EC9AC7598}" type="pres">
      <dgm:prSet presAssocID="{7028E796-EBAC-4779-B3E7-8E9AB507C6B8}" presName="childNode2tx" presStyleLbl="bgAcc1" presStyleIdx="3" presStyleCnt="4">
        <dgm:presLayoutVars>
          <dgm:bulletEnabled val="1"/>
        </dgm:presLayoutVars>
      </dgm:prSet>
      <dgm:spPr/>
      <dgm:t>
        <a:bodyPr/>
        <a:lstStyle/>
        <a:p>
          <a:endParaRPr lang="en-US"/>
        </a:p>
      </dgm:t>
    </dgm:pt>
    <dgm:pt modelId="{3ABD52D3-99C6-4434-BF90-2F0B7C9FAE0A}" type="pres">
      <dgm:prSet presAssocID="{7028E796-EBAC-4779-B3E7-8E9AB507C6B8}" presName="parentNode2" presStyleLbl="node1" presStyleIdx="3" presStyleCnt="4" custScaleX="138975" custScaleY="97832" custLinFactY="156272" custLinFactNeighborX="-11981" custLinFactNeighborY="200000">
        <dgm:presLayoutVars>
          <dgm:chMax val="0"/>
          <dgm:bulletEnabled val="1"/>
        </dgm:presLayoutVars>
      </dgm:prSet>
      <dgm:spPr/>
      <dgm:t>
        <a:bodyPr/>
        <a:lstStyle/>
        <a:p>
          <a:endParaRPr lang="en-US"/>
        </a:p>
      </dgm:t>
    </dgm:pt>
    <dgm:pt modelId="{F078EA81-8EB2-4621-9C6F-5CBDBD505E9A}" type="pres">
      <dgm:prSet presAssocID="{7028E796-EBAC-4779-B3E7-8E9AB507C6B8}" presName="connSite2" presStyleCnt="0"/>
      <dgm:spPr/>
      <dgm:t>
        <a:bodyPr/>
        <a:lstStyle/>
        <a:p>
          <a:endParaRPr lang="en-US"/>
        </a:p>
      </dgm:t>
    </dgm:pt>
  </dgm:ptLst>
  <dgm:cxnLst>
    <dgm:cxn modelId="{0A6CE7EF-0534-4471-A7E5-34D1749ADBD7}" type="presOf" srcId="{0C0C0C22-F05C-44B7-81D3-0279127CB6FA}" destId="{D66ACA0D-854C-4ACC-B58F-812EC9AC7598}" srcOrd="1" destOrd="0" presId="urn:microsoft.com/office/officeart/2005/8/layout/hProcess4"/>
    <dgm:cxn modelId="{F15272BB-D7FB-47B7-AEB8-65B59C70C3F4}" srcId="{013B7FD0-BBDF-4214-A1B0-35669227DCE0}" destId="{4E29D66B-326D-4B7A-A5C6-9B03CB25F53D}" srcOrd="1" destOrd="0" parTransId="{3D633B4F-D10D-415F-A1E5-FD5040F9B8AF}" sibTransId="{0F8566E5-F907-4D05-A239-3850D364BB24}"/>
    <dgm:cxn modelId="{FBB7D014-2B19-44A9-B529-0D706598C05B}" type="presOf" srcId="{6AC1CAD1-0C25-4EA7-BD44-C8EDA5D05795}" destId="{5B77DB33-BD46-4C43-BEA0-ECE55BEAD911}" srcOrd="0" destOrd="0" presId="urn:microsoft.com/office/officeart/2005/8/layout/hProcess4"/>
    <dgm:cxn modelId="{1C5E260D-4C29-43C8-AF03-800F5D6B189F}" type="presOf" srcId="{0C0C0C22-F05C-44B7-81D3-0279127CB6FA}" destId="{12D06C5E-FE88-4E43-AA59-B06935876E3F}" srcOrd="0" destOrd="0" presId="urn:microsoft.com/office/officeart/2005/8/layout/hProcess4"/>
    <dgm:cxn modelId="{FD793F95-7364-4F6B-B9FB-04CA52BA95F3}" srcId="{6AC1CAD1-0C25-4EA7-BD44-C8EDA5D05795}" destId="{975E79B1-7799-4C7C-BA1B-9E0B473B3991}" srcOrd="1" destOrd="0" parTransId="{BF0E05B7-4980-42E4-8A98-0D4E7C2F898D}" sibTransId="{F9268859-3B8F-4E1D-AD18-C0ACF13BEB21}"/>
    <dgm:cxn modelId="{D5643270-8513-4980-8A6F-FAE30C486D84}" srcId="{013B7FD0-BBDF-4214-A1B0-35669227DCE0}" destId="{7028E796-EBAC-4779-B3E7-8E9AB507C6B8}" srcOrd="3" destOrd="0" parTransId="{8E988E3D-8F2A-45B6-9395-DC6ED82AECA2}" sibTransId="{EA4DFC52-913F-4B5B-AAE3-71B1075C00BE}"/>
    <dgm:cxn modelId="{FD3F5132-9D5A-4DF3-AB25-38C139ADF7C0}" srcId="{7028E796-EBAC-4779-B3E7-8E9AB507C6B8}" destId="{73FAE571-8F69-4843-A2DF-B4DEC7BD9FFF}" srcOrd="1" destOrd="0" parTransId="{FEAC2708-5312-414F-968E-4C46A2D62F82}" sibTransId="{29E0D56C-4531-466B-85AC-CA9AAE3A8186}"/>
    <dgm:cxn modelId="{F5D9286F-1108-4D6E-90A3-362664DD28DA}" type="presOf" srcId="{8ADBC94B-E07F-4F50-8DE0-51D316662799}" destId="{FB476C25-954D-47D8-8797-5CFD04CC4024}" srcOrd="0" destOrd="0" presId="urn:microsoft.com/office/officeart/2005/8/layout/hProcess4"/>
    <dgm:cxn modelId="{7CB65913-4055-466E-8753-89CE3F574770}" type="presOf" srcId="{F5A6ED6C-EC03-4784-B40E-3F25921BC3BA}" destId="{4F2D1363-464F-434C-8160-7793ED840F83}" srcOrd="0" destOrd="0" presId="urn:microsoft.com/office/officeart/2005/8/layout/hProcess4"/>
    <dgm:cxn modelId="{3D093BE7-8501-4D57-9BDF-4BB951C087F3}" type="presOf" srcId="{EF709499-BF5E-43F8-8A31-E1AA00FEACFD}" destId="{E036C303-4EF9-4852-A8DF-20A09FF2A493}" srcOrd="0" destOrd="0" presId="urn:microsoft.com/office/officeart/2005/8/layout/hProcess4"/>
    <dgm:cxn modelId="{0DDEA704-86AA-4E92-B1D6-78C9E58647B9}" srcId="{013B7FD0-BBDF-4214-A1B0-35669227DCE0}" destId="{6AC1CAD1-0C25-4EA7-BD44-C8EDA5D05795}" srcOrd="2" destOrd="0" parTransId="{06D72EA1-D0F9-4225-AAD8-985628BA7418}" sibTransId="{2C3DF029-381B-4076-8DF3-916A9E539B30}"/>
    <dgm:cxn modelId="{E9ED16FD-D450-4DAE-AC77-7A1DDFCB322C}" type="presOf" srcId="{0F8566E5-F907-4D05-A239-3850D364BB24}" destId="{7383EE27-0AE3-4990-8B25-FC4805B74C84}" srcOrd="0" destOrd="0" presId="urn:microsoft.com/office/officeart/2005/8/layout/hProcess4"/>
    <dgm:cxn modelId="{8FCDF98C-8919-4AF2-B529-46828D9B932B}" type="presOf" srcId="{2C3DF029-381B-4076-8DF3-916A9E539B30}" destId="{8970ABF5-BB6A-44B2-B211-CB56E6B4BEB5}" srcOrd="0" destOrd="0" presId="urn:microsoft.com/office/officeart/2005/8/layout/hProcess4"/>
    <dgm:cxn modelId="{7C9FD749-B371-4ED8-B8A3-0D06FF65FD56}" srcId="{BA0DFE93-B762-455A-8668-9EAEAB4FB990}" destId="{F5A6ED6C-EC03-4784-B40E-3F25921BC3BA}" srcOrd="0" destOrd="0" parTransId="{B5D93056-EFE0-40BB-9C22-13A07015BD8B}" sibTransId="{0DD817CB-4200-4AFB-8689-66738C2AE69B}"/>
    <dgm:cxn modelId="{F6C24518-4818-4BC5-9162-C4BE31F33E70}" srcId="{013B7FD0-BBDF-4214-A1B0-35669227DCE0}" destId="{BA0DFE93-B762-455A-8668-9EAEAB4FB990}" srcOrd="0" destOrd="0" parTransId="{74998316-9049-41F6-BC19-AF6A430D4D33}" sibTransId="{3CDACA76-0A24-41C1-B8D4-0304B2A6FFA7}"/>
    <dgm:cxn modelId="{6BC9F166-CEAD-43DA-B878-DCF1E2BB7DE3}" type="presOf" srcId="{013B7FD0-BBDF-4214-A1B0-35669227DCE0}" destId="{9094A0CB-48C4-47B2-A5AA-AF494E0BC87F}" srcOrd="0" destOrd="0" presId="urn:microsoft.com/office/officeart/2005/8/layout/hProcess4"/>
    <dgm:cxn modelId="{E698A095-82A4-453B-BCCD-3B00789160D7}" type="presOf" srcId="{F5A6ED6C-EC03-4784-B40E-3F25921BC3BA}" destId="{85FC9C9D-CCAA-4E16-966B-452DBA26B9D7}" srcOrd="1" destOrd="0" presId="urn:microsoft.com/office/officeart/2005/8/layout/hProcess4"/>
    <dgm:cxn modelId="{C4BDFFCA-7513-46F2-91AA-0128B298B15D}" type="presOf" srcId="{8ADBC94B-E07F-4F50-8DE0-51D316662799}" destId="{845FE353-2234-4E3A-BB8D-B5B61493EACC}" srcOrd="1" destOrd="0" presId="urn:microsoft.com/office/officeart/2005/8/layout/hProcess4"/>
    <dgm:cxn modelId="{CE7D598C-20EF-408C-9F00-BC4604889AA0}" type="presOf" srcId="{73FAE571-8F69-4843-A2DF-B4DEC7BD9FFF}" destId="{12D06C5E-FE88-4E43-AA59-B06935876E3F}" srcOrd="0" destOrd="1" presId="urn:microsoft.com/office/officeart/2005/8/layout/hProcess4"/>
    <dgm:cxn modelId="{F6451EF2-5D44-45BA-978C-14A85A81DCAF}" type="presOf" srcId="{3CDACA76-0A24-41C1-B8D4-0304B2A6FFA7}" destId="{D3EF44C1-C23A-4309-942F-FC3DEE421909}" srcOrd="0" destOrd="0" presId="urn:microsoft.com/office/officeart/2005/8/layout/hProcess4"/>
    <dgm:cxn modelId="{02989937-6B95-4A66-BB47-B1E9D5B6812A}" type="presOf" srcId="{EF709499-BF5E-43F8-8A31-E1AA00FEACFD}" destId="{B40E3ED0-76ED-463B-B368-1AECCDA4AE18}" srcOrd="1" destOrd="0" presId="urn:microsoft.com/office/officeart/2005/8/layout/hProcess4"/>
    <dgm:cxn modelId="{1E32A5D4-81E7-4737-9F95-14C633E93B4C}" type="presOf" srcId="{975E79B1-7799-4C7C-BA1B-9E0B473B3991}" destId="{B40E3ED0-76ED-463B-B368-1AECCDA4AE18}" srcOrd="1" destOrd="1" presId="urn:microsoft.com/office/officeart/2005/8/layout/hProcess4"/>
    <dgm:cxn modelId="{591544C7-3BED-4BE7-9A3F-EA104C6C0C54}" type="presOf" srcId="{975E79B1-7799-4C7C-BA1B-9E0B473B3991}" destId="{E036C303-4EF9-4852-A8DF-20A09FF2A493}" srcOrd="0" destOrd="1" presId="urn:microsoft.com/office/officeart/2005/8/layout/hProcess4"/>
    <dgm:cxn modelId="{7DCD7543-1EB2-4FB7-8C66-24A5D60FF549}" type="presOf" srcId="{F1491EF1-AE33-48D6-B96F-979122815516}" destId="{E036C303-4EF9-4852-A8DF-20A09FF2A493}" srcOrd="0" destOrd="2" presId="urn:microsoft.com/office/officeart/2005/8/layout/hProcess4"/>
    <dgm:cxn modelId="{F6113EF0-13CE-4F33-B56E-4858D65C64A3}" type="presOf" srcId="{F1491EF1-AE33-48D6-B96F-979122815516}" destId="{B40E3ED0-76ED-463B-B368-1AECCDA4AE18}" srcOrd="1" destOrd="2" presId="urn:microsoft.com/office/officeart/2005/8/layout/hProcess4"/>
    <dgm:cxn modelId="{F1ADFD9E-F0A1-44D1-A111-73D182EEA0DA}" srcId="{4E29D66B-326D-4B7A-A5C6-9B03CB25F53D}" destId="{8ADBC94B-E07F-4F50-8DE0-51D316662799}" srcOrd="0" destOrd="0" parTransId="{EC80CF05-6FDE-4E0C-9BE2-C06F294027B4}" sibTransId="{4DDFDA06-8161-4FDD-9F71-9198C53F3CF0}"/>
    <dgm:cxn modelId="{4444B99A-1FF8-4242-B4C0-A313A43F7A1A}" srcId="{6AC1CAD1-0C25-4EA7-BD44-C8EDA5D05795}" destId="{EF709499-BF5E-43F8-8A31-E1AA00FEACFD}" srcOrd="0" destOrd="0" parTransId="{3212A881-6E87-49E4-8BBD-3A790F0B7A30}" sibTransId="{64B55077-5294-4A91-9D7E-CD55AC2F5AE8}"/>
    <dgm:cxn modelId="{3AF1A6BA-12D2-43D2-A516-7926E338AE21}" type="presOf" srcId="{73FAE571-8F69-4843-A2DF-B4DEC7BD9FFF}" destId="{D66ACA0D-854C-4ACC-B58F-812EC9AC7598}" srcOrd="1" destOrd="1" presId="urn:microsoft.com/office/officeart/2005/8/layout/hProcess4"/>
    <dgm:cxn modelId="{2FB44429-6DD0-45F7-ACBF-FE2C2AEEE977}" type="presOf" srcId="{4E29D66B-326D-4B7A-A5C6-9B03CB25F53D}" destId="{630E8494-A85F-4878-ACFE-19627301791C}" srcOrd="0" destOrd="0" presId="urn:microsoft.com/office/officeart/2005/8/layout/hProcess4"/>
    <dgm:cxn modelId="{82071338-A1A8-4990-8A2B-6F832DCD5322}" type="presOf" srcId="{BA0DFE93-B762-455A-8668-9EAEAB4FB990}" destId="{A2FE9480-941F-4E1E-B54F-1259375B9DEA}" srcOrd="0" destOrd="0" presId="urn:microsoft.com/office/officeart/2005/8/layout/hProcess4"/>
    <dgm:cxn modelId="{AB82F24C-E25C-46E9-89AD-8E5E74C5E639}" srcId="{6AC1CAD1-0C25-4EA7-BD44-C8EDA5D05795}" destId="{F1491EF1-AE33-48D6-B96F-979122815516}" srcOrd="2" destOrd="0" parTransId="{D3077E5C-61A8-41E9-ABBF-9C706BFE5C26}" sibTransId="{8539A84C-F730-4811-ACA4-FCE73CC19A9E}"/>
    <dgm:cxn modelId="{20023AF9-3806-464D-AC95-26A4398DAA72}" srcId="{7028E796-EBAC-4779-B3E7-8E9AB507C6B8}" destId="{0C0C0C22-F05C-44B7-81D3-0279127CB6FA}" srcOrd="0" destOrd="0" parTransId="{1FC0519A-F73E-4070-8507-3F06B8FEA512}" sibTransId="{20B5D69B-25CF-4C8E-B4A9-5CFFC5DB6B69}"/>
    <dgm:cxn modelId="{B2AF4F15-6B96-4A88-9EA7-63188224B103}" type="presOf" srcId="{7028E796-EBAC-4779-B3E7-8E9AB507C6B8}" destId="{3ABD52D3-99C6-4434-BF90-2F0B7C9FAE0A}" srcOrd="0" destOrd="0" presId="urn:microsoft.com/office/officeart/2005/8/layout/hProcess4"/>
    <dgm:cxn modelId="{DCDAF72A-6AF8-4C33-B39B-7056C9C73865}" type="presParOf" srcId="{9094A0CB-48C4-47B2-A5AA-AF494E0BC87F}" destId="{B86B2CF4-8DB4-4E01-A481-393B06E27D09}" srcOrd="0" destOrd="0" presId="urn:microsoft.com/office/officeart/2005/8/layout/hProcess4"/>
    <dgm:cxn modelId="{00F5BDD3-1CB9-4780-889A-D4DD82135BCD}" type="presParOf" srcId="{9094A0CB-48C4-47B2-A5AA-AF494E0BC87F}" destId="{205DEA91-F785-4C86-86B9-92678C2D90E5}" srcOrd="1" destOrd="0" presId="urn:microsoft.com/office/officeart/2005/8/layout/hProcess4"/>
    <dgm:cxn modelId="{8C8DE9B2-2DDC-471E-BDAA-6B0A660EFD31}" type="presParOf" srcId="{9094A0CB-48C4-47B2-A5AA-AF494E0BC87F}" destId="{0AF2359F-61D0-4F44-A965-E302A0923E1E}" srcOrd="2" destOrd="0" presId="urn:microsoft.com/office/officeart/2005/8/layout/hProcess4"/>
    <dgm:cxn modelId="{A7C637A9-0ED4-48B6-A75D-9D9778F1D189}" type="presParOf" srcId="{0AF2359F-61D0-4F44-A965-E302A0923E1E}" destId="{48221BB2-78DB-4B98-9818-AC77CACB31FD}" srcOrd="0" destOrd="0" presId="urn:microsoft.com/office/officeart/2005/8/layout/hProcess4"/>
    <dgm:cxn modelId="{4D564E7B-B0FC-4EAF-8022-85AD6DAC1D68}" type="presParOf" srcId="{48221BB2-78DB-4B98-9818-AC77CACB31FD}" destId="{48F192D2-B4AB-4CFA-83B8-675F7E7BEDD4}" srcOrd="0" destOrd="0" presId="urn:microsoft.com/office/officeart/2005/8/layout/hProcess4"/>
    <dgm:cxn modelId="{8F29E284-45B1-449F-870B-74435C1A3BD7}" type="presParOf" srcId="{48221BB2-78DB-4B98-9818-AC77CACB31FD}" destId="{4F2D1363-464F-434C-8160-7793ED840F83}" srcOrd="1" destOrd="0" presId="urn:microsoft.com/office/officeart/2005/8/layout/hProcess4"/>
    <dgm:cxn modelId="{9436953B-B6B3-459D-9EE9-6673EF66E112}" type="presParOf" srcId="{48221BB2-78DB-4B98-9818-AC77CACB31FD}" destId="{85FC9C9D-CCAA-4E16-966B-452DBA26B9D7}" srcOrd="2" destOrd="0" presId="urn:microsoft.com/office/officeart/2005/8/layout/hProcess4"/>
    <dgm:cxn modelId="{5C129AD5-A75C-4145-832F-812AB3D61FE2}" type="presParOf" srcId="{48221BB2-78DB-4B98-9818-AC77CACB31FD}" destId="{A2FE9480-941F-4E1E-B54F-1259375B9DEA}" srcOrd="3" destOrd="0" presId="urn:microsoft.com/office/officeart/2005/8/layout/hProcess4"/>
    <dgm:cxn modelId="{AC1D7BB9-8D76-4749-9434-C4AB4C1D4B03}" type="presParOf" srcId="{48221BB2-78DB-4B98-9818-AC77CACB31FD}" destId="{F3FDA66E-EAAF-4055-A034-A3D0536B837E}" srcOrd="4" destOrd="0" presId="urn:microsoft.com/office/officeart/2005/8/layout/hProcess4"/>
    <dgm:cxn modelId="{3DEC462B-2534-4F1F-9BB2-590D1D32C6B9}" type="presParOf" srcId="{0AF2359F-61D0-4F44-A965-E302A0923E1E}" destId="{D3EF44C1-C23A-4309-942F-FC3DEE421909}" srcOrd="1" destOrd="0" presId="urn:microsoft.com/office/officeart/2005/8/layout/hProcess4"/>
    <dgm:cxn modelId="{B34A5AA4-8CF6-44BB-B602-EFD648DEA2D3}" type="presParOf" srcId="{0AF2359F-61D0-4F44-A965-E302A0923E1E}" destId="{B265148A-2628-48D7-8FE0-A7F4A857C5D2}" srcOrd="2" destOrd="0" presId="urn:microsoft.com/office/officeart/2005/8/layout/hProcess4"/>
    <dgm:cxn modelId="{62DC8061-ECAC-4135-9332-B6DA4F825E16}" type="presParOf" srcId="{B265148A-2628-48D7-8FE0-A7F4A857C5D2}" destId="{3DA439A8-1225-4889-96AC-551177A74ACF}" srcOrd="0" destOrd="0" presId="urn:microsoft.com/office/officeart/2005/8/layout/hProcess4"/>
    <dgm:cxn modelId="{18763CDF-5C46-4B6F-88F9-7535983D97C3}" type="presParOf" srcId="{B265148A-2628-48D7-8FE0-A7F4A857C5D2}" destId="{FB476C25-954D-47D8-8797-5CFD04CC4024}" srcOrd="1" destOrd="0" presId="urn:microsoft.com/office/officeart/2005/8/layout/hProcess4"/>
    <dgm:cxn modelId="{56EFA855-1C47-4A7E-AF6F-5C5B4164380E}" type="presParOf" srcId="{B265148A-2628-48D7-8FE0-A7F4A857C5D2}" destId="{845FE353-2234-4E3A-BB8D-B5B61493EACC}" srcOrd="2" destOrd="0" presId="urn:microsoft.com/office/officeart/2005/8/layout/hProcess4"/>
    <dgm:cxn modelId="{A6C6A405-D4EC-4DBA-AFB9-36D72EFF20BA}" type="presParOf" srcId="{B265148A-2628-48D7-8FE0-A7F4A857C5D2}" destId="{630E8494-A85F-4878-ACFE-19627301791C}" srcOrd="3" destOrd="0" presId="urn:microsoft.com/office/officeart/2005/8/layout/hProcess4"/>
    <dgm:cxn modelId="{7A4AEBEC-1F6E-4720-8691-BB8C2D6BF579}" type="presParOf" srcId="{B265148A-2628-48D7-8FE0-A7F4A857C5D2}" destId="{7E743E52-FC51-4F2E-A053-F4CEBC3C3A9A}" srcOrd="4" destOrd="0" presId="urn:microsoft.com/office/officeart/2005/8/layout/hProcess4"/>
    <dgm:cxn modelId="{388C0D03-C5C2-4F22-AF61-7D9324565764}" type="presParOf" srcId="{0AF2359F-61D0-4F44-A965-E302A0923E1E}" destId="{7383EE27-0AE3-4990-8B25-FC4805B74C84}" srcOrd="3" destOrd="0" presId="urn:microsoft.com/office/officeart/2005/8/layout/hProcess4"/>
    <dgm:cxn modelId="{FC3570B2-77C4-4B30-9844-A16CFA68142A}" type="presParOf" srcId="{0AF2359F-61D0-4F44-A965-E302A0923E1E}" destId="{7739F343-4F1E-4A8F-9915-22E4CBA05D3B}" srcOrd="4" destOrd="0" presId="urn:microsoft.com/office/officeart/2005/8/layout/hProcess4"/>
    <dgm:cxn modelId="{BA1770AF-13DD-4E06-9C77-6F39073889B8}" type="presParOf" srcId="{7739F343-4F1E-4A8F-9915-22E4CBA05D3B}" destId="{3792A167-1D2E-4D90-BF27-3110E2EC5E2E}" srcOrd="0" destOrd="0" presId="urn:microsoft.com/office/officeart/2005/8/layout/hProcess4"/>
    <dgm:cxn modelId="{E806C8AD-B42A-4557-A697-003AA778D8ED}" type="presParOf" srcId="{7739F343-4F1E-4A8F-9915-22E4CBA05D3B}" destId="{E036C303-4EF9-4852-A8DF-20A09FF2A493}" srcOrd="1" destOrd="0" presId="urn:microsoft.com/office/officeart/2005/8/layout/hProcess4"/>
    <dgm:cxn modelId="{2EEA58CE-682C-4D40-A9C5-C3B1493E475B}" type="presParOf" srcId="{7739F343-4F1E-4A8F-9915-22E4CBA05D3B}" destId="{B40E3ED0-76ED-463B-B368-1AECCDA4AE18}" srcOrd="2" destOrd="0" presId="urn:microsoft.com/office/officeart/2005/8/layout/hProcess4"/>
    <dgm:cxn modelId="{1CCAEE2A-A732-4F86-8415-A35DB00C2D8A}" type="presParOf" srcId="{7739F343-4F1E-4A8F-9915-22E4CBA05D3B}" destId="{5B77DB33-BD46-4C43-BEA0-ECE55BEAD911}" srcOrd="3" destOrd="0" presId="urn:microsoft.com/office/officeart/2005/8/layout/hProcess4"/>
    <dgm:cxn modelId="{DF23B2F3-89BE-42AC-B6A3-38AED922F97E}" type="presParOf" srcId="{7739F343-4F1E-4A8F-9915-22E4CBA05D3B}" destId="{20D4E745-24A1-4C03-9371-0E036BEE11E1}" srcOrd="4" destOrd="0" presId="urn:microsoft.com/office/officeart/2005/8/layout/hProcess4"/>
    <dgm:cxn modelId="{4B384552-E8A9-4233-83CB-D292299A8416}" type="presParOf" srcId="{0AF2359F-61D0-4F44-A965-E302A0923E1E}" destId="{8970ABF5-BB6A-44B2-B211-CB56E6B4BEB5}" srcOrd="5" destOrd="0" presId="urn:microsoft.com/office/officeart/2005/8/layout/hProcess4"/>
    <dgm:cxn modelId="{709C3FB5-825D-434B-9CA4-651E7638F1CC}" type="presParOf" srcId="{0AF2359F-61D0-4F44-A965-E302A0923E1E}" destId="{CE2A8B55-8175-45A4-8638-7BC6CEB744AF}" srcOrd="6" destOrd="0" presId="urn:microsoft.com/office/officeart/2005/8/layout/hProcess4"/>
    <dgm:cxn modelId="{74781934-CA48-4C51-8347-5896BDBBAFF9}" type="presParOf" srcId="{CE2A8B55-8175-45A4-8638-7BC6CEB744AF}" destId="{0F52416A-506C-4D0B-9E76-95063358C59C}" srcOrd="0" destOrd="0" presId="urn:microsoft.com/office/officeart/2005/8/layout/hProcess4"/>
    <dgm:cxn modelId="{DB381C17-9EB8-4111-8845-4E4BF2B60A08}" type="presParOf" srcId="{CE2A8B55-8175-45A4-8638-7BC6CEB744AF}" destId="{12D06C5E-FE88-4E43-AA59-B06935876E3F}" srcOrd="1" destOrd="0" presId="urn:microsoft.com/office/officeart/2005/8/layout/hProcess4"/>
    <dgm:cxn modelId="{9E680936-D052-469D-9E9F-57A172BA7596}" type="presParOf" srcId="{CE2A8B55-8175-45A4-8638-7BC6CEB744AF}" destId="{D66ACA0D-854C-4ACC-B58F-812EC9AC7598}" srcOrd="2" destOrd="0" presId="urn:microsoft.com/office/officeart/2005/8/layout/hProcess4"/>
    <dgm:cxn modelId="{B46A60E4-0A05-47CA-B36A-EA9A808AE92A}" type="presParOf" srcId="{CE2A8B55-8175-45A4-8638-7BC6CEB744AF}" destId="{3ABD52D3-99C6-4434-BF90-2F0B7C9FAE0A}" srcOrd="3" destOrd="0" presId="urn:microsoft.com/office/officeart/2005/8/layout/hProcess4"/>
    <dgm:cxn modelId="{078FD62C-E19B-41D6-A647-15419256CF13}" type="presParOf" srcId="{CE2A8B55-8175-45A4-8638-7BC6CEB744AF}" destId="{F078EA81-8EB2-4621-9C6F-5CBDBD505E9A}"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55D33AF9-C51D-49AC-B6F7-6067E86F0B55}" type="doc">
      <dgm:prSet loTypeId="urn:microsoft.com/office/officeart/2005/8/layout/radial6" loCatId="cycle" qsTypeId="urn:microsoft.com/office/officeart/2005/8/quickstyle/3d1" qsCatId="3D" csTypeId="urn:microsoft.com/office/officeart/2005/8/colors/colorful2" csCatId="colorful" phldr="1"/>
      <dgm:spPr/>
      <dgm:t>
        <a:bodyPr/>
        <a:lstStyle/>
        <a:p>
          <a:endParaRPr lang="en-US"/>
        </a:p>
      </dgm:t>
    </dgm:pt>
    <dgm:pt modelId="{8493FEBB-BD7C-46A4-B3FC-9645D469F33E}">
      <dgm:prSet phldrT="[Text]" custT="1"/>
      <dgm:spPr>
        <a:ln>
          <a:solidFill>
            <a:srgbClr val="FFFFFF"/>
          </a:solidFill>
        </a:ln>
      </dgm:spPr>
      <dgm:t>
        <a:bodyPr/>
        <a:lstStyle/>
        <a:p>
          <a:pPr algn="ctr"/>
          <a:r>
            <a:rPr lang="en-US" sz="1400" b="1" i="0" u="none" dirty="0" smtClean="0">
              <a:solidFill>
                <a:schemeClr val="bg1">
                  <a:lumMod val="95000"/>
                </a:schemeClr>
              </a:solidFill>
              <a:effectLst/>
              <a:latin typeface="Aharoni" panose="02010803020104030203" pitchFamily="2" charset="-79"/>
              <a:cs typeface="Aharoni" panose="02010803020104030203" pitchFamily="2" charset="-79"/>
            </a:rPr>
            <a:t>EFFECTIVE COMMUNICATION</a:t>
          </a:r>
          <a:endParaRPr lang="en-US" sz="1400" b="1" i="0" u="none" dirty="0">
            <a:solidFill>
              <a:schemeClr val="bg1">
                <a:lumMod val="95000"/>
              </a:schemeClr>
            </a:solidFill>
            <a:effectLst/>
            <a:latin typeface="Aharoni" panose="02010803020104030203" pitchFamily="2" charset="-79"/>
            <a:cs typeface="Aharoni" panose="02010803020104030203" pitchFamily="2" charset="-79"/>
          </a:endParaRPr>
        </a:p>
      </dgm:t>
    </dgm:pt>
    <dgm:pt modelId="{838A34A9-8D7F-4BDF-9D6E-20B2C72E0BF4}" type="parTrans" cxnId="{0A3117EC-08FE-435F-B3F5-B9680C7AE4AC}">
      <dgm:prSet/>
      <dgm:spPr/>
      <dgm:t>
        <a:bodyPr/>
        <a:lstStyle/>
        <a:p>
          <a:endParaRPr lang="en-US" sz="2000" b="1" i="0" u="none" dirty="0">
            <a:solidFill>
              <a:schemeClr val="bg1">
                <a:lumMod val="95000"/>
              </a:schemeClr>
            </a:solidFill>
            <a:effectLst/>
            <a:latin typeface="Aharoni" panose="02010803020104030203" pitchFamily="2" charset="-79"/>
            <a:cs typeface="Aharoni" panose="02010803020104030203" pitchFamily="2" charset="-79"/>
          </a:endParaRPr>
        </a:p>
      </dgm:t>
    </dgm:pt>
    <dgm:pt modelId="{CF5E6A1A-5654-4667-9588-D848C0D6A8C7}" type="sibTrans" cxnId="{0A3117EC-08FE-435F-B3F5-B9680C7AE4AC}">
      <dgm:prSet/>
      <dgm:spPr/>
      <dgm:t>
        <a:bodyPr/>
        <a:lstStyle/>
        <a:p>
          <a:endParaRPr lang="en-US" sz="2000" b="1" i="0" u="none" dirty="0">
            <a:solidFill>
              <a:schemeClr val="bg1">
                <a:lumMod val="95000"/>
              </a:schemeClr>
            </a:solidFill>
            <a:effectLst/>
            <a:latin typeface="Aharoni" panose="02010803020104030203" pitchFamily="2" charset="-79"/>
            <a:cs typeface="Aharoni" panose="02010803020104030203" pitchFamily="2" charset="-79"/>
          </a:endParaRPr>
        </a:p>
      </dgm:t>
    </dgm:pt>
    <dgm:pt modelId="{4C72849F-6C95-425E-913D-D6D62022D984}">
      <dgm:prSet phldrT="[Text]" custT="1"/>
      <dgm:spPr/>
      <dgm:t>
        <a:bodyPr/>
        <a:lstStyle/>
        <a:p>
          <a:r>
            <a:rPr lang="en-US" sz="2000" b="1" i="0" u="none" dirty="0" smtClean="0">
              <a:solidFill>
                <a:schemeClr val="bg1">
                  <a:lumMod val="95000"/>
                </a:schemeClr>
              </a:solidFill>
              <a:effectLst/>
              <a:latin typeface="Aharoni" panose="02010803020104030203" pitchFamily="2" charset="-79"/>
              <a:cs typeface="Aharoni" panose="02010803020104030203" pitchFamily="2" charset="-79"/>
            </a:rPr>
            <a:t>Complete</a:t>
          </a:r>
          <a:endParaRPr lang="en-US" sz="2000" b="1" i="0" u="none" dirty="0">
            <a:solidFill>
              <a:schemeClr val="bg1">
                <a:lumMod val="95000"/>
              </a:schemeClr>
            </a:solidFill>
            <a:effectLst/>
            <a:latin typeface="Aharoni" panose="02010803020104030203" pitchFamily="2" charset="-79"/>
            <a:cs typeface="Aharoni" panose="02010803020104030203" pitchFamily="2" charset="-79"/>
          </a:endParaRPr>
        </a:p>
      </dgm:t>
    </dgm:pt>
    <dgm:pt modelId="{E79E78A1-5E84-400A-A002-446A07A0FDBE}" type="parTrans" cxnId="{B2662CEE-693F-4299-9527-912996044CF3}">
      <dgm:prSet/>
      <dgm:spPr/>
      <dgm:t>
        <a:bodyPr/>
        <a:lstStyle/>
        <a:p>
          <a:endParaRPr lang="en-US" sz="2000" b="1" i="0" u="none" dirty="0">
            <a:solidFill>
              <a:schemeClr val="bg1">
                <a:lumMod val="95000"/>
              </a:schemeClr>
            </a:solidFill>
            <a:effectLst/>
            <a:latin typeface="Aharoni" panose="02010803020104030203" pitchFamily="2" charset="-79"/>
            <a:cs typeface="Aharoni" panose="02010803020104030203" pitchFamily="2" charset="-79"/>
          </a:endParaRPr>
        </a:p>
      </dgm:t>
    </dgm:pt>
    <dgm:pt modelId="{1F77C38B-DCEE-431A-B3F5-FC813E8CAB0A}" type="sibTrans" cxnId="{B2662CEE-693F-4299-9527-912996044CF3}">
      <dgm:prSet/>
      <dgm:spPr/>
      <dgm:t>
        <a:bodyPr/>
        <a:lstStyle/>
        <a:p>
          <a:endParaRPr lang="en-US" sz="2000" b="1" i="0" u="none" dirty="0">
            <a:solidFill>
              <a:schemeClr val="bg1">
                <a:lumMod val="95000"/>
              </a:schemeClr>
            </a:solidFill>
            <a:effectLst/>
            <a:latin typeface="Aharoni" panose="02010803020104030203" pitchFamily="2" charset="-79"/>
            <a:cs typeface="Aharoni" panose="02010803020104030203" pitchFamily="2" charset="-79"/>
          </a:endParaRPr>
        </a:p>
      </dgm:t>
    </dgm:pt>
    <dgm:pt modelId="{70AACD89-C4EB-439E-8639-438AAE0B4199}">
      <dgm:prSet phldrT="[Text]" custT="1"/>
      <dgm:spPr/>
      <dgm:t>
        <a:bodyPr/>
        <a:lstStyle/>
        <a:p>
          <a:r>
            <a:rPr lang="en-US" sz="2000" b="1" i="0" u="none" dirty="0" smtClean="0">
              <a:solidFill>
                <a:schemeClr val="bg1">
                  <a:lumMod val="95000"/>
                </a:schemeClr>
              </a:solidFill>
              <a:effectLst/>
              <a:latin typeface="Aharoni" panose="02010803020104030203" pitchFamily="2" charset="-79"/>
              <a:cs typeface="Aharoni" panose="02010803020104030203" pitchFamily="2" charset="-79"/>
            </a:rPr>
            <a:t>Clear</a:t>
          </a:r>
          <a:endParaRPr lang="en-US" sz="2000" b="1" i="0" u="none" dirty="0">
            <a:solidFill>
              <a:schemeClr val="bg1">
                <a:lumMod val="95000"/>
              </a:schemeClr>
            </a:solidFill>
            <a:effectLst/>
            <a:latin typeface="Aharoni" panose="02010803020104030203" pitchFamily="2" charset="-79"/>
            <a:cs typeface="Aharoni" panose="02010803020104030203" pitchFamily="2" charset="-79"/>
          </a:endParaRPr>
        </a:p>
      </dgm:t>
    </dgm:pt>
    <dgm:pt modelId="{72431530-8A66-4801-88D8-864B2D8AD09C}" type="parTrans" cxnId="{AE269FE7-72D9-4D3F-8BBC-917B0A3E6AF5}">
      <dgm:prSet/>
      <dgm:spPr/>
      <dgm:t>
        <a:bodyPr/>
        <a:lstStyle/>
        <a:p>
          <a:endParaRPr lang="en-US" sz="2000" b="1" i="0" u="none" dirty="0">
            <a:solidFill>
              <a:schemeClr val="bg1">
                <a:lumMod val="95000"/>
              </a:schemeClr>
            </a:solidFill>
            <a:effectLst/>
            <a:latin typeface="Aharoni" panose="02010803020104030203" pitchFamily="2" charset="-79"/>
            <a:cs typeface="Aharoni" panose="02010803020104030203" pitchFamily="2" charset="-79"/>
          </a:endParaRPr>
        </a:p>
      </dgm:t>
    </dgm:pt>
    <dgm:pt modelId="{729A43A6-BA20-428C-98D2-7BF5174BBDC8}" type="sibTrans" cxnId="{AE269FE7-72D9-4D3F-8BBC-917B0A3E6AF5}">
      <dgm:prSet/>
      <dgm:spPr/>
      <dgm:t>
        <a:bodyPr/>
        <a:lstStyle/>
        <a:p>
          <a:endParaRPr lang="en-US" sz="2000" b="1" i="0" u="none" dirty="0">
            <a:solidFill>
              <a:schemeClr val="bg1">
                <a:lumMod val="95000"/>
              </a:schemeClr>
            </a:solidFill>
            <a:effectLst/>
            <a:latin typeface="Aharoni" panose="02010803020104030203" pitchFamily="2" charset="-79"/>
            <a:cs typeface="Aharoni" panose="02010803020104030203" pitchFamily="2" charset="-79"/>
          </a:endParaRPr>
        </a:p>
      </dgm:t>
    </dgm:pt>
    <dgm:pt modelId="{E8FBB161-3177-44FD-A821-77439D3643FE}">
      <dgm:prSet phldrT="[Text]" custT="1"/>
      <dgm:spPr/>
      <dgm:t>
        <a:bodyPr/>
        <a:lstStyle/>
        <a:p>
          <a:r>
            <a:rPr lang="en-US" sz="2000" b="1" i="0" u="none" dirty="0" smtClean="0">
              <a:solidFill>
                <a:schemeClr val="bg1">
                  <a:lumMod val="95000"/>
                </a:schemeClr>
              </a:solidFill>
              <a:effectLst/>
              <a:latin typeface="Aharoni" panose="02010803020104030203" pitchFamily="2" charset="-79"/>
              <a:cs typeface="Aharoni" panose="02010803020104030203" pitchFamily="2" charset="-79"/>
            </a:rPr>
            <a:t>Brief</a:t>
          </a:r>
          <a:endParaRPr lang="en-US" sz="2000" b="1" i="0" u="none" dirty="0">
            <a:solidFill>
              <a:schemeClr val="bg1">
                <a:lumMod val="95000"/>
              </a:schemeClr>
            </a:solidFill>
            <a:effectLst/>
            <a:latin typeface="Aharoni" panose="02010803020104030203" pitchFamily="2" charset="-79"/>
            <a:cs typeface="Aharoni" panose="02010803020104030203" pitchFamily="2" charset="-79"/>
          </a:endParaRPr>
        </a:p>
      </dgm:t>
    </dgm:pt>
    <dgm:pt modelId="{2BFD6A2A-7863-4106-B908-C9A9A3326336}" type="parTrans" cxnId="{30CC4414-203D-4831-B55A-60934EF86EAE}">
      <dgm:prSet/>
      <dgm:spPr/>
      <dgm:t>
        <a:bodyPr/>
        <a:lstStyle/>
        <a:p>
          <a:endParaRPr lang="en-US" sz="2000" b="1" i="0" u="none" dirty="0">
            <a:solidFill>
              <a:schemeClr val="bg1">
                <a:lumMod val="95000"/>
              </a:schemeClr>
            </a:solidFill>
            <a:effectLst/>
            <a:latin typeface="Aharoni" panose="02010803020104030203" pitchFamily="2" charset="-79"/>
            <a:cs typeface="Aharoni" panose="02010803020104030203" pitchFamily="2" charset="-79"/>
          </a:endParaRPr>
        </a:p>
      </dgm:t>
    </dgm:pt>
    <dgm:pt modelId="{A39783C8-287B-4095-AFE3-5369B34DD39D}" type="sibTrans" cxnId="{30CC4414-203D-4831-B55A-60934EF86EAE}">
      <dgm:prSet/>
      <dgm:spPr/>
      <dgm:t>
        <a:bodyPr/>
        <a:lstStyle/>
        <a:p>
          <a:endParaRPr lang="en-US" sz="2000" b="1" i="0" u="none" dirty="0">
            <a:solidFill>
              <a:schemeClr val="bg1">
                <a:lumMod val="95000"/>
              </a:schemeClr>
            </a:solidFill>
            <a:effectLst/>
            <a:latin typeface="Aharoni" panose="02010803020104030203" pitchFamily="2" charset="-79"/>
            <a:cs typeface="Aharoni" panose="02010803020104030203" pitchFamily="2" charset="-79"/>
          </a:endParaRPr>
        </a:p>
      </dgm:t>
    </dgm:pt>
    <dgm:pt modelId="{FF498925-2D5E-4817-BAA6-9DFAEFC05C78}">
      <dgm:prSet phldrT="[Text]" custT="1"/>
      <dgm:spPr/>
      <dgm:t>
        <a:bodyPr/>
        <a:lstStyle/>
        <a:p>
          <a:r>
            <a:rPr lang="en-US" sz="2000" b="1" i="0" u="none" dirty="0" smtClean="0">
              <a:solidFill>
                <a:schemeClr val="bg1">
                  <a:lumMod val="95000"/>
                </a:schemeClr>
              </a:solidFill>
              <a:effectLst/>
              <a:latin typeface="Aharoni" panose="02010803020104030203" pitchFamily="2" charset="-79"/>
              <a:cs typeface="Aharoni" panose="02010803020104030203" pitchFamily="2" charset="-79"/>
            </a:rPr>
            <a:t>Timely</a:t>
          </a:r>
          <a:endParaRPr lang="en-US" sz="2000" b="1" i="0" u="none" dirty="0">
            <a:solidFill>
              <a:schemeClr val="bg1">
                <a:lumMod val="95000"/>
              </a:schemeClr>
            </a:solidFill>
            <a:effectLst/>
            <a:latin typeface="Aharoni" panose="02010803020104030203" pitchFamily="2" charset="-79"/>
            <a:cs typeface="Aharoni" panose="02010803020104030203" pitchFamily="2" charset="-79"/>
          </a:endParaRPr>
        </a:p>
      </dgm:t>
    </dgm:pt>
    <dgm:pt modelId="{A3D270AB-8A93-4C68-B333-51677BE81AA0}" type="parTrans" cxnId="{C651850C-CE4A-4F24-A889-85C0A56E291C}">
      <dgm:prSet/>
      <dgm:spPr/>
      <dgm:t>
        <a:bodyPr/>
        <a:lstStyle/>
        <a:p>
          <a:endParaRPr lang="en-US" sz="2000" b="1" i="0" u="none" dirty="0">
            <a:solidFill>
              <a:schemeClr val="bg1">
                <a:lumMod val="95000"/>
              </a:schemeClr>
            </a:solidFill>
            <a:effectLst/>
            <a:latin typeface="Aharoni" panose="02010803020104030203" pitchFamily="2" charset="-79"/>
            <a:cs typeface="Aharoni" panose="02010803020104030203" pitchFamily="2" charset="-79"/>
          </a:endParaRPr>
        </a:p>
      </dgm:t>
    </dgm:pt>
    <dgm:pt modelId="{7B796D6B-3579-450C-97E8-12C7C6BC4928}" type="sibTrans" cxnId="{C651850C-CE4A-4F24-A889-85C0A56E291C}">
      <dgm:prSet/>
      <dgm:spPr/>
      <dgm:t>
        <a:bodyPr/>
        <a:lstStyle/>
        <a:p>
          <a:endParaRPr lang="en-US" sz="2000" b="1" i="0" u="none" dirty="0">
            <a:solidFill>
              <a:schemeClr val="bg1">
                <a:lumMod val="95000"/>
              </a:schemeClr>
            </a:solidFill>
            <a:effectLst/>
            <a:latin typeface="Aharoni" panose="02010803020104030203" pitchFamily="2" charset="-79"/>
            <a:cs typeface="Aharoni" panose="02010803020104030203" pitchFamily="2" charset="-79"/>
          </a:endParaRPr>
        </a:p>
      </dgm:t>
    </dgm:pt>
    <dgm:pt modelId="{D9F7E901-1B46-4D52-A2F3-448BE59B477A}" type="pres">
      <dgm:prSet presAssocID="{55D33AF9-C51D-49AC-B6F7-6067E86F0B55}" presName="Name0" presStyleCnt="0">
        <dgm:presLayoutVars>
          <dgm:chMax val="1"/>
          <dgm:dir/>
          <dgm:animLvl val="ctr"/>
          <dgm:resizeHandles val="exact"/>
        </dgm:presLayoutVars>
      </dgm:prSet>
      <dgm:spPr/>
      <dgm:t>
        <a:bodyPr/>
        <a:lstStyle/>
        <a:p>
          <a:endParaRPr lang="en-US"/>
        </a:p>
      </dgm:t>
    </dgm:pt>
    <dgm:pt modelId="{038BCE1B-376F-464F-B6F6-301D42725784}" type="pres">
      <dgm:prSet presAssocID="{8493FEBB-BD7C-46A4-B3FC-9645D469F33E}" presName="centerShape" presStyleLbl="node0" presStyleIdx="0" presStyleCnt="1" custScaleX="138006" custScaleY="116411" custLinFactNeighborX="0" custLinFactNeighborY="2263"/>
      <dgm:spPr/>
      <dgm:t>
        <a:bodyPr/>
        <a:lstStyle/>
        <a:p>
          <a:endParaRPr lang="en-US"/>
        </a:p>
      </dgm:t>
    </dgm:pt>
    <dgm:pt modelId="{1105B40A-8A12-469F-8AE8-F859E7FDD26A}" type="pres">
      <dgm:prSet presAssocID="{4C72849F-6C95-425E-913D-D6D62022D984}" presName="node" presStyleLbl="node1" presStyleIdx="0" presStyleCnt="4" custScaleX="144577" custScaleY="118290">
        <dgm:presLayoutVars>
          <dgm:bulletEnabled val="1"/>
        </dgm:presLayoutVars>
      </dgm:prSet>
      <dgm:spPr/>
      <dgm:t>
        <a:bodyPr/>
        <a:lstStyle/>
        <a:p>
          <a:endParaRPr lang="en-US"/>
        </a:p>
      </dgm:t>
    </dgm:pt>
    <dgm:pt modelId="{EF655E90-328D-4571-93CB-F0EB61D388B0}" type="pres">
      <dgm:prSet presAssocID="{4C72849F-6C95-425E-913D-D6D62022D984}" presName="dummy" presStyleCnt="0"/>
      <dgm:spPr/>
      <dgm:t>
        <a:bodyPr/>
        <a:lstStyle/>
        <a:p>
          <a:endParaRPr lang="en-US"/>
        </a:p>
      </dgm:t>
    </dgm:pt>
    <dgm:pt modelId="{1B7DD4A9-39BF-4011-B0F8-85A3EDFA8DB8}" type="pres">
      <dgm:prSet presAssocID="{1F77C38B-DCEE-431A-B3F5-FC813E8CAB0A}" presName="sibTrans" presStyleLbl="sibTrans2D1" presStyleIdx="0" presStyleCnt="4"/>
      <dgm:spPr/>
      <dgm:t>
        <a:bodyPr/>
        <a:lstStyle/>
        <a:p>
          <a:endParaRPr lang="en-US"/>
        </a:p>
      </dgm:t>
    </dgm:pt>
    <dgm:pt modelId="{CFDCC229-92C8-4E31-8E82-8FA05F39D6A8}" type="pres">
      <dgm:prSet presAssocID="{70AACD89-C4EB-439E-8639-438AAE0B4199}" presName="node" presStyleLbl="node1" presStyleIdx="1" presStyleCnt="4" custScaleX="144577" custScaleY="118290">
        <dgm:presLayoutVars>
          <dgm:bulletEnabled val="1"/>
        </dgm:presLayoutVars>
      </dgm:prSet>
      <dgm:spPr/>
      <dgm:t>
        <a:bodyPr/>
        <a:lstStyle/>
        <a:p>
          <a:endParaRPr lang="en-US"/>
        </a:p>
      </dgm:t>
    </dgm:pt>
    <dgm:pt modelId="{D1DA2097-D207-4C6E-876A-689A7ECA5CF2}" type="pres">
      <dgm:prSet presAssocID="{70AACD89-C4EB-439E-8639-438AAE0B4199}" presName="dummy" presStyleCnt="0"/>
      <dgm:spPr/>
      <dgm:t>
        <a:bodyPr/>
        <a:lstStyle/>
        <a:p>
          <a:endParaRPr lang="en-US"/>
        </a:p>
      </dgm:t>
    </dgm:pt>
    <dgm:pt modelId="{24B78734-4434-49F5-A05C-DF161117593F}" type="pres">
      <dgm:prSet presAssocID="{729A43A6-BA20-428C-98D2-7BF5174BBDC8}" presName="sibTrans" presStyleLbl="sibTrans2D1" presStyleIdx="1" presStyleCnt="4"/>
      <dgm:spPr/>
      <dgm:t>
        <a:bodyPr/>
        <a:lstStyle/>
        <a:p>
          <a:endParaRPr lang="en-US"/>
        </a:p>
      </dgm:t>
    </dgm:pt>
    <dgm:pt modelId="{049A76FA-141A-4A80-AF01-AEE7A093DF79}" type="pres">
      <dgm:prSet presAssocID="{E8FBB161-3177-44FD-A821-77439D3643FE}" presName="node" presStyleLbl="node1" presStyleIdx="2" presStyleCnt="4" custScaleX="144577" custScaleY="118290">
        <dgm:presLayoutVars>
          <dgm:bulletEnabled val="1"/>
        </dgm:presLayoutVars>
      </dgm:prSet>
      <dgm:spPr/>
      <dgm:t>
        <a:bodyPr/>
        <a:lstStyle/>
        <a:p>
          <a:endParaRPr lang="en-US"/>
        </a:p>
      </dgm:t>
    </dgm:pt>
    <dgm:pt modelId="{F14CAC27-0560-4323-950C-9CF6FCF947BE}" type="pres">
      <dgm:prSet presAssocID="{E8FBB161-3177-44FD-A821-77439D3643FE}" presName="dummy" presStyleCnt="0"/>
      <dgm:spPr/>
      <dgm:t>
        <a:bodyPr/>
        <a:lstStyle/>
        <a:p>
          <a:endParaRPr lang="en-US"/>
        </a:p>
      </dgm:t>
    </dgm:pt>
    <dgm:pt modelId="{490FEF3E-AC17-426B-A797-ED0E1A453272}" type="pres">
      <dgm:prSet presAssocID="{A39783C8-287B-4095-AFE3-5369B34DD39D}" presName="sibTrans" presStyleLbl="sibTrans2D1" presStyleIdx="2" presStyleCnt="4"/>
      <dgm:spPr/>
      <dgm:t>
        <a:bodyPr/>
        <a:lstStyle/>
        <a:p>
          <a:endParaRPr lang="en-US"/>
        </a:p>
      </dgm:t>
    </dgm:pt>
    <dgm:pt modelId="{0798DB3C-8EAD-43CD-8F04-044F6EF3F412}" type="pres">
      <dgm:prSet presAssocID="{FF498925-2D5E-4817-BAA6-9DFAEFC05C78}" presName="node" presStyleLbl="node1" presStyleIdx="3" presStyleCnt="4" custScaleX="144577" custScaleY="118290" custRadScaleRad="100261" custRadScaleInc="-12125">
        <dgm:presLayoutVars>
          <dgm:bulletEnabled val="1"/>
        </dgm:presLayoutVars>
      </dgm:prSet>
      <dgm:spPr/>
      <dgm:t>
        <a:bodyPr/>
        <a:lstStyle/>
        <a:p>
          <a:endParaRPr lang="en-US"/>
        </a:p>
      </dgm:t>
    </dgm:pt>
    <dgm:pt modelId="{56B71BCA-52C3-40A7-9276-32834F724595}" type="pres">
      <dgm:prSet presAssocID="{FF498925-2D5E-4817-BAA6-9DFAEFC05C78}" presName="dummy" presStyleCnt="0"/>
      <dgm:spPr/>
      <dgm:t>
        <a:bodyPr/>
        <a:lstStyle/>
        <a:p>
          <a:endParaRPr lang="en-US"/>
        </a:p>
      </dgm:t>
    </dgm:pt>
    <dgm:pt modelId="{BA732323-2215-401A-8D84-C8551214DFB3}" type="pres">
      <dgm:prSet presAssocID="{7B796D6B-3579-450C-97E8-12C7C6BC4928}" presName="sibTrans" presStyleLbl="sibTrans2D1" presStyleIdx="3" presStyleCnt="4" custLinFactNeighborX="751" custLinFactNeighborY="-2651"/>
      <dgm:spPr/>
      <dgm:t>
        <a:bodyPr/>
        <a:lstStyle/>
        <a:p>
          <a:endParaRPr lang="en-US"/>
        </a:p>
      </dgm:t>
    </dgm:pt>
  </dgm:ptLst>
  <dgm:cxnLst>
    <dgm:cxn modelId="{B7194D3C-8A72-44EC-92BA-749A75565867}" type="presOf" srcId="{729A43A6-BA20-428C-98D2-7BF5174BBDC8}" destId="{24B78734-4434-49F5-A05C-DF161117593F}" srcOrd="0" destOrd="0" presId="urn:microsoft.com/office/officeart/2005/8/layout/radial6"/>
    <dgm:cxn modelId="{0A3117EC-08FE-435F-B3F5-B9680C7AE4AC}" srcId="{55D33AF9-C51D-49AC-B6F7-6067E86F0B55}" destId="{8493FEBB-BD7C-46A4-B3FC-9645D469F33E}" srcOrd="0" destOrd="0" parTransId="{838A34A9-8D7F-4BDF-9D6E-20B2C72E0BF4}" sibTransId="{CF5E6A1A-5654-4667-9588-D848C0D6A8C7}"/>
    <dgm:cxn modelId="{AE269FE7-72D9-4D3F-8BBC-917B0A3E6AF5}" srcId="{8493FEBB-BD7C-46A4-B3FC-9645D469F33E}" destId="{70AACD89-C4EB-439E-8639-438AAE0B4199}" srcOrd="1" destOrd="0" parTransId="{72431530-8A66-4801-88D8-864B2D8AD09C}" sibTransId="{729A43A6-BA20-428C-98D2-7BF5174BBDC8}"/>
    <dgm:cxn modelId="{0E208280-00CF-4B84-A81A-142BEDE9756D}" type="presOf" srcId="{4C72849F-6C95-425E-913D-D6D62022D984}" destId="{1105B40A-8A12-469F-8AE8-F859E7FDD26A}" srcOrd="0" destOrd="0" presId="urn:microsoft.com/office/officeart/2005/8/layout/radial6"/>
    <dgm:cxn modelId="{5B23F693-3248-449D-8077-EB09E6B8DAE6}" type="presOf" srcId="{8493FEBB-BD7C-46A4-B3FC-9645D469F33E}" destId="{038BCE1B-376F-464F-B6F6-301D42725784}" srcOrd="0" destOrd="0" presId="urn:microsoft.com/office/officeart/2005/8/layout/radial6"/>
    <dgm:cxn modelId="{30CC4414-203D-4831-B55A-60934EF86EAE}" srcId="{8493FEBB-BD7C-46A4-B3FC-9645D469F33E}" destId="{E8FBB161-3177-44FD-A821-77439D3643FE}" srcOrd="2" destOrd="0" parTransId="{2BFD6A2A-7863-4106-B908-C9A9A3326336}" sibTransId="{A39783C8-287B-4095-AFE3-5369B34DD39D}"/>
    <dgm:cxn modelId="{61203600-3EBB-4988-9B88-48B404C8E004}" type="presOf" srcId="{A39783C8-287B-4095-AFE3-5369B34DD39D}" destId="{490FEF3E-AC17-426B-A797-ED0E1A453272}" srcOrd="0" destOrd="0" presId="urn:microsoft.com/office/officeart/2005/8/layout/radial6"/>
    <dgm:cxn modelId="{AF4D65C3-EA6F-4216-A4C9-9F478C6B9F9D}" type="presOf" srcId="{55D33AF9-C51D-49AC-B6F7-6067E86F0B55}" destId="{D9F7E901-1B46-4D52-A2F3-448BE59B477A}" srcOrd="0" destOrd="0" presId="urn:microsoft.com/office/officeart/2005/8/layout/radial6"/>
    <dgm:cxn modelId="{65A1AB62-1741-4263-86C4-C5CAFD091F88}" type="presOf" srcId="{7B796D6B-3579-450C-97E8-12C7C6BC4928}" destId="{BA732323-2215-401A-8D84-C8551214DFB3}" srcOrd="0" destOrd="0" presId="urn:microsoft.com/office/officeart/2005/8/layout/radial6"/>
    <dgm:cxn modelId="{3584CA6D-0870-49EC-B0A5-86529265F71E}" type="presOf" srcId="{FF498925-2D5E-4817-BAA6-9DFAEFC05C78}" destId="{0798DB3C-8EAD-43CD-8F04-044F6EF3F412}" srcOrd="0" destOrd="0" presId="urn:microsoft.com/office/officeart/2005/8/layout/radial6"/>
    <dgm:cxn modelId="{37069839-6CDD-4BAB-8C9C-A322E5987763}" type="presOf" srcId="{1F77C38B-DCEE-431A-B3F5-FC813E8CAB0A}" destId="{1B7DD4A9-39BF-4011-B0F8-85A3EDFA8DB8}" srcOrd="0" destOrd="0" presId="urn:microsoft.com/office/officeart/2005/8/layout/radial6"/>
    <dgm:cxn modelId="{C385D66E-AAD2-4B39-AE19-D1155B8DF329}" type="presOf" srcId="{E8FBB161-3177-44FD-A821-77439D3643FE}" destId="{049A76FA-141A-4A80-AF01-AEE7A093DF79}" srcOrd="0" destOrd="0" presId="urn:microsoft.com/office/officeart/2005/8/layout/radial6"/>
    <dgm:cxn modelId="{BEBB2F7E-DBDA-41BB-95CE-ED967718F193}" type="presOf" srcId="{70AACD89-C4EB-439E-8639-438AAE0B4199}" destId="{CFDCC229-92C8-4E31-8E82-8FA05F39D6A8}" srcOrd="0" destOrd="0" presId="urn:microsoft.com/office/officeart/2005/8/layout/radial6"/>
    <dgm:cxn modelId="{C651850C-CE4A-4F24-A889-85C0A56E291C}" srcId="{8493FEBB-BD7C-46A4-B3FC-9645D469F33E}" destId="{FF498925-2D5E-4817-BAA6-9DFAEFC05C78}" srcOrd="3" destOrd="0" parTransId="{A3D270AB-8A93-4C68-B333-51677BE81AA0}" sibTransId="{7B796D6B-3579-450C-97E8-12C7C6BC4928}"/>
    <dgm:cxn modelId="{B2662CEE-693F-4299-9527-912996044CF3}" srcId="{8493FEBB-BD7C-46A4-B3FC-9645D469F33E}" destId="{4C72849F-6C95-425E-913D-D6D62022D984}" srcOrd="0" destOrd="0" parTransId="{E79E78A1-5E84-400A-A002-446A07A0FDBE}" sibTransId="{1F77C38B-DCEE-431A-B3F5-FC813E8CAB0A}"/>
    <dgm:cxn modelId="{74D5E499-1822-45B2-A1A7-ABEA148CDF2A}" type="presParOf" srcId="{D9F7E901-1B46-4D52-A2F3-448BE59B477A}" destId="{038BCE1B-376F-464F-B6F6-301D42725784}" srcOrd="0" destOrd="0" presId="urn:microsoft.com/office/officeart/2005/8/layout/radial6"/>
    <dgm:cxn modelId="{8CEA305B-D7D6-42A9-83F3-562C13B436C3}" type="presParOf" srcId="{D9F7E901-1B46-4D52-A2F3-448BE59B477A}" destId="{1105B40A-8A12-469F-8AE8-F859E7FDD26A}" srcOrd="1" destOrd="0" presId="urn:microsoft.com/office/officeart/2005/8/layout/radial6"/>
    <dgm:cxn modelId="{A11F27E2-DB35-40FE-B0CC-75DC604C9712}" type="presParOf" srcId="{D9F7E901-1B46-4D52-A2F3-448BE59B477A}" destId="{EF655E90-328D-4571-93CB-F0EB61D388B0}" srcOrd="2" destOrd="0" presId="urn:microsoft.com/office/officeart/2005/8/layout/radial6"/>
    <dgm:cxn modelId="{26090336-75D6-4B1D-BC36-08E377AD12C8}" type="presParOf" srcId="{D9F7E901-1B46-4D52-A2F3-448BE59B477A}" destId="{1B7DD4A9-39BF-4011-B0F8-85A3EDFA8DB8}" srcOrd="3" destOrd="0" presId="urn:microsoft.com/office/officeart/2005/8/layout/radial6"/>
    <dgm:cxn modelId="{7DCF3CE4-036C-4DE0-858F-10F391FA6EFC}" type="presParOf" srcId="{D9F7E901-1B46-4D52-A2F3-448BE59B477A}" destId="{CFDCC229-92C8-4E31-8E82-8FA05F39D6A8}" srcOrd="4" destOrd="0" presId="urn:microsoft.com/office/officeart/2005/8/layout/radial6"/>
    <dgm:cxn modelId="{64FF0337-930A-473D-8B9B-2757BD4E39D0}" type="presParOf" srcId="{D9F7E901-1B46-4D52-A2F3-448BE59B477A}" destId="{D1DA2097-D207-4C6E-876A-689A7ECA5CF2}" srcOrd="5" destOrd="0" presId="urn:microsoft.com/office/officeart/2005/8/layout/radial6"/>
    <dgm:cxn modelId="{DFF747F3-687D-4140-AC07-069D76624EFC}" type="presParOf" srcId="{D9F7E901-1B46-4D52-A2F3-448BE59B477A}" destId="{24B78734-4434-49F5-A05C-DF161117593F}" srcOrd="6" destOrd="0" presId="urn:microsoft.com/office/officeart/2005/8/layout/radial6"/>
    <dgm:cxn modelId="{7F94B0A4-22E7-4958-BE94-90C37B46C6AC}" type="presParOf" srcId="{D9F7E901-1B46-4D52-A2F3-448BE59B477A}" destId="{049A76FA-141A-4A80-AF01-AEE7A093DF79}" srcOrd="7" destOrd="0" presId="urn:microsoft.com/office/officeart/2005/8/layout/radial6"/>
    <dgm:cxn modelId="{31A3AAA7-5460-44D3-826D-55021964138D}" type="presParOf" srcId="{D9F7E901-1B46-4D52-A2F3-448BE59B477A}" destId="{F14CAC27-0560-4323-950C-9CF6FCF947BE}" srcOrd="8" destOrd="0" presId="urn:microsoft.com/office/officeart/2005/8/layout/radial6"/>
    <dgm:cxn modelId="{99FBD082-4BE9-4A7D-B76D-081D7369B17C}" type="presParOf" srcId="{D9F7E901-1B46-4D52-A2F3-448BE59B477A}" destId="{490FEF3E-AC17-426B-A797-ED0E1A453272}" srcOrd="9" destOrd="0" presId="urn:microsoft.com/office/officeart/2005/8/layout/radial6"/>
    <dgm:cxn modelId="{DC2B1CCE-76C7-4D90-B64F-513B3759EF2E}" type="presParOf" srcId="{D9F7E901-1B46-4D52-A2F3-448BE59B477A}" destId="{0798DB3C-8EAD-43CD-8F04-044F6EF3F412}" srcOrd="10" destOrd="0" presId="urn:microsoft.com/office/officeart/2005/8/layout/radial6"/>
    <dgm:cxn modelId="{7411127C-175D-4577-8DAF-FAFE00D8E977}" type="presParOf" srcId="{D9F7E901-1B46-4D52-A2F3-448BE59B477A}" destId="{56B71BCA-52C3-40A7-9276-32834F724595}" srcOrd="11" destOrd="0" presId="urn:microsoft.com/office/officeart/2005/8/layout/radial6"/>
    <dgm:cxn modelId="{0E34CB6C-4C1F-44A9-A1EA-672A859E559D}" type="presParOf" srcId="{D9F7E901-1B46-4D52-A2F3-448BE59B477A}" destId="{BA732323-2215-401A-8D84-C8551214DFB3}"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ax="3520" units="cm"/>
          <inkml:channel name="Y" type="integer" max="1984" units="cm"/>
          <inkml:channel name="T" type="integer" max="2.14748E9" units="dev"/>
        </inkml:traceFormat>
        <inkml:channelProperties>
          <inkml:channelProperty channel="X" name="resolution" value="127.53623" units="1/cm"/>
          <inkml:channelProperty channel="Y" name="resolution" value="128" units="1/cm"/>
          <inkml:channelProperty channel="T" name="resolution" value="1" units="1/dev"/>
        </inkml:channelProperties>
      </inkml:inkSource>
      <inkml:timestamp xml:id="ts0" timeString="2015-09-07T16:57:39.914"/>
    </inkml:context>
    <inkml:brush xml:id="br0">
      <inkml:brushProperty name="width" value="0.08333" units="cm"/>
      <inkml:brushProperty name="height" value="0.08333" units="cm"/>
      <inkml:brushProperty name="fitToCurve" value="1"/>
    </inkml:brush>
  </inkml:definitions>
  <inkml:traceGroup>
    <inkml:annotationXML>
      <emma:emma xmlns:emma="http://www.w3.org/2003/04/emma" version="1.0">
        <emma:interpretation id="{74740CF0-4067-44C2-A368-B7DF49793074}" emma:medium="tactile" emma:mode="ink">
          <msink:context xmlns:msink="http://schemas.microsoft.com/ink/2010/main" type="inkDrawing" rotatedBoundingBox="6040,2708 6055,2708 6055,2723 6040,2723" shapeName="Other"/>
        </emma:interpretation>
      </emma:emma>
    </inkml:annotationXML>
    <inkml:trace contextRef="#ctx0" brushRef="#br0">3990-1684 0</inkml:trace>
  </inkml:traceGroup>
</inkml:ink>
</file>

<file path=ppt/ink/ink2.xml><?xml version="1.0" encoding="utf-8"?>
<inkml:ink xmlns:inkml="http://www.w3.org/2003/InkML">
  <inkml:definitions>
    <inkml:context xml:id="ctx0">
      <inkml:inkSource xml:id="inkSrc0">
        <inkml:traceFormat>
          <inkml:channel name="X" type="integer" max="3520" units="cm"/>
          <inkml:channel name="Y" type="integer" max="1984" units="cm"/>
          <inkml:channel name="T" type="integer" max="2.14748E9" units="dev"/>
        </inkml:traceFormat>
        <inkml:channelProperties>
          <inkml:channelProperty channel="X" name="resolution" value="127.53623" units="1/cm"/>
          <inkml:channelProperty channel="Y" name="resolution" value="128" units="1/cm"/>
          <inkml:channelProperty channel="T" name="resolution" value="1" units="1/dev"/>
        </inkml:channelProperties>
      </inkml:inkSource>
      <inkml:timestamp xml:id="ts0" timeString="2015-09-07T16:57:12.780"/>
    </inkml:context>
    <inkml:brush xml:id="br0">
      <inkml:brushProperty name="width" value="0.05833" units="cm"/>
      <inkml:brushProperty name="height" value="0.05833" units="cm"/>
      <inkml:brushProperty name="fitToCurve" value="1"/>
    </inkml:brush>
  </inkml:definitions>
  <inkml:traceGroup>
    <inkml:annotationXML>
      <emma:emma xmlns:emma="http://www.w3.org/2003/04/emma" version="1.0">
        <emma:interpretation id="{CD7BED03-C5EE-4BE3-A712-678857F8AFD5}" emma:medium="tactile" emma:mode="ink">
          <msink:context xmlns:msink="http://schemas.microsoft.com/ink/2010/main" type="inkDrawing" rotatedBoundingBox="2050,4392 2065,4392 2065,4407 2050,4407" shapeName="Other"/>
        </emma:interpretation>
      </emma:emma>
    </inkml:annotationXML>
    <inkml:trace contextRef="#ctx0" brushRef="#br0">0 0 0</inkml:trace>
  </inkml:traceGroup>
</inkml:ink>
</file>

<file path=ppt/ink/ink3.xml><?xml version="1.0" encoding="utf-8"?>
<inkml:ink xmlns:inkml="http://www.w3.org/2003/InkML">
  <inkml:definitions>
    <inkml:context xml:id="ctx0">
      <inkml:inkSource xml:id="inkSrc0">
        <inkml:traceFormat>
          <inkml:channel name="X" type="integer" max="3520" units="cm"/>
          <inkml:channel name="Y" type="integer" max="1984" units="cm"/>
          <inkml:channel name="T" type="integer" max="2.14748E9" units="dev"/>
        </inkml:traceFormat>
        <inkml:channelProperties>
          <inkml:channelProperty channel="X" name="resolution" value="127.53623" units="1/cm"/>
          <inkml:channelProperty channel="Y" name="resolution" value="128" units="1/cm"/>
          <inkml:channelProperty channel="T" name="resolution" value="1" units="1/dev"/>
        </inkml:channelProperties>
      </inkml:inkSource>
      <inkml:timestamp xml:id="ts0" timeString="2015-09-07T17:02:03.988"/>
    </inkml:context>
    <inkml:brush xml:id="br0">
      <inkml:brushProperty name="width" value="0.05833" units="cm"/>
      <inkml:brushProperty name="height" value="0.05833" units="cm"/>
      <inkml:brushProperty name="fitToCurve" value="1"/>
    </inkml:brush>
  </inkml:definitions>
  <inkml:traceGroup>
    <inkml:annotationXML>
      <emma:emma xmlns:emma="http://www.w3.org/2003/04/emma" version="1.0">
        <emma:interpretation id="{8BB772D6-32B8-4287-B553-B507E0ABAD35}" emma:medium="tactile" emma:mode="ink">
          <msink:context xmlns:msink="http://schemas.microsoft.com/ink/2010/main" type="writingRegion" rotatedBoundingBox="-9565,16174 -9199,16174 -9199,19856 -9565,19856"/>
        </emma:interpretation>
      </emma:emma>
    </inkml:annotationXML>
    <inkml:traceGroup>
      <inkml:annotationXML>
        <emma:emma xmlns:emma="http://www.w3.org/2003/04/emma" version="1.0">
          <emma:interpretation id="{D6CC46B4-67A5-4AA8-8050-593AA653E251}" emma:medium="tactile" emma:mode="ink">
            <msink:context xmlns:msink="http://schemas.microsoft.com/ink/2010/main" type="paragraph" rotatedBoundingBox="-9565,16174 -9199,16174 -9199,19856 -9565,19856" alignmentLevel="1"/>
          </emma:interpretation>
        </emma:emma>
      </inkml:annotationXML>
      <inkml:traceGroup>
        <inkml:annotationXML>
          <emma:emma xmlns:emma="http://www.w3.org/2003/04/emma" version="1.0">
            <emma:interpretation id="{515FEA57-B2F2-4A00-B436-573E876E3C74}" emma:medium="tactile" emma:mode="ink">
              <msink:context xmlns:msink="http://schemas.microsoft.com/ink/2010/main" type="line" rotatedBoundingBox="-9565,16174 -9199,16174 -9199,19856 -9565,19856"/>
            </emma:interpretation>
          </emma:emma>
        </inkml:annotationXML>
        <inkml:traceGroup>
          <inkml:annotationXML>
            <emma:emma xmlns:emma="http://www.w3.org/2003/04/emma" version="1.0">
              <emma:interpretation id="{A3138BD1-2BD7-40A9-A12E-2C426F27D4E6}" emma:medium="tactile" emma:mode="ink">
                <msink:context xmlns:msink="http://schemas.microsoft.com/ink/2010/main" type="inkWord" rotatedBoundingBox="-9579,19839 -9228,16172 -9214,16174 -9565,19841"/>
              </emma:interpretation>
              <emma:one-of disjunction-type="recognition" id="oneOf0">
                <emma:interpretation id="interp0" emma:lang="en-US" emma:confidence="1">
                  <emma:literal>:</emma:literal>
                </emma:interpretation>
                <emma:interpretation id="interp1" emma:lang="en-US" emma:confidence="0">
                  <emma:literal>=</emma:literal>
                </emma:interpretation>
                <emma:interpretation id="interp2" emma:lang="en-US" emma:confidence="0">
                  <emma:literal>☺</emma:literal>
                </emma:interpretation>
                <emma:interpretation id="interp3" emma:lang="en-US" emma:confidence="0">
                  <emma:literal>;</emma:literal>
                </emma:interpretation>
                <emma:interpretation id="interp4" emma:lang="en-US" emma:confidence="0">
                  <emma:literal>¥</emma:literal>
                </emma:interpretation>
              </emma:one-of>
            </emma:emma>
          </inkml:annotationXML>
          <inkml:trace contextRef="#ctx0" brushRef="#br0">-351 3667 0</inkml:trace>
          <inkml:trace contextRef="#ctx0" brushRef="#br0" timeOffset="-192764.5621">0 0 0</inkml:trace>
        </inkml:traceGroup>
      </inkml:traceGroup>
    </inkml:traceGroup>
  </inkml:traceGroup>
</inkml:ink>
</file>

<file path=ppt/ink/ink4.xml><?xml version="1.0" encoding="utf-8"?>
<inkml:ink xmlns:inkml="http://www.w3.org/2003/InkML">
  <inkml:definitions>
    <inkml:context xml:id="ctx0">
      <inkml:inkSource xml:id="inkSrc0">
        <inkml:traceFormat>
          <inkml:channel name="X" type="integer" max="3520" units="cm"/>
          <inkml:channel name="Y" type="integer" max="1984" units="cm"/>
          <inkml:channel name="T" type="integer" max="2.14748E9" units="dev"/>
        </inkml:traceFormat>
        <inkml:channelProperties>
          <inkml:channelProperty channel="X" name="resolution" value="127.53623" units="1/cm"/>
          <inkml:channelProperty channel="Y" name="resolution" value="128" units="1/cm"/>
          <inkml:channelProperty channel="T" name="resolution" value="1" units="1/dev"/>
        </inkml:channelProperties>
      </inkml:inkSource>
      <inkml:timestamp xml:id="ts0" timeString="2015-09-07T19:43:23.968"/>
    </inkml:context>
    <inkml:brush xml:id="br0">
      <inkml:brushProperty name="width" value="0.05833" units="cm"/>
      <inkml:brushProperty name="height" value="0.05833" units="cm"/>
      <inkml:brushProperty name="fitToCurve" value="1"/>
    </inkml:brush>
  </inkml:definitions>
  <inkml:traceGroup>
    <inkml:annotationXML>
      <emma:emma xmlns:emma="http://www.w3.org/2003/04/emma" version="1.0">
        <emma:interpretation id="{1C8FF6F6-5DAD-4AF8-9179-3697BA5D242F}" emma:medium="tactile" emma:mode="ink">
          <msink:context xmlns:msink="http://schemas.microsoft.com/ink/2010/main" type="writingRegion" rotatedBoundingBox="4637,7536 4652,7536 4652,7551 4637,7551"/>
        </emma:interpretation>
      </emma:emma>
    </inkml:annotationXML>
    <inkml:traceGroup>
      <inkml:annotationXML>
        <emma:emma xmlns:emma="http://www.w3.org/2003/04/emma" version="1.0">
          <emma:interpretation id="{0B4F91F1-1713-4257-B64E-9792DD301D2C}" emma:medium="tactile" emma:mode="ink">
            <msink:context xmlns:msink="http://schemas.microsoft.com/ink/2010/main" type="paragraph" rotatedBoundingBox="4637,7536 4652,7536 4652,7551 4637,7551" alignmentLevel="1"/>
          </emma:interpretation>
        </emma:emma>
      </inkml:annotationXML>
      <inkml:traceGroup>
        <inkml:annotationXML>
          <emma:emma xmlns:emma="http://www.w3.org/2003/04/emma" version="1.0">
            <emma:interpretation id="{36B52954-DEBA-48A4-9B6C-37BE37E20AF2}" emma:medium="tactile" emma:mode="ink">
              <msink:context xmlns:msink="http://schemas.microsoft.com/ink/2010/main" type="line" rotatedBoundingBox="4637,7536 4652,7536 4652,7551 4637,7551"/>
            </emma:interpretation>
          </emma:emma>
        </inkml:annotationXML>
        <inkml:traceGroup>
          <inkml:annotationXML>
            <emma:emma xmlns:emma="http://www.w3.org/2003/04/emma" version="1.0">
              <emma:interpretation id="{662735E6-29B2-4C5A-8EE7-C0D4F28EEF51}" emma:medium="tactile" emma:mode="ink">
                <msink:context xmlns:msink="http://schemas.microsoft.com/ink/2010/main" type="inkWord" rotatedBoundingBox="4637,7536 4652,7536 4652,7551 4637,7551"/>
              </emma:interpretation>
              <emma:one-of disjunction-type="recognition" id="oneOf0">
                <emma:interpretation id="interp0" emma:lang="en-US" emma:confidence="0">
                  <emma:literal>.</emma:literal>
                </emma:interpretation>
                <emma:interpretation id="interp1" emma:lang="en-US" emma:confidence="0">
                  <emma:literal>v</emma:literal>
                </emma:interpretation>
                <emma:interpretation id="interp2" emma:lang="en-US" emma:confidence="0">
                  <emma:literal>}</emma:literal>
                </emma:interpretation>
                <emma:interpretation id="interp3" emma:lang="en-US" emma:confidence="0">
                  <emma:literal>w</emma:literal>
                </emma:interpretation>
                <emma:interpretation id="interp4" emma:lang="en-US" emma:confidence="0">
                  <emma:literal>3</emma:literal>
                </emma:interpretation>
              </emma:one-of>
            </emma:emma>
          </inkml:annotationXML>
          <inkml:trace contextRef="#ctx0" brushRef="#br0">0 0 0</inkml:trace>
        </inkml:traceGroup>
      </inkml:traceGroup>
    </inkml:traceGroup>
  </inkml:traceGroup>
</inkml:ink>
</file>

<file path=ppt/ink/ink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9.56522" units="1/cm"/>
          <inkml:channelProperty channel="Y" name="resolution" value="69.23077" units="1/cm"/>
          <inkml:channelProperty channel="T" name="resolution" value="1" units="1/dev"/>
        </inkml:channelProperties>
      </inkml:inkSource>
      <inkml:timestamp xml:id="ts0" timeString="2015-09-08T04:28:02.795"/>
    </inkml:context>
    <inkml:brush xml:id="br0">
      <inkml:brushProperty name="width" value="0.05833" units="cm"/>
      <inkml:brushProperty name="height" value="0.05833" units="cm"/>
      <inkml:brushProperty name="fitToCurve" value="1"/>
    </inkml:brush>
  </inkml:definitions>
  <inkml:traceGroup>
    <inkml:annotationXML>
      <emma:emma xmlns:emma="http://www.w3.org/2003/04/emma" version="1.0">
        <emma:interpretation id="{141C8D7A-958E-4FE3-9C8E-97CE9C42E3AE}" emma:medium="tactile" emma:mode="ink">
          <msink:context xmlns:msink="http://schemas.microsoft.com/ink/2010/main" type="writingRegion" rotatedBoundingBox="5963,3892 5978,3892 5978,3907 5963,3907"/>
        </emma:interpretation>
      </emma:emma>
    </inkml:annotationXML>
    <inkml:traceGroup>
      <inkml:annotationXML>
        <emma:emma xmlns:emma="http://www.w3.org/2003/04/emma" version="1.0">
          <emma:interpretation id="{1002758A-E29C-49BD-9DE9-F26D23F3FCA2}" emma:medium="tactile" emma:mode="ink">
            <msink:context xmlns:msink="http://schemas.microsoft.com/ink/2010/main" type="paragraph" rotatedBoundingBox="5963,3892 5978,3892 5978,3907 5963,3907" alignmentLevel="1"/>
          </emma:interpretation>
        </emma:emma>
      </inkml:annotationXML>
      <inkml:traceGroup>
        <inkml:annotationXML>
          <emma:emma xmlns:emma="http://www.w3.org/2003/04/emma" version="1.0">
            <emma:interpretation id="{B271D478-2A6E-42F2-9FBA-0DD12CCF16B2}" emma:medium="tactile" emma:mode="ink">
              <msink:context xmlns:msink="http://schemas.microsoft.com/ink/2010/main" type="line" rotatedBoundingBox="5963,3892 5978,3892 5978,3907 5963,3907"/>
            </emma:interpretation>
          </emma:emma>
        </inkml:annotationXML>
        <inkml:traceGroup>
          <inkml:annotationXML>
            <emma:emma xmlns:emma="http://www.w3.org/2003/04/emma" version="1.0">
              <emma:interpretation id="{CC5AF654-8067-423C-B094-36ED4AB2900D}" emma:medium="tactile" emma:mode="ink">
                <msink:context xmlns:msink="http://schemas.microsoft.com/ink/2010/main" type="inkWord" rotatedBoundingBox="5963,3892 5978,3892 5978,3907 5963,3907"/>
              </emma:interpretation>
              <emma:one-of disjunction-type="recognition" id="oneOf0">
                <emma:interpretation id="interp0" emma:lang="en-US" emma:confidence="0">
                  <emma:literal>.</emma:literal>
                </emma:interpretation>
                <emma:interpretation id="interp1" emma:lang="en-US" emma:confidence="0">
                  <emma:literal>v</emma:literal>
                </emma:interpretation>
                <emma:interpretation id="interp2" emma:lang="en-US" emma:confidence="0">
                  <emma:literal>}</emma:literal>
                </emma:interpretation>
                <emma:interpretation id="interp3" emma:lang="en-US" emma:confidence="0">
                  <emma:literal>w</emma:literal>
                </emma:interpretation>
                <emma:interpretation id="interp4" emma:lang="en-US" emma:confidence="0">
                  <emma:literal>3</emma:literal>
                </emma:interpretation>
              </emma:one-of>
            </emma:emma>
          </inkml:annotationXML>
          <inkml:trace contextRef="#ctx0" brushRef="#br0">0 0 0</inkml:trace>
        </inkml:traceGroup>
      </inkml:traceGroup>
    </inkml:traceGroup>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592B3A36-981D-467F-B65F-5DC554850DDD}" type="datetimeFigureOut">
              <a:rPr lang="en-US" smtClean="0"/>
              <a:pPr/>
              <a:t>9/24/2015</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40D9A106-DF44-40BD-8D87-92BD3D992718}" type="slidenum">
              <a:rPr lang="en-US" smtClean="0"/>
              <a:pPr/>
              <a:t>‹#›</a:t>
            </a:fld>
            <a:endParaRPr lang="en-US"/>
          </a:p>
        </p:txBody>
      </p:sp>
    </p:spTree>
    <p:extLst>
      <p:ext uri="{BB962C8B-B14F-4D97-AF65-F5344CB8AC3E}">
        <p14:creationId xmlns:p14="http://schemas.microsoft.com/office/powerpoint/2010/main" val="2926794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1</a:t>
            </a:fld>
            <a:endParaRPr lang="en-US"/>
          </a:p>
        </p:txBody>
      </p:sp>
    </p:spTree>
    <p:extLst>
      <p:ext uri="{BB962C8B-B14F-4D97-AF65-F5344CB8AC3E}">
        <p14:creationId xmlns:p14="http://schemas.microsoft.com/office/powerpoint/2010/main" val="4259601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100"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3</a:t>
            </a:fld>
            <a:endParaRPr lang="en-US"/>
          </a:p>
        </p:txBody>
      </p:sp>
    </p:spTree>
    <p:extLst>
      <p:ext uri="{BB962C8B-B14F-4D97-AF65-F5344CB8AC3E}">
        <p14:creationId xmlns:p14="http://schemas.microsoft.com/office/powerpoint/2010/main" val="1777973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i="1"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4</a:t>
            </a:fld>
            <a:endParaRPr lang="en-US"/>
          </a:p>
        </p:txBody>
      </p:sp>
    </p:spTree>
    <p:extLst>
      <p:ext uri="{BB962C8B-B14F-4D97-AF65-F5344CB8AC3E}">
        <p14:creationId xmlns:p14="http://schemas.microsoft.com/office/powerpoint/2010/main" val="1143456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683341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i="1"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294968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24458">
              <a:defRPr/>
            </a:pPr>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7</a:t>
            </a:fld>
            <a:endParaRPr lang="en-US"/>
          </a:p>
        </p:txBody>
      </p:sp>
    </p:spTree>
    <p:extLst>
      <p:ext uri="{BB962C8B-B14F-4D97-AF65-F5344CB8AC3E}">
        <p14:creationId xmlns:p14="http://schemas.microsoft.com/office/powerpoint/2010/main" val="1466261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565" lvl="1" indent="-173336">
              <a:buFont typeface="Arial" panose="020B0604020202020204" pitchFamily="34" charset="0"/>
              <a:buChar char="•"/>
            </a:pPr>
            <a:endParaRPr lang="en-US" b="0"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852559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535909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58">
              <a:defRPr/>
            </a:pPr>
            <a:endParaRPr lang="en-US" b="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018342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i="1"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11</a:t>
            </a:fld>
            <a:endParaRPr lang="en-US"/>
          </a:p>
        </p:txBody>
      </p:sp>
    </p:spTree>
    <p:extLst>
      <p:ext uri="{BB962C8B-B14F-4D97-AF65-F5344CB8AC3E}">
        <p14:creationId xmlns:p14="http://schemas.microsoft.com/office/powerpoint/2010/main" val="3395340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693344" lvl="1" indent="-231115">
              <a:buFont typeface="+mj-lt"/>
              <a:buAutoNum type="arabicPeriod"/>
            </a:pPr>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12</a:t>
            </a:fld>
            <a:endParaRPr lang="en-US"/>
          </a:p>
        </p:txBody>
      </p:sp>
    </p:spTree>
    <p:extLst>
      <p:ext uri="{BB962C8B-B14F-4D97-AF65-F5344CB8AC3E}">
        <p14:creationId xmlns:p14="http://schemas.microsoft.com/office/powerpoint/2010/main" val="4099709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390223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161873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473159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sz="1100" i="1"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16</a:t>
            </a:fld>
            <a:endParaRPr lang="en-US"/>
          </a:p>
        </p:txBody>
      </p:sp>
    </p:spTree>
    <p:extLst>
      <p:ext uri="{BB962C8B-B14F-4D97-AF65-F5344CB8AC3E}">
        <p14:creationId xmlns:p14="http://schemas.microsoft.com/office/powerpoint/2010/main" val="4089749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565" lvl="1" indent="-173336" defTabSz="924458">
              <a:buFont typeface="Arial" panose="020B0604020202020204" pitchFamily="34" charset="0"/>
              <a:buChar char="•"/>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7511714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7237101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19</a:t>
            </a:fld>
            <a:endParaRPr lang="en-US"/>
          </a:p>
        </p:txBody>
      </p:sp>
    </p:spTree>
    <p:extLst>
      <p:ext uri="{BB962C8B-B14F-4D97-AF65-F5344CB8AC3E}">
        <p14:creationId xmlns:p14="http://schemas.microsoft.com/office/powerpoint/2010/main" val="40997096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58">
              <a:defRPr/>
            </a:pPr>
            <a:endParaRPr lang="en-US"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20</a:t>
            </a:fld>
            <a:endParaRPr lang="en-US"/>
          </a:p>
        </p:txBody>
      </p:sp>
    </p:spTree>
    <p:extLst>
      <p:ext uri="{BB962C8B-B14F-4D97-AF65-F5344CB8AC3E}">
        <p14:creationId xmlns:p14="http://schemas.microsoft.com/office/powerpoint/2010/main" val="25603469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b="1"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4010565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22</a:t>
            </a:fld>
            <a:endParaRPr lang="en-US"/>
          </a:p>
        </p:txBody>
      </p:sp>
    </p:spTree>
    <p:extLst>
      <p:ext uri="{BB962C8B-B14F-4D97-AF65-F5344CB8AC3E}">
        <p14:creationId xmlns:p14="http://schemas.microsoft.com/office/powerpoint/2010/main" val="33653082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2016774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defTabSz="924458">
              <a:buFont typeface="Arial" pitchFamily="34" charset="0"/>
              <a:buChar char="•"/>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24</a:t>
            </a:fld>
            <a:endParaRPr lang="en-US"/>
          </a:p>
        </p:txBody>
      </p:sp>
    </p:spTree>
    <p:extLst>
      <p:ext uri="{BB962C8B-B14F-4D97-AF65-F5344CB8AC3E}">
        <p14:creationId xmlns:p14="http://schemas.microsoft.com/office/powerpoint/2010/main" val="24439535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6991823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2229" lvl="1" indent="0">
              <a:buFont typeface="Arial" panose="020B0604020202020204" pitchFamily="34" charset="0"/>
              <a:buNone/>
            </a:pPr>
            <a:endParaRPr lang="en-US" b="0"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4788468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27</a:t>
            </a:fld>
            <a:endParaRPr lang="en-US"/>
          </a:p>
        </p:txBody>
      </p:sp>
    </p:spTree>
    <p:extLst>
      <p:ext uri="{BB962C8B-B14F-4D97-AF65-F5344CB8AC3E}">
        <p14:creationId xmlns:p14="http://schemas.microsoft.com/office/powerpoint/2010/main" val="15982618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28</a:t>
            </a:fld>
            <a:endParaRPr lang="en-US"/>
          </a:p>
        </p:txBody>
      </p:sp>
    </p:spTree>
    <p:extLst>
      <p:ext uri="{BB962C8B-B14F-4D97-AF65-F5344CB8AC3E}">
        <p14:creationId xmlns:p14="http://schemas.microsoft.com/office/powerpoint/2010/main" val="5872941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29</a:t>
            </a:fld>
            <a:endParaRPr lang="en-US"/>
          </a:p>
        </p:txBody>
      </p:sp>
    </p:spTree>
    <p:extLst>
      <p:ext uri="{BB962C8B-B14F-4D97-AF65-F5344CB8AC3E}">
        <p14:creationId xmlns:p14="http://schemas.microsoft.com/office/powerpoint/2010/main" val="21846291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30</a:t>
            </a:fld>
            <a:endParaRPr lang="en-US"/>
          </a:p>
        </p:txBody>
      </p:sp>
    </p:spTree>
    <p:extLst>
      <p:ext uri="{BB962C8B-B14F-4D97-AF65-F5344CB8AC3E}">
        <p14:creationId xmlns:p14="http://schemas.microsoft.com/office/powerpoint/2010/main" val="16187765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31</a:t>
            </a:fld>
            <a:endParaRPr lang="en-US"/>
          </a:p>
        </p:txBody>
      </p:sp>
    </p:spTree>
    <p:extLst>
      <p:ext uri="{BB962C8B-B14F-4D97-AF65-F5344CB8AC3E}">
        <p14:creationId xmlns:p14="http://schemas.microsoft.com/office/powerpoint/2010/main" val="34967731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baseline="0" dirty="0" smtClean="0"/>
              <a:t>to communication, ways in which we communicate, closed-loop communication, and SBAR.</a:t>
            </a:r>
            <a:endParaRPr lang="en-US" b="0" i="1"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32</a:t>
            </a:fld>
            <a:endParaRPr lang="en-US"/>
          </a:p>
        </p:txBody>
      </p:sp>
    </p:spTree>
    <p:extLst>
      <p:ext uri="{BB962C8B-B14F-4D97-AF65-F5344CB8AC3E}">
        <p14:creationId xmlns:p14="http://schemas.microsoft.com/office/powerpoint/2010/main" val="20545949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D9A106-DF44-40BD-8D87-92BD3D992718}" type="slidenum">
              <a:rPr lang="en-US" smtClean="0"/>
              <a:pPr/>
              <a:t>33</a:t>
            </a:fld>
            <a:endParaRPr lang="en-US"/>
          </a:p>
        </p:txBody>
      </p:sp>
    </p:spTree>
    <p:extLst>
      <p:ext uri="{BB962C8B-B14F-4D97-AF65-F5344CB8AC3E}">
        <p14:creationId xmlns:p14="http://schemas.microsoft.com/office/powerpoint/2010/main" val="3420467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8810ED0C-4B02-4CCB-9F92-19B7D04ACACC}" type="datetimeFigureOut">
              <a:rPr lang="en-US" smtClean="0"/>
              <a:pPr/>
              <a:t>9/24/2015</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D7C1282F-0E0F-4472-B6EB-4C88CA3146E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8810ED0C-4B02-4CCB-9F92-19B7D04ACACC}" type="datetimeFigureOut">
              <a:rPr lang="en-US" smtClean="0"/>
              <a:pPr/>
              <a:t>9/24/2015</a:t>
            </a:fld>
            <a:endParaRPr lang="en-US"/>
          </a:p>
        </p:txBody>
      </p:sp>
      <p:sp>
        <p:nvSpPr>
          <p:cNvPr id="9" name="Slide Number Placeholder 8"/>
          <p:cNvSpPr>
            <a:spLocks noGrp="1"/>
          </p:cNvSpPr>
          <p:nvPr>
            <p:ph type="sldNum" sz="quarter" idx="15"/>
          </p:nvPr>
        </p:nvSpPr>
        <p:spPr/>
        <p:txBody>
          <a:bodyPr rtlCol="0"/>
          <a:lstStyle/>
          <a:p>
            <a:fld id="{D7C1282F-0E0F-4472-B6EB-4C88CA3146EE}"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8810ED0C-4B02-4CCB-9F92-19B7D04ACACC}" type="datetimeFigureOut">
              <a:rPr lang="en-US" smtClean="0"/>
              <a:pPr/>
              <a:t>9/24/2015</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D7C1282F-0E0F-4472-B6EB-4C88CA3146E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810ED0C-4B02-4CCB-9F92-19B7D04ACACC}" type="datetimeFigureOut">
              <a:rPr lang="en-US" smtClean="0"/>
              <a:pPr/>
              <a:t>9/24/2015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C1282F-0E0F-4472-B6EB-4C88CA3146EE}"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8810ED0C-4B02-4CCB-9F92-19B7D04ACACC}" type="datetimeFigureOut">
              <a:rPr lang="en-US" smtClean="0"/>
              <a:pPr/>
              <a:t>9/24/2015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C1282F-0E0F-4472-B6EB-4C88CA3146EE}"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8810ED0C-4B02-4CCB-9F92-19B7D04ACACC}" type="datetimeFigureOut">
              <a:rPr lang="en-US" smtClean="0"/>
              <a:pPr/>
              <a:t>9/24/2015</a:t>
            </a:fld>
            <a:endParaRPr lang="en-US"/>
          </a:p>
        </p:txBody>
      </p:sp>
      <p:sp>
        <p:nvSpPr>
          <p:cNvPr id="7" name="Slide Number Placeholder 6"/>
          <p:cNvSpPr>
            <a:spLocks noGrp="1"/>
          </p:cNvSpPr>
          <p:nvPr>
            <p:ph type="sldNum" sz="quarter" idx="11"/>
          </p:nvPr>
        </p:nvSpPr>
        <p:spPr/>
        <p:txBody>
          <a:bodyPr rtlCol="0"/>
          <a:lstStyle/>
          <a:p>
            <a:fld id="{D7C1282F-0E0F-4472-B6EB-4C88CA3146EE}"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0ED0C-4B02-4CCB-9F92-19B7D04ACACC}" type="datetimeFigureOut">
              <a:rPr lang="en-US" smtClean="0"/>
              <a:pPr/>
              <a:t>9/24/2015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C1282F-0E0F-4472-B6EB-4C88CA3146E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8810ED0C-4B02-4CCB-9F92-19B7D04ACACC}" type="datetimeFigureOut">
              <a:rPr lang="en-US" smtClean="0"/>
              <a:pPr/>
              <a:t>9/24/2015</a:t>
            </a:fld>
            <a:endParaRPr lang="en-US"/>
          </a:p>
        </p:txBody>
      </p:sp>
      <p:sp>
        <p:nvSpPr>
          <p:cNvPr id="22" name="Slide Number Placeholder 21"/>
          <p:cNvSpPr>
            <a:spLocks noGrp="1"/>
          </p:cNvSpPr>
          <p:nvPr>
            <p:ph type="sldNum" sz="quarter" idx="15"/>
          </p:nvPr>
        </p:nvSpPr>
        <p:spPr/>
        <p:txBody>
          <a:bodyPr rtlCol="0"/>
          <a:lstStyle/>
          <a:p>
            <a:fld id="{D7C1282F-0E0F-4472-B6EB-4C88CA3146EE}"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8810ED0C-4B02-4CCB-9F92-19B7D04ACACC}" type="datetimeFigureOut">
              <a:rPr lang="en-US" smtClean="0"/>
              <a:pPr/>
              <a:t>9/24/2015</a:t>
            </a:fld>
            <a:endParaRPr lang="en-US"/>
          </a:p>
        </p:txBody>
      </p:sp>
      <p:sp>
        <p:nvSpPr>
          <p:cNvPr id="18" name="Slide Number Placeholder 17"/>
          <p:cNvSpPr>
            <a:spLocks noGrp="1"/>
          </p:cNvSpPr>
          <p:nvPr>
            <p:ph type="sldNum" sz="quarter" idx="11"/>
          </p:nvPr>
        </p:nvSpPr>
        <p:spPr/>
        <p:txBody>
          <a:bodyPr rtlCol="0"/>
          <a:lstStyle/>
          <a:p>
            <a:fld id="{D7C1282F-0E0F-4472-B6EB-4C88CA3146EE}"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10ED0C-4B02-4CCB-9F92-19B7D04ACACC}"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C1282F-0E0F-4472-B6EB-4C88CA3146E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10ED0C-4B02-4CCB-9F92-19B7D04ACACC}"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C1282F-0E0F-4472-B6EB-4C88CA3146E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EFE3">
            <a:alpha val="61000"/>
          </a:srgbClr>
        </a:solidFill>
        <a:effectLst/>
      </p:bgPr>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810ED0C-4B02-4CCB-9F92-19B7D04ACACC}" type="datetimeFigureOut">
              <a:rPr lang="en-US" smtClean="0"/>
              <a:pPr/>
              <a:t>9/24/2015</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D7C1282F-0E0F-4472-B6EB-4C88CA3146E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slide" Target="slide3.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customXml" Target="../ink/ink1.xml"/><Relationship Id="rId13" Type="http://schemas.openxmlformats.org/officeDocument/2006/relationships/image" Target="../media/image20.emf"/><Relationship Id="rId18" Type="http://schemas.openxmlformats.org/officeDocument/2006/relationships/customXml" Target="../ink/ink4.xml"/><Relationship Id="rId3" Type="http://schemas.openxmlformats.org/officeDocument/2006/relationships/diagramData" Target="../diagrams/data1.xml"/><Relationship Id="rId366" Type="http://schemas.openxmlformats.org/officeDocument/2006/relationships/customXml" Target="../ink/ink5.xml"/><Relationship Id="rId7" Type="http://schemas.microsoft.com/office/2007/relationships/diagramDrawing" Target="../diagrams/drawing1.xml"/><Relationship Id="rId12" Type="http://schemas.openxmlformats.org/officeDocument/2006/relationships/customXml" Target="../ink/ink2.xml"/><Relationship Id="rId17" Type="http://schemas.openxmlformats.org/officeDocument/2006/relationships/image" Target="../media/image22.emf"/><Relationship Id="rId2" Type="http://schemas.openxmlformats.org/officeDocument/2006/relationships/notesSlide" Target="../notesSlides/notesSlide14.xml"/><Relationship Id="rId365" Type="http://schemas.openxmlformats.org/officeDocument/2006/relationships/image" Target="../media/image166.emf"/><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9.emf"/><Relationship Id="rId5" Type="http://schemas.openxmlformats.org/officeDocument/2006/relationships/diagramQuickStyle" Target="../diagrams/quickStyle1.xml"/><Relationship Id="rId4" Type="http://schemas.openxmlformats.org/officeDocument/2006/relationships/diagramLayout" Target="../diagrams/layout1.xml"/><Relationship Id="rId14" Type="http://schemas.openxmlformats.org/officeDocument/2006/relationships/customXml" Target="../ink/ink3.xml"/><Relationship Id="rId367" Type="http://schemas.openxmlformats.org/officeDocument/2006/relationships/image" Target="../media/image167.emf"/></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8.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5.wmf"/><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4"/><Relationship Id="rId1" Type="http://schemas.openxmlformats.org/officeDocument/2006/relationships/video" Target="NULL" TargetMode="External"/><Relationship Id="rId5" Type="http://schemas.openxmlformats.org/officeDocument/2006/relationships/image" Target="../media/image28.png"/><Relationship Id="rId4"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Communication</a:t>
            </a:r>
          </a:p>
        </p:txBody>
      </p:sp>
      <p:sp>
        <p:nvSpPr>
          <p:cNvPr id="3" name="Subtitle 2"/>
          <p:cNvSpPr>
            <a:spLocks noGrp="1"/>
          </p:cNvSpPr>
          <p:nvPr>
            <p:ph type="subTitle" idx="1"/>
          </p:nvPr>
        </p:nvSpPr>
        <p:spPr/>
        <p:txBody>
          <a:bodyPr/>
          <a:lstStyle/>
          <a:p>
            <a:r>
              <a:rPr lang="en-US" dirty="0" smtClean="0">
                <a:solidFill>
                  <a:schemeClr val="tx1"/>
                </a:solidFill>
              </a:rPr>
              <a:t>TEACH Teamwork</a:t>
            </a:r>
          </a:p>
          <a:p>
            <a:r>
              <a:rPr lang="en-US" dirty="0" smtClean="0"/>
              <a:t>Module 2</a:t>
            </a:r>
            <a:endParaRPr lang="en-US" dirty="0"/>
          </a:p>
        </p:txBody>
      </p:sp>
    </p:spTree>
    <p:extLst>
      <p:ext uri="{BB962C8B-B14F-4D97-AF65-F5344CB8AC3E}">
        <p14:creationId xmlns:p14="http://schemas.microsoft.com/office/powerpoint/2010/main" val="34100596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381000" y="1066800"/>
            <a:ext cx="8153400" cy="5029200"/>
          </a:xfrm>
          <a:prstGeom prst="rect">
            <a:avLst/>
          </a:prstGeom>
        </p:spPr>
        <p:txBody>
          <a:bodyPr vert="horz" numCol="2">
            <a:noAutofit/>
          </a:bodyPr>
          <a:lstStyle>
            <a:lvl1pPr marL="342900" indent="-342900" algn="l" rtl="0" eaLnBrk="1" fontAlgn="base" hangingPunct="1">
              <a:spcBef>
                <a:spcPts val="800"/>
              </a:spcBef>
              <a:spcAft>
                <a:spcPct val="0"/>
              </a:spcAft>
              <a:buClr>
                <a:schemeClr val="tx1">
                  <a:lumMod val="65000"/>
                  <a:lumOff val="35000"/>
                </a:schemeClr>
              </a:buClr>
              <a:buSzPct val="100000"/>
              <a:buFont typeface="Arial" charset="0"/>
              <a:buChar char="•"/>
              <a:defRPr sz="2800">
                <a:solidFill>
                  <a:schemeClr val="tx1">
                    <a:lumMod val="65000"/>
                    <a:lumOff val="35000"/>
                  </a:schemeClr>
                </a:solidFill>
                <a:latin typeface="+mn-lt"/>
                <a:ea typeface="ＭＳ Ｐゴシック" charset="0"/>
                <a:cs typeface="ＭＳ Ｐゴシック" charset="0"/>
                <a:sym typeface="Futura Book" charset="0"/>
              </a:defRPr>
            </a:lvl1pPr>
            <a:lvl2pPr marL="742950" indent="-285750" algn="l" rtl="0" eaLnBrk="1" fontAlgn="base" hangingPunct="1">
              <a:spcBef>
                <a:spcPts val="700"/>
              </a:spcBef>
              <a:spcAft>
                <a:spcPct val="0"/>
              </a:spcAft>
              <a:buClr>
                <a:schemeClr val="tx1">
                  <a:lumMod val="65000"/>
                  <a:lumOff val="35000"/>
                </a:schemeClr>
              </a:buClr>
              <a:buSzPct val="100000"/>
              <a:buFont typeface="Arial" charset="0"/>
              <a:buChar char="–"/>
              <a:defRPr sz="2400">
                <a:solidFill>
                  <a:schemeClr val="tx1">
                    <a:lumMod val="65000"/>
                    <a:lumOff val="35000"/>
                  </a:schemeClr>
                </a:solidFill>
                <a:latin typeface="+mn-lt"/>
                <a:ea typeface="ＭＳ Ｐゴシック" charset="0"/>
                <a:cs typeface="+mn-cs"/>
                <a:sym typeface="Futura Book" charset="0"/>
              </a:defRPr>
            </a:lvl2pPr>
            <a:lvl3pPr marL="1143000" indent="-228600" algn="l" rtl="0" eaLnBrk="1" fontAlgn="base" hangingPunct="1">
              <a:spcBef>
                <a:spcPts val="600"/>
              </a:spcBef>
              <a:spcAft>
                <a:spcPct val="0"/>
              </a:spcAft>
              <a:buClr>
                <a:schemeClr val="tx1">
                  <a:lumMod val="65000"/>
                  <a:lumOff val="35000"/>
                </a:schemeClr>
              </a:buClr>
              <a:buSzPct val="100000"/>
              <a:buFont typeface="Arial" charset="0"/>
              <a:buChar char="•"/>
              <a:defRPr sz="2000">
                <a:solidFill>
                  <a:schemeClr val="tx1">
                    <a:lumMod val="65000"/>
                    <a:lumOff val="35000"/>
                  </a:schemeClr>
                </a:solidFill>
                <a:latin typeface="+mn-lt"/>
                <a:ea typeface="ＭＳ Ｐゴシック" charset="0"/>
                <a:cs typeface="+mn-cs"/>
                <a:sym typeface="Futura Book" charset="0"/>
              </a:defRPr>
            </a:lvl3pPr>
            <a:lvl4pPr marL="1600200" indent="-228600" algn="l" rtl="0" eaLnBrk="1" fontAlgn="base" hangingPunct="1">
              <a:spcBef>
                <a:spcPts val="500"/>
              </a:spcBef>
              <a:spcAft>
                <a:spcPct val="0"/>
              </a:spcAft>
              <a:buClr>
                <a:schemeClr val="tx1">
                  <a:lumMod val="65000"/>
                  <a:lumOff val="35000"/>
                </a:schemeClr>
              </a:buClr>
              <a:buSzPct val="100000"/>
              <a:buFont typeface="Arial" charset="0"/>
              <a:buChar char="–"/>
              <a:defRPr sz="1800">
                <a:solidFill>
                  <a:schemeClr val="tx1">
                    <a:lumMod val="65000"/>
                    <a:lumOff val="35000"/>
                  </a:schemeClr>
                </a:solidFill>
                <a:latin typeface="+mn-lt"/>
                <a:ea typeface="ＭＳ Ｐゴシック" charset="0"/>
                <a:cs typeface="+mn-cs"/>
                <a:sym typeface="Futura Book" charset="0"/>
              </a:defRPr>
            </a:lvl4pPr>
            <a:lvl5pPr marL="2057400" indent="-228600" algn="l" rtl="0" eaLnBrk="1" fontAlgn="base" hangingPunct="1">
              <a:spcBef>
                <a:spcPts val="500"/>
              </a:spcBef>
              <a:spcAft>
                <a:spcPct val="0"/>
              </a:spcAft>
              <a:buClr>
                <a:schemeClr val="tx1">
                  <a:lumMod val="65000"/>
                  <a:lumOff val="35000"/>
                </a:schemeClr>
              </a:buClr>
              <a:buSzPct val="100000"/>
              <a:buFont typeface="Arial" charset="0"/>
              <a:buChar char="»"/>
              <a:defRPr sz="1800">
                <a:solidFill>
                  <a:schemeClr val="tx1">
                    <a:lumMod val="65000"/>
                    <a:lumOff val="35000"/>
                  </a:schemeClr>
                </a:solidFill>
                <a:latin typeface="+mn-lt"/>
                <a:ea typeface="ＭＳ Ｐゴシック" charset="0"/>
                <a:cs typeface="+mn-cs"/>
                <a:sym typeface="Futura Book" charset="0"/>
              </a:defRPr>
            </a:lvl5pPr>
            <a:lvl6pPr marL="2514600" indent="-228600" algn="l" rtl="0" eaLnBrk="1" fontAlgn="base" hangingPunct="1">
              <a:spcBef>
                <a:spcPts val="500"/>
              </a:spcBef>
              <a:spcAft>
                <a:spcPct val="0"/>
              </a:spcAft>
              <a:buClr>
                <a:srgbClr val="000000"/>
              </a:buClr>
              <a:buSzPct val="100000"/>
              <a:buFont typeface="Arial" charset="0"/>
              <a:buChar char="»"/>
              <a:defRPr sz="1800">
                <a:solidFill>
                  <a:schemeClr val="tx1"/>
                </a:solidFill>
                <a:latin typeface="+mn-lt"/>
                <a:ea typeface="+mn-ea"/>
                <a:cs typeface="+mn-cs"/>
                <a:sym typeface="Futura Book" charset="0"/>
              </a:defRPr>
            </a:lvl6pPr>
            <a:lvl7pPr marL="2971800" indent="-228600" algn="l" rtl="0" eaLnBrk="1" fontAlgn="base" hangingPunct="1">
              <a:spcBef>
                <a:spcPts val="500"/>
              </a:spcBef>
              <a:spcAft>
                <a:spcPct val="0"/>
              </a:spcAft>
              <a:buClr>
                <a:srgbClr val="000000"/>
              </a:buClr>
              <a:buSzPct val="100000"/>
              <a:buFont typeface="Arial" charset="0"/>
              <a:buChar char="»"/>
              <a:defRPr sz="1800">
                <a:solidFill>
                  <a:schemeClr val="tx1"/>
                </a:solidFill>
                <a:latin typeface="+mn-lt"/>
                <a:ea typeface="+mn-ea"/>
                <a:cs typeface="+mn-cs"/>
                <a:sym typeface="Futura Book" charset="0"/>
              </a:defRPr>
            </a:lvl7pPr>
            <a:lvl8pPr marL="3429000" indent="-228600" algn="l" rtl="0" eaLnBrk="1" fontAlgn="base" hangingPunct="1">
              <a:spcBef>
                <a:spcPts val="500"/>
              </a:spcBef>
              <a:spcAft>
                <a:spcPct val="0"/>
              </a:spcAft>
              <a:buClr>
                <a:srgbClr val="000000"/>
              </a:buClr>
              <a:buSzPct val="100000"/>
              <a:buFont typeface="Arial" charset="0"/>
              <a:buChar char="»"/>
              <a:defRPr sz="1800">
                <a:solidFill>
                  <a:schemeClr val="tx1"/>
                </a:solidFill>
                <a:latin typeface="+mn-lt"/>
                <a:ea typeface="+mn-ea"/>
                <a:cs typeface="+mn-cs"/>
                <a:sym typeface="Futura Book" charset="0"/>
              </a:defRPr>
            </a:lvl8pPr>
            <a:lvl9pPr marL="3886200" indent="-228600" algn="l" rtl="0" eaLnBrk="1" fontAlgn="base" hangingPunct="1">
              <a:spcBef>
                <a:spcPts val="500"/>
              </a:spcBef>
              <a:spcAft>
                <a:spcPct val="0"/>
              </a:spcAft>
              <a:buClr>
                <a:srgbClr val="000000"/>
              </a:buClr>
              <a:buSzPct val="100000"/>
              <a:buFont typeface="Arial" charset="0"/>
              <a:buChar char="»"/>
              <a:defRPr sz="1800">
                <a:solidFill>
                  <a:schemeClr val="tx1"/>
                </a:solidFill>
                <a:latin typeface="+mn-lt"/>
                <a:ea typeface="+mn-ea"/>
                <a:cs typeface="+mn-cs"/>
                <a:sym typeface="Futura Book" charset="0"/>
              </a:defRPr>
            </a:lvl9pPr>
          </a:lstStyle>
          <a:p>
            <a:pPr marL="0" indent="0">
              <a:spcBef>
                <a:spcPts val="0"/>
              </a:spcBef>
              <a:spcAft>
                <a:spcPts val="0"/>
              </a:spcAft>
              <a:buFont typeface="Arial" charset="0"/>
              <a:buNone/>
            </a:pPr>
            <a:r>
              <a:rPr lang="en-US" sz="2100" b="1" kern="0" dirty="0" smtClean="0">
                <a:latin typeface="Century Schoolbook" panose="02040604050505020304" pitchFamily="18" charset="0"/>
                <a:cs typeface="Arial" panose="020B0604020202020204" pitchFamily="34" charset="0"/>
              </a:rPr>
              <a:t>University of Central </a:t>
            </a:r>
          </a:p>
          <a:p>
            <a:pPr marL="0" indent="0">
              <a:spcBef>
                <a:spcPts val="0"/>
              </a:spcBef>
              <a:spcAft>
                <a:spcPts val="0"/>
              </a:spcAft>
              <a:buFont typeface="Arial" charset="0"/>
              <a:buNone/>
            </a:pPr>
            <a:r>
              <a:rPr lang="en-US" sz="2100" b="1" kern="0" dirty="0" smtClean="0">
                <a:latin typeface="Century Schoolbook" panose="02040604050505020304" pitchFamily="18" charset="0"/>
                <a:cs typeface="Arial" panose="020B0604020202020204" pitchFamily="34" charset="0"/>
              </a:rPr>
              <a:t>Florida (UCF)</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Eduardo Salas, PhD </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Lauren E Benishek, PhD</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Megan Gregory, MS</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Ashley Hughes, MS</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Shannon Marlow, BS</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Christina Lacerenza, BS</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Stephanie </a:t>
            </a:r>
            <a:r>
              <a:rPr lang="en-US" sz="1700" kern="0" dirty="0" err="1" smtClean="0">
                <a:latin typeface="Century Schoolbook" panose="02040604050505020304" pitchFamily="18" charset="0"/>
                <a:cs typeface="Arial" panose="020B0604020202020204" pitchFamily="34" charset="0"/>
              </a:rPr>
              <a:t>Zajac</a:t>
            </a:r>
            <a:r>
              <a:rPr lang="en-US" sz="1700" kern="0" dirty="0" smtClean="0">
                <a:latin typeface="Century Schoolbook" panose="02040604050505020304" pitchFamily="18" charset="0"/>
                <a:cs typeface="Arial" panose="020B0604020202020204" pitchFamily="34" charset="0"/>
              </a:rPr>
              <a:t>, MS</a:t>
            </a:r>
          </a:p>
          <a:p>
            <a:pPr marL="0" indent="0" fontAlgn="t">
              <a:spcBef>
                <a:spcPts val="0"/>
              </a:spcBef>
              <a:spcAft>
                <a:spcPts val="0"/>
              </a:spcAft>
              <a:buFont typeface="Arial" charset="0"/>
              <a:buNone/>
            </a:pPr>
            <a:endParaRPr lang="en-US" sz="2100"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r>
              <a:rPr lang="en-US" sz="2100" b="1" kern="0" dirty="0" smtClean="0">
                <a:latin typeface="Century Schoolbook" panose="02040604050505020304" pitchFamily="18" charset="0"/>
                <a:cs typeface="Arial" panose="020B0604020202020204" pitchFamily="34" charset="0"/>
              </a:rPr>
              <a:t>The Coalition for Psychology in Schools and Education, especially to</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Sylvia Rosenfield, Ph.D. </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Markeda Newell, Ph.D.</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Karin Hodges, Psy.D. </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Peter Sheras, Ph.D. </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George </a:t>
            </a:r>
            <a:r>
              <a:rPr lang="en-US" sz="1700" kern="0" dirty="0" err="1" smtClean="0">
                <a:latin typeface="Century Schoolbook" panose="02040604050505020304" pitchFamily="18" charset="0"/>
                <a:cs typeface="Arial" panose="020B0604020202020204" pitchFamily="34" charset="0"/>
              </a:rPr>
              <a:t>DuPaul</a:t>
            </a:r>
            <a:r>
              <a:rPr lang="en-US" sz="1700" kern="0" dirty="0" smtClean="0">
                <a:latin typeface="Century Schoolbook" panose="02040604050505020304" pitchFamily="18" charset="0"/>
                <a:cs typeface="Arial" panose="020B0604020202020204" pitchFamily="34" charset="0"/>
              </a:rPr>
              <a:t>, Ph.D. </a:t>
            </a:r>
          </a:p>
          <a:p>
            <a:pPr marL="0" indent="0" fontAlgn="t">
              <a:spcBef>
                <a:spcPts val="0"/>
              </a:spcBef>
              <a:spcAft>
                <a:spcPts val="0"/>
              </a:spcAft>
              <a:buFont typeface="Arial" charset="0"/>
              <a:buNone/>
            </a:pPr>
            <a:endParaRPr lang="en-US" sz="2100" b="1" kern="0" dirty="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r>
              <a:rPr lang="en-US" sz="2100" b="1" kern="0" dirty="0" smtClean="0">
                <a:latin typeface="Century Schoolbook" panose="02040604050505020304" pitchFamily="18" charset="0"/>
                <a:cs typeface="Arial" panose="020B0604020202020204" pitchFamily="34" charset="0"/>
              </a:rPr>
              <a:t>The Center for Psychology in Schools and Education (CPSE) Staff</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Rena Subotnik, Ph.D., Director</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Geesoo Maie Lee, BA, Program Officer</a:t>
            </a:r>
          </a:p>
          <a:p>
            <a:pPr marL="0" indent="0" fontAlgn="t">
              <a:spcBef>
                <a:spcPts val="0"/>
              </a:spcBef>
              <a:spcAft>
                <a:spcPts val="0"/>
              </a:spcAft>
              <a:buFont typeface="Arial" charset="0"/>
              <a:buNone/>
            </a:pPr>
            <a:endParaRPr lang="en-US" sz="2100" kern="0" dirty="0" smtClean="0">
              <a:solidFill>
                <a:srgbClr val="000000"/>
              </a:solidFill>
              <a:latin typeface="Century Schoolbook" panose="02040604050505020304" pitchFamily="18" charset="0"/>
            </a:endParaRPr>
          </a:p>
          <a:p>
            <a:pPr lvl="1">
              <a:spcBef>
                <a:spcPts val="0"/>
              </a:spcBef>
              <a:spcAft>
                <a:spcPts val="0"/>
              </a:spcAft>
            </a:pPr>
            <a:endParaRPr lang="en-US" sz="2100" kern="0" dirty="0">
              <a:latin typeface="Century Schoolbook" panose="02040604050505020304" pitchFamily="18" charset="0"/>
            </a:endParaRPr>
          </a:p>
        </p:txBody>
      </p:sp>
      <p:sp>
        <p:nvSpPr>
          <p:cNvPr id="5" name="Title 4"/>
          <p:cNvSpPr>
            <a:spLocks noGrp="1"/>
          </p:cNvSpPr>
          <p:nvPr>
            <p:ph type="title"/>
          </p:nvPr>
        </p:nvSpPr>
        <p:spPr>
          <a:xfrm>
            <a:off x="457200" y="304800"/>
            <a:ext cx="7467600" cy="639762"/>
          </a:xfrm>
        </p:spPr>
        <p:txBody>
          <a:bodyPr/>
          <a:lstStyle/>
          <a:p>
            <a:r>
              <a:rPr lang="en-US" dirty="0" smtClean="0"/>
              <a:t>Contributors</a:t>
            </a:r>
            <a:endParaRPr lang="en-US" dirty="0"/>
          </a:p>
        </p:txBody>
      </p:sp>
    </p:spTree>
    <p:extLst>
      <p:ext uri="{BB962C8B-B14F-4D97-AF65-F5344CB8AC3E}">
        <p14:creationId xmlns:p14="http://schemas.microsoft.com/office/powerpoint/2010/main" val="33824393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noAutofit/>
          </a:bodyPr>
          <a:lstStyle/>
          <a:p>
            <a:r>
              <a:rPr lang="en-US" dirty="0" smtClean="0"/>
              <a:t> A Vignette</a:t>
            </a:r>
            <a:endParaRPr lang="en-US" strike="sngStrike" dirty="0"/>
          </a:p>
        </p:txBody>
      </p:sp>
      <p:sp>
        <p:nvSpPr>
          <p:cNvPr id="3" name="Content Placeholder 2"/>
          <p:cNvSpPr>
            <a:spLocks noGrp="1"/>
          </p:cNvSpPr>
          <p:nvPr>
            <p:ph sz="quarter" idx="1"/>
          </p:nvPr>
        </p:nvSpPr>
        <p:spPr>
          <a:xfrm>
            <a:off x="457200" y="1417638"/>
            <a:ext cx="7162800" cy="4873752"/>
          </a:xfrm>
        </p:spPr>
        <p:txBody>
          <a:bodyPr>
            <a:noAutofit/>
          </a:bodyPr>
          <a:lstStyle/>
          <a:p>
            <a:pPr marL="0" indent="0" algn="just">
              <a:spcBef>
                <a:spcPts val="0"/>
              </a:spcBef>
              <a:spcAft>
                <a:spcPts val="1200"/>
              </a:spcAft>
              <a:buNone/>
            </a:pPr>
            <a:r>
              <a:rPr lang="en-US" sz="2000" dirty="0"/>
              <a:t>The principal of McKenna Elementary held a meeting during which the teachers were to design a schedule for the children regarding time spent with their primary teacher and specialized teachers (like art and music). Once the meeting began, the principal quickly opened the floor for discussion. The Physical Education teacher shouted, “The students should spend more time each week in PE than they do in music!” The music teacher barked back, “Absolutely not! There should be equal time devoted to PE and music!” From there, all of the teachers began raising their voices and arguing about whose time was more valuable to the students. </a:t>
            </a:r>
          </a:p>
          <a:p>
            <a:pPr marL="0" indent="0" algn="just">
              <a:spcBef>
                <a:spcPts val="0"/>
              </a:spcBef>
              <a:spcAft>
                <a:spcPts val="1200"/>
              </a:spcAft>
              <a:buNone/>
            </a:pPr>
            <a:endParaRPr lang="en-US" sz="2000" dirty="0" smtClean="0"/>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13608" r="11412"/>
          <a:stretch/>
        </p:blipFill>
        <p:spPr>
          <a:xfrm>
            <a:off x="5029200" y="5068817"/>
            <a:ext cx="2353312" cy="1758703"/>
          </a:xfrm>
          <a:prstGeom prst="rect">
            <a:avLst/>
          </a:prstGeom>
          <a:blipFill dpi="0" rotWithShape="1">
            <a:blip r:embed="rId4" cstate="print">
              <a:alphaModFix amt="0"/>
              <a:duotone>
                <a:schemeClr val="accent4">
                  <a:shade val="45000"/>
                  <a:satMod val="135000"/>
                </a:schemeClr>
                <a:prstClr val="white"/>
              </a:duotone>
            </a:blip>
            <a:srcRect/>
            <a:stretch>
              <a:fillRect/>
            </a:stretch>
          </a:blipFill>
        </p:spPr>
      </p:pic>
    </p:spTree>
    <p:extLst>
      <p:ext uri="{BB962C8B-B14F-4D97-AF65-F5344CB8AC3E}">
        <p14:creationId xmlns:p14="http://schemas.microsoft.com/office/powerpoint/2010/main" val="10742253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7038"/>
            <a:ext cx="7467600" cy="715962"/>
          </a:xfrm>
        </p:spPr>
        <p:txBody>
          <a:bodyPr/>
          <a:lstStyle/>
          <a:p>
            <a:r>
              <a:rPr lang="en-US" dirty="0" smtClean="0"/>
              <a:t>Thoughts on Communication</a:t>
            </a:r>
            <a:endParaRPr lang="en-US" dirty="0"/>
          </a:p>
        </p:txBody>
      </p:sp>
      <p:sp>
        <p:nvSpPr>
          <p:cNvPr id="4" name="Flowchart: Punched Tape 3"/>
          <p:cNvSpPr/>
          <p:nvPr/>
        </p:nvSpPr>
        <p:spPr>
          <a:xfrm>
            <a:off x="327991" y="1474304"/>
            <a:ext cx="4091609" cy="3021496"/>
          </a:xfrm>
          <a:prstGeom prst="flowChartPunchedTap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000" dirty="0" smtClean="0"/>
              <a:t>You can have brilliant ideas, but if you can’t get them across, your ideas won’t get you anywhere.</a:t>
            </a:r>
          </a:p>
          <a:p>
            <a:pPr algn="ctr"/>
            <a:endParaRPr lang="en-US" sz="2000" dirty="0" smtClean="0"/>
          </a:p>
          <a:p>
            <a:pPr algn="ctr"/>
            <a:r>
              <a:rPr lang="en-US" sz="2000" dirty="0" smtClean="0"/>
              <a:t>-Lee </a:t>
            </a:r>
            <a:r>
              <a:rPr lang="en-US" sz="2000" dirty="0"/>
              <a:t>I</a:t>
            </a:r>
            <a:r>
              <a:rPr lang="en-US" sz="2000" dirty="0" smtClean="0"/>
              <a:t>acocca</a:t>
            </a:r>
            <a:endParaRPr lang="en-US" sz="2000" dirty="0"/>
          </a:p>
        </p:txBody>
      </p:sp>
      <p:sp>
        <p:nvSpPr>
          <p:cNvPr id="5" name="Plaque 4"/>
          <p:cNvSpPr/>
          <p:nvPr/>
        </p:nvSpPr>
        <p:spPr>
          <a:xfrm>
            <a:off x="2362200" y="4316896"/>
            <a:ext cx="2971800" cy="2464904"/>
          </a:xfrm>
          <a:prstGeom prst="plaqu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spcAft>
                <a:spcPts val="1200"/>
              </a:spcAft>
            </a:pPr>
            <a:r>
              <a:rPr lang="en-US" sz="2000" dirty="0" smtClean="0"/>
              <a:t>The most important thing in communication is to hear what isn’t being said.</a:t>
            </a:r>
          </a:p>
          <a:p>
            <a:pPr algn="ctr">
              <a:spcAft>
                <a:spcPts val="1200"/>
              </a:spcAft>
            </a:pPr>
            <a:r>
              <a:rPr lang="en-US" sz="2000" dirty="0" smtClean="0"/>
              <a:t>-Peter Drucker</a:t>
            </a:r>
            <a:endParaRPr lang="en-US" sz="2000" dirty="0"/>
          </a:p>
        </p:txBody>
      </p:sp>
      <p:sp>
        <p:nvSpPr>
          <p:cNvPr id="7" name="Rounded Rectangle 6"/>
          <p:cNvSpPr/>
          <p:nvPr/>
        </p:nvSpPr>
        <p:spPr>
          <a:xfrm>
            <a:off x="5638800" y="1600200"/>
            <a:ext cx="3081130" cy="4803913"/>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spcAft>
                <a:spcPts val="1200"/>
              </a:spcAft>
            </a:pPr>
            <a:r>
              <a:rPr lang="en-US" sz="2200" dirty="0" smtClean="0"/>
              <a:t>Communication does not always occur naturally, even among a tight-knit group of individuals. Communication must be taught and practiced in order to bring everyone together as one.</a:t>
            </a:r>
            <a:endParaRPr lang="en-US" sz="2200" dirty="0"/>
          </a:p>
          <a:p>
            <a:pPr algn="ctr"/>
            <a:r>
              <a:rPr lang="en-US" sz="2200" dirty="0" smtClean="0"/>
              <a:t>-Mike </a:t>
            </a:r>
            <a:r>
              <a:rPr lang="en-US" sz="2200" dirty="0" err="1" smtClean="0"/>
              <a:t>Krzyzewski</a:t>
            </a:r>
            <a:endParaRPr lang="en-US" sz="2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normAutofit/>
          </a:bodyPr>
          <a:lstStyle/>
          <a:p>
            <a:r>
              <a:rPr lang="en-US" dirty="0" smtClean="0">
                <a:solidFill>
                  <a:schemeClr val="tx1"/>
                </a:solidFill>
              </a:rPr>
              <a:t>This Module Will Help You:</a:t>
            </a:r>
            <a:endParaRPr lang="en-US" dirty="0">
              <a:solidFill>
                <a:schemeClr val="tx1"/>
              </a:solidFill>
            </a:endParaRPr>
          </a:p>
        </p:txBody>
      </p:sp>
      <p:sp>
        <p:nvSpPr>
          <p:cNvPr id="3" name="Content Placeholder 2"/>
          <p:cNvSpPr>
            <a:spLocks noGrp="1"/>
          </p:cNvSpPr>
          <p:nvPr>
            <p:ph sz="quarter" idx="1"/>
          </p:nvPr>
        </p:nvSpPr>
        <p:spPr/>
        <p:txBody>
          <a:bodyPr>
            <a:normAutofit/>
          </a:bodyPr>
          <a:lstStyle/>
          <a:p>
            <a:pPr>
              <a:spcAft>
                <a:spcPts val="1200"/>
              </a:spcAft>
            </a:pPr>
            <a:r>
              <a:rPr lang="en-US" sz="2800" dirty="0" smtClean="0"/>
              <a:t>Understand that communication is critical</a:t>
            </a:r>
          </a:p>
          <a:p>
            <a:pPr>
              <a:spcAft>
                <a:spcPts val="1200"/>
              </a:spcAft>
            </a:pPr>
            <a:r>
              <a:rPr lang="en-US" sz="2800" dirty="0" smtClean="0"/>
              <a:t>Identify barriers to effective communication</a:t>
            </a:r>
          </a:p>
          <a:p>
            <a:pPr>
              <a:spcAft>
                <a:spcPts val="1200"/>
              </a:spcAft>
            </a:pPr>
            <a:r>
              <a:rPr lang="en-US" sz="2800" dirty="0" smtClean="0"/>
              <a:t>Learn what clear, brief, timely, and complete messages are like</a:t>
            </a:r>
          </a:p>
          <a:p>
            <a:r>
              <a:rPr lang="en-US" sz="2800" dirty="0" smtClean="0"/>
              <a:t>Communicate critical information through structured communication techniques</a:t>
            </a:r>
          </a:p>
        </p:txBody>
      </p:sp>
    </p:spTree>
    <p:extLst>
      <p:ext uri="{BB962C8B-B14F-4D97-AF65-F5344CB8AC3E}">
        <p14:creationId xmlns:p14="http://schemas.microsoft.com/office/powerpoint/2010/main" val="9172231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dirty="0" smtClean="0"/>
              <a:t>Part 1: </a:t>
            </a:r>
            <a:br>
              <a:rPr lang="en-US" dirty="0" smtClean="0"/>
            </a:br>
            <a:r>
              <a:rPr lang="en-US" dirty="0" smtClean="0"/>
              <a:t>Communication: What, Why, Why Not, and How?</a:t>
            </a:r>
            <a:endParaRPr lang="en-US" strike="sngStrike" dirty="0"/>
          </a:p>
        </p:txBody>
      </p:sp>
    </p:spTree>
    <p:extLst>
      <p:ext uri="{BB962C8B-B14F-4D97-AF65-F5344CB8AC3E}">
        <p14:creationId xmlns:p14="http://schemas.microsoft.com/office/powerpoint/2010/main" val="41769975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Communication? </a:t>
            </a:r>
            <a:br>
              <a:rPr lang="en-US" dirty="0" smtClean="0"/>
            </a:br>
            <a:r>
              <a:rPr lang="en-US" dirty="0" smtClean="0"/>
              <a:t>And why do we Communicate?</a:t>
            </a:r>
            <a:endParaRPr lang="en-US" dirty="0"/>
          </a:p>
        </p:txBody>
      </p:sp>
      <p:grpSp>
        <p:nvGrpSpPr>
          <p:cNvPr id="11" name="Group 10"/>
          <p:cNvGrpSpPr/>
          <p:nvPr/>
        </p:nvGrpSpPr>
        <p:grpSpPr>
          <a:xfrm rot="21438262">
            <a:off x="366884" y="1706444"/>
            <a:ext cx="4617646" cy="2748806"/>
            <a:chOff x="2286239" y="2970347"/>
            <a:chExt cx="5192920" cy="2897056"/>
          </a:xfrm>
        </p:grpSpPr>
        <p:pic>
          <p:nvPicPr>
            <p:cNvPr id="10" name="Picture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286239" y="2970347"/>
              <a:ext cx="5173314" cy="2897056"/>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 xmlns:a14="http://schemas.microsoft.com/office/drawing/2010/main">
                  <a:solidFill>
                    <a:srgbClr val="FFFFFF"/>
                  </a:solidFill>
                </a14:hiddenFill>
              </a:ext>
            </a:extLst>
          </p:spPr>
        </p:pic>
        <p:sp>
          <p:nvSpPr>
            <p:cNvPr id="5" name="TextBox 4"/>
            <p:cNvSpPr txBox="1"/>
            <p:nvPr/>
          </p:nvSpPr>
          <p:spPr>
            <a:xfrm>
              <a:off x="3158591" y="4526051"/>
              <a:ext cx="3473780" cy="973127"/>
            </a:xfrm>
            <a:prstGeom prst="rect">
              <a:avLst/>
            </a:prstGeom>
            <a:noFill/>
          </p:spPr>
          <p:txBody>
            <a:bodyPr wrap="square" rtlCol="0">
              <a:spAutoFit/>
            </a:bodyPr>
            <a:lstStyle/>
            <a:p>
              <a:pPr algn="ctr"/>
              <a:r>
                <a:rPr lang="en-US" b="1" cap="small" dirty="0" smtClean="0"/>
                <a:t>The creation of a dialogue between two or more individuals</a:t>
              </a:r>
              <a:endParaRPr lang="en-US" b="1" cap="small" dirty="0"/>
            </a:p>
          </p:txBody>
        </p:sp>
        <p:sp>
          <p:nvSpPr>
            <p:cNvPr id="6" name="TextBox 5"/>
            <p:cNvSpPr txBox="1"/>
            <p:nvPr/>
          </p:nvSpPr>
          <p:spPr>
            <a:xfrm>
              <a:off x="2315424" y="4148123"/>
              <a:ext cx="1098210" cy="356813"/>
            </a:xfrm>
            <a:prstGeom prst="rect">
              <a:avLst/>
            </a:prstGeom>
            <a:noFill/>
          </p:spPr>
          <p:txBody>
            <a:bodyPr wrap="none" rtlCol="0">
              <a:spAutoFit/>
            </a:bodyPr>
            <a:lstStyle/>
            <a:p>
              <a:pPr algn="ctr"/>
              <a:r>
                <a:rPr lang="en-US" sz="1600" b="1" cap="small" dirty="0" smtClean="0"/>
                <a:t>Sender</a:t>
              </a:r>
              <a:endParaRPr lang="en-US" sz="1600" b="1" cap="small" dirty="0"/>
            </a:p>
          </p:txBody>
        </p:sp>
        <p:sp>
          <p:nvSpPr>
            <p:cNvPr id="8" name="TextBox 7"/>
            <p:cNvSpPr txBox="1"/>
            <p:nvPr/>
          </p:nvSpPr>
          <p:spPr>
            <a:xfrm>
              <a:off x="6146597" y="4148117"/>
              <a:ext cx="1332562" cy="356813"/>
            </a:xfrm>
            <a:prstGeom prst="rect">
              <a:avLst/>
            </a:prstGeom>
            <a:noFill/>
          </p:spPr>
          <p:txBody>
            <a:bodyPr wrap="none" rtlCol="0">
              <a:spAutoFit/>
            </a:bodyPr>
            <a:lstStyle/>
            <a:p>
              <a:pPr algn="ctr"/>
              <a:r>
                <a:rPr lang="en-US" sz="1600" b="1" cap="small" dirty="0" smtClean="0"/>
                <a:t>Receiver</a:t>
              </a:r>
              <a:endParaRPr lang="en-US" sz="1600" b="1" cap="small" dirty="0"/>
            </a:p>
          </p:txBody>
        </p:sp>
      </p:grpSp>
      <p:grpSp>
        <p:nvGrpSpPr>
          <p:cNvPr id="14" name="Group 13"/>
          <p:cNvGrpSpPr/>
          <p:nvPr/>
        </p:nvGrpSpPr>
        <p:grpSpPr>
          <a:xfrm>
            <a:off x="5635269" y="1600200"/>
            <a:ext cx="3124200" cy="2339698"/>
            <a:chOff x="5715000" y="1670183"/>
            <a:chExt cx="2822713" cy="2187858"/>
          </a:xfrm>
        </p:grpSpPr>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5121" t="13486" r="4856"/>
            <a:stretch/>
          </p:blipFill>
          <p:spPr>
            <a:xfrm>
              <a:off x="5715000" y="1670183"/>
              <a:ext cx="2822713" cy="2187858"/>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13" name="TextBox 12"/>
            <p:cNvSpPr txBox="1"/>
            <p:nvPr/>
          </p:nvSpPr>
          <p:spPr>
            <a:xfrm>
              <a:off x="6248400" y="1715869"/>
              <a:ext cx="1752600" cy="604386"/>
            </a:xfrm>
            <a:prstGeom prst="rect">
              <a:avLst/>
            </a:prstGeom>
            <a:noFill/>
          </p:spPr>
          <p:txBody>
            <a:bodyPr wrap="square" rtlCol="0">
              <a:spAutoFit/>
            </a:bodyPr>
            <a:lstStyle/>
            <a:p>
              <a:pPr algn="ctr"/>
              <a:r>
                <a:rPr lang="en-US" b="1" cap="small" dirty="0" smtClean="0"/>
                <a:t>For Shared</a:t>
              </a:r>
              <a:endParaRPr lang="en-US" b="1" cap="small" dirty="0"/>
            </a:p>
            <a:p>
              <a:pPr algn="ctr"/>
              <a:r>
                <a:rPr lang="en-US" b="1" cap="small" dirty="0"/>
                <a:t>Perspective</a:t>
              </a:r>
            </a:p>
          </p:txBody>
        </p:sp>
      </p:grpSp>
      <p:grpSp>
        <p:nvGrpSpPr>
          <p:cNvPr id="17" name="Group 16"/>
          <p:cNvGrpSpPr/>
          <p:nvPr/>
        </p:nvGrpSpPr>
        <p:grpSpPr>
          <a:xfrm>
            <a:off x="1117706" y="4447865"/>
            <a:ext cx="3656669" cy="2188985"/>
            <a:chOff x="3496614" y="3976751"/>
            <a:chExt cx="4721291" cy="2848119"/>
          </a:xfrm>
        </p:grpSpPr>
        <p:pic>
          <p:nvPicPr>
            <p:cNvPr id="15" name="Picture 14"/>
            <p:cNvPicPr>
              <a:picLocks noChangeAspect="1"/>
            </p:cNvPicPr>
            <p:nvPr/>
          </p:nvPicPr>
          <p:blipFill>
            <a:blip r:embed="rId5" cstate="print">
              <a:extLst>
                <a:ext uri="{BEBA8EAE-BF5A-486C-A8C5-ECC9F3942E4B}">
                  <a14:imgProps xmlns:a14="http://schemas.microsoft.com/office/drawing/2010/main">
                    <a14:imgLayer r:embed="rId6">
                      <a14:imgEffect>
                        <a14:backgroundRemoval t="0" b="100000" l="0" r="100000">
                          <a14:foregroundMark x1="49398" y1="66010" x2="46586" y2="94581"/>
                          <a14:foregroundMark x1="46586" y1="94581" x2="46586" y2="94581"/>
                          <a14:foregroundMark x1="16064" y1="65025" x2="33735" y2="66010"/>
                          <a14:foregroundMark x1="75100" y1="67488" x2="83133" y2="66995"/>
                          <a14:foregroundMark x1="83133" y1="66995" x2="83133" y2="66995"/>
                          <a14:foregroundMark x1="34538" y1="15271" x2="19277" y2="23645"/>
                          <a14:foregroundMark x1="66667" y1="8374" x2="85944" y2="19704"/>
                          <a14:foregroundMark x1="84739" y1="14778" x2="84739" y2="14778"/>
                          <a14:foregroundMark x1="84739" y1="14778" x2="84739" y2="14778"/>
                          <a14:foregroundMark x1="12048" y1="33990" x2="12048" y2="33990"/>
                          <a14:foregroundMark x1="20482" y1="34483" x2="20482" y2="34483"/>
                          <a14:foregroundMark x1="20482" y1="34483" x2="20482" y2="34483"/>
                          <a14:foregroundMark x1="11245" y1="56158" x2="11245" y2="56158"/>
                          <a14:foregroundMark x1="7229" y1="62069" x2="7229" y2="62069"/>
                          <a14:foregroundMark x1="3213" y1="54187" x2="3213" y2="54187"/>
                          <a14:foregroundMark x1="4819" y1="45813" x2="4819" y2="45813"/>
                          <a14:foregroundMark x1="4819" y1="45813" x2="4819" y2="45813"/>
                          <a14:foregroundMark x1="95582" y1="38424" x2="95582" y2="38424"/>
                          <a14:foregroundMark x1="47791" y1="14286" x2="47791" y2="14286"/>
                          <a14:foregroundMark x1="35341" y1="50739" x2="35341" y2="50739"/>
                          <a14:foregroundMark x1="32932" y1="44335" x2="32932" y2="44335"/>
                          <a14:foregroundMark x1="60241" y1="52709" x2="60241" y2="52709"/>
                          <a14:foregroundMark x1="70281" y1="48768" x2="70281" y2="48768"/>
                          <a14:foregroundMark x1="91968" y1="48276" x2="91968" y2="48276"/>
                          <a14:foregroundMark x1="89157" y1="39409" x2="89157" y2="39409"/>
                          <a14:backgroundMark x1="45783" y1="5419" x2="45783" y2="5419"/>
                          <a14:backgroundMark x1="55823" y1="57143" x2="55823" y2="57143"/>
                          <a14:backgroundMark x1="65060" y1="45813" x2="65060" y2="45813"/>
                          <a14:backgroundMark x1="27309" y1="44828" x2="27309" y2="44828"/>
                          <a14:backgroundMark x1="12048" y1="52709" x2="12048" y2="52709"/>
                          <a14:backgroundMark x1="97189" y1="53695" x2="97189" y2="53695"/>
                          <a14:backgroundMark x1="48996" y1="49261" x2="48996" y2="49261"/>
                          <a14:backgroundMark x1="55422" y1="42365" x2="55422" y2="42365"/>
                          <a14:backgroundMark x1="47390" y1="25123" x2="47390" y2="25123"/>
                          <a14:backgroundMark x1="42570" y1="56650" x2="42570" y2="56650"/>
                          <a14:backgroundMark x1="38153" y1="43842" x2="38153" y2="43842"/>
                          <a14:backgroundMark x1="75502" y1="45813" x2="75502" y2="45813"/>
                          <a14:backgroundMark x1="83936" y1="44335" x2="83936" y2="44335"/>
                          <a14:backgroundMark x1="83534" y1="44335" x2="85944" y2="38424"/>
                        </a14:backgroundRemoval>
                      </a14:imgEffect>
                      <a14:imgEffect>
                        <a14:artisticLineDrawing/>
                      </a14:imgEffect>
                      <a14:imgEffect>
                        <a14:saturation sat="99000"/>
                      </a14:imgEffect>
                    </a14:imgLayer>
                  </a14:imgProps>
                </a:ext>
                <a:ext uri="{28A0092B-C50C-407E-A947-70E740481C1C}">
                  <a14:useLocalDpi xmlns:a14="http://schemas.microsoft.com/office/drawing/2010/main" val="0"/>
                </a:ext>
              </a:extLst>
            </a:blip>
            <a:stretch>
              <a:fillRect/>
            </a:stretch>
          </p:blipFill>
          <p:spPr>
            <a:xfrm>
              <a:off x="4724400" y="3976751"/>
              <a:ext cx="3493505" cy="2848119"/>
            </a:xfrm>
            <a:prstGeom prst="rect">
              <a:avLst/>
            </a:prstGeom>
          </p:spPr>
        </p:pic>
        <p:sp>
          <p:nvSpPr>
            <p:cNvPr id="16" name="TextBox 15"/>
            <p:cNvSpPr txBox="1"/>
            <p:nvPr/>
          </p:nvSpPr>
          <p:spPr>
            <a:xfrm>
              <a:off x="3496614" y="5927399"/>
              <a:ext cx="2557987" cy="694228"/>
            </a:xfrm>
            <a:prstGeom prst="rect">
              <a:avLst/>
            </a:prstGeom>
            <a:noFill/>
          </p:spPr>
          <p:txBody>
            <a:bodyPr wrap="none" rtlCol="0">
              <a:spAutoFit/>
            </a:bodyPr>
            <a:lstStyle/>
            <a:p>
              <a:r>
                <a:rPr lang="en-US" b="1" cap="small" dirty="0" smtClean="0"/>
                <a:t>For Information </a:t>
              </a:r>
            </a:p>
            <a:p>
              <a:r>
                <a:rPr lang="en-US" b="1" cap="small" dirty="0" smtClean="0"/>
                <a:t>Exchange</a:t>
              </a:r>
              <a:endParaRPr lang="en-US" b="1" cap="small" dirty="0"/>
            </a:p>
          </p:txBody>
        </p:sp>
      </p:grpSp>
      <p:grpSp>
        <p:nvGrpSpPr>
          <p:cNvPr id="20" name="Group 19"/>
          <p:cNvGrpSpPr/>
          <p:nvPr/>
        </p:nvGrpSpPr>
        <p:grpSpPr>
          <a:xfrm rot="692568">
            <a:off x="5184662" y="4259924"/>
            <a:ext cx="2796576" cy="1789399"/>
            <a:chOff x="4789557" y="3902159"/>
            <a:chExt cx="4002305" cy="2434996"/>
          </a:xfrm>
          <a:effectLst>
            <a:reflection endPos="0" dist="50800" dir="5400000" sy="-100000" algn="bl" rotWithShape="0"/>
          </a:effectLst>
        </p:grpSpPr>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686301">
              <a:off x="4789557" y="3902159"/>
              <a:ext cx="4002305" cy="24349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TextBox 18"/>
            <p:cNvSpPr txBox="1"/>
            <p:nvPr/>
          </p:nvSpPr>
          <p:spPr>
            <a:xfrm rot="627117">
              <a:off x="7011030" y="4075057"/>
              <a:ext cx="1680268" cy="646332"/>
            </a:xfrm>
            <a:prstGeom prst="rect">
              <a:avLst/>
            </a:prstGeom>
            <a:noFill/>
          </p:spPr>
          <p:txBody>
            <a:bodyPr wrap="none" rtlCol="0">
              <a:spAutoFit/>
            </a:bodyPr>
            <a:lstStyle/>
            <a:p>
              <a:pPr algn="ctr"/>
              <a:r>
                <a:rPr lang="en-US" b="1" cap="small" dirty="0" smtClean="0"/>
                <a:t>For Talent </a:t>
              </a:r>
            </a:p>
            <a:p>
              <a:pPr algn="ctr"/>
              <a:r>
                <a:rPr lang="en-US" b="1" cap="small" dirty="0" smtClean="0"/>
                <a:t>Integration</a:t>
              </a:r>
              <a:endParaRPr lang="en-US" b="1" cap="small" dirty="0"/>
            </a:p>
          </p:txBody>
        </p:sp>
      </p:grpSp>
      <p:grpSp>
        <p:nvGrpSpPr>
          <p:cNvPr id="23" name="Group 22"/>
          <p:cNvGrpSpPr/>
          <p:nvPr/>
        </p:nvGrpSpPr>
        <p:grpSpPr>
          <a:xfrm>
            <a:off x="1140221" y="1484243"/>
            <a:ext cx="3040775" cy="1625011"/>
            <a:chOff x="1140221" y="1775092"/>
            <a:chExt cx="3040775" cy="1225640"/>
          </a:xfrm>
        </p:grpSpPr>
        <p:sp>
          <p:nvSpPr>
            <p:cNvPr id="7" name="Curved Down Arrow 6"/>
            <p:cNvSpPr/>
            <p:nvPr/>
          </p:nvSpPr>
          <p:spPr>
            <a:xfrm rot="21339536">
              <a:off x="1140221" y="1775092"/>
              <a:ext cx="2980771" cy="353313"/>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Curved Down Arrow 21"/>
            <p:cNvSpPr/>
            <p:nvPr/>
          </p:nvSpPr>
          <p:spPr>
            <a:xfrm rot="10499619">
              <a:off x="1200225" y="2647419"/>
              <a:ext cx="2980771" cy="353313"/>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1" name="TextBox 20"/>
          <p:cNvSpPr txBox="1"/>
          <p:nvPr/>
        </p:nvSpPr>
        <p:spPr>
          <a:xfrm>
            <a:off x="0" y="6581001"/>
            <a:ext cx="9144000" cy="276999"/>
          </a:xfrm>
          <a:prstGeom prst="rect">
            <a:avLst/>
          </a:prstGeom>
          <a:noFill/>
        </p:spPr>
        <p:txBody>
          <a:bodyPr wrap="square" rtlCol="0" anchor="ctr">
            <a:spAutoFit/>
          </a:bodyPr>
          <a:lstStyle/>
          <a:p>
            <a:pPr marL="0" lvl="1" algn="ctr"/>
            <a:r>
              <a:rPr lang="en-US" sz="1200" dirty="0" smtClean="0"/>
              <a:t>Relevant Citations: </a:t>
            </a:r>
            <a:r>
              <a:rPr lang="en-US" sz="1200" dirty="0"/>
              <a:t>McIntyre &amp; </a:t>
            </a:r>
            <a:r>
              <a:rPr lang="en-US" sz="1200" dirty="0" smtClean="0"/>
              <a:t>Salas (1995)</a:t>
            </a:r>
            <a:r>
              <a:rPr lang="en-US" sz="1200" dirty="0"/>
              <a:t> Cannon-Bowers, </a:t>
            </a:r>
            <a:r>
              <a:rPr lang="en-US" sz="1200" dirty="0" err="1"/>
              <a:t>Tannenbaum</a:t>
            </a:r>
            <a:r>
              <a:rPr lang="en-US" sz="1200" dirty="0"/>
              <a:t>, Salas, &amp; </a:t>
            </a:r>
            <a:r>
              <a:rPr lang="en-US" sz="1200" dirty="0" smtClean="0"/>
              <a:t>Volpe (1995)</a:t>
            </a:r>
            <a:endParaRPr lang="en-US" sz="1200" dirty="0"/>
          </a:p>
        </p:txBody>
      </p:sp>
    </p:spTree>
    <p:extLst>
      <p:ext uri="{BB962C8B-B14F-4D97-AF65-F5344CB8AC3E}">
        <p14:creationId xmlns:p14="http://schemas.microsoft.com/office/powerpoint/2010/main" val="756274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500" fill="hold"/>
                                        <p:tgtEl>
                                          <p:spTgt spid="23"/>
                                        </p:tgtEl>
                                        <p:attrNameLst>
                                          <p:attrName>ppt_w</p:attrName>
                                        </p:attrNameLst>
                                      </p:cBhvr>
                                      <p:tavLst>
                                        <p:tav tm="0">
                                          <p:val>
                                            <p:fltVal val="0"/>
                                          </p:val>
                                        </p:tav>
                                        <p:tav tm="100000">
                                          <p:val>
                                            <p:strVal val="#ppt_w"/>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 calcmode="lin" valueType="num">
                                      <p:cBhvr>
                                        <p:cTn id="16" dur="500" fill="hold"/>
                                        <p:tgtEl>
                                          <p:spTgt spid="23"/>
                                        </p:tgtEl>
                                        <p:attrNameLst>
                                          <p:attrName>style.rotation</p:attrName>
                                        </p:attrNameLst>
                                      </p:cBhvr>
                                      <p:tavLst>
                                        <p:tav tm="0">
                                          <p:val>
                                            <p:fltVal val="90"/>
                                          </p:val>
                                        </p:tav>
                                        <p:tav tm="100000">
                                          <p:val>
                                            <p:fltVal val="0"/>
                                          </p:val>
                                        </p:tav>
                                      </p:tavLst>
                                    </p:anim>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0-#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1+#ppt_w/2"/>
                                          </p:val>
                                        </p:tav>
                                        <p:tav tm="100000">
                                          <p:val>
                                            <p:strVal val="#ppt_x"/>
                                          </p:val>
                                        </p:tav>
                                      </p:tavLst>
                                    </p:anim>
                                    <p:anim calcmode="lin" valueType="num">
                                      <p:cBhvr additive="base">
                                        <p:cTn id="27"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ppt_w</p:attrName>
                                        </p:attrNameLst>
                                      </p:cBhvr>
                                      <p:tavLst>
                                        <p:tav tm="0">
                                          <p:val>
                                            <p:fltVal val="0"/>
                                          </p:val>
                                        </p:tav>
                                        <p:tav tm="100000">
                                          <p:val>
                                            <p:strVal val="#ppt_w"/>
                                          </p:val>
                                        </p:tav>
                                      </p:tavLst>
                                    </p:anim>
                                    <p:anim calcmode="lin" valueType="num">
                                      <p:cBhvr>
                                        <p:cTn id="33" dur="500" fill="hold"/>
                                        <p:tgtEl>
                                          <p:spTgt spid="20"/>
                                        </p:tgtEl>
                                        <p:attrNameLst>
                                          <p:attrName>ppt_h</p:attrName>
                                        </p:attrNameLst>
                                      </p:cBhvr>
                                      <p:tavLst>
                                        <p:tav tm="0">
                                          <p:val>
                                            <p:fltVal val="0"/>
                                          </p:val>
                                        </p:tav>
                                        <p:tav tm="100000">
                                          <p:val>
                                            <p:strVal val="#ppt_h"/>
                                          </p:val>
                                        </p:tav>
                                      </p:tavLst>
                                    </p:anim>
                                    <p:animEffect transition="in" filter="fade">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470648" cy="1258032"/>
          </a:xfrm>
        </p:spPr>
        <p:txBody>
          <a:bodyPr>
            <a:noAutofit/>
          </a:bodyPr>
          <a:lstStyle/>
          <a:p>
            <a:r>
              <a:rPr lang="en-US" dirty="0" smtClean="0"/>
              <a:t>Communication is the Foundation for Teamwork</a:t>
            </a:r>
            <a:endParaRPr lang="en-US" dirty="0"/>
          </a:p>
        </p:txBody>
      </p:sp>
      <p:sp>
        <p:nvSpPr>
          <p:cNvPr id="4" name="Content Placeholder 3"/>
          <p:cNvSpPr>
            <a:spLocks noGrp="1"/>
          </p:cNvSpPr>
          <p:nvPr>
            <p:ph sz="quarter" idx="2"/>
          </p:nvPr>
        </p:nvSpPr>
        <p:spPr>
          <a:xfrm>
            <a:off x="4114800" y="1752600"/>
            <a:ext cx="3813048" cy="4572000"/>
          </a:xfrm>
        </p:spPr>
        <p:txBody>
          <a:bodyPr>
            <a:normAutofit lnSpcReduction="10000"/>
          </a:bodyPr>
          <a:lstStyle/>
          <a:p>
            <a:r>
              <a:rPr lang="en-US" dirty="0"/>
              <a:t>Enables </a:t>
            </a:r>
            <a:r>
              <a:rPr lang="en-US" b="1" dirty="0"/>
              <a:t>leaders</a:t>
            </a:r>
            <a:r>
              <a:rPr lang="en-US" dirty="0"/>
              <a:t> to provide feedback, clarify team roles and define team norms</a:t>
            </a:r>
          </a:p>
          <a:p>
            <a:endParaRPr lang="en-US" dirty="0"/>
          </a:p>
          <a:p>
            <a:r>
              <a:rPr lang="en-US" dirty="0" smtClean="0"/>
              <a:t>Enhances the delivery and effectiveness of </a:t>
            </a:r>
            <a:r>
              <a:rPr lang="en-US" b="1" dirty="0" smtClean="0"/>
              <a:t>mutual support</a:t>
            </a:r>
          </a:p>
          <a:p>
            <a:pPr marL="365760" lvl="1" indent="0">
              <a:buNone/>
            </a:pPr>
            <a:endParaRPr lang="en-US" sz="1800" b="1" dirty="0"/>
          </a:p>
          <a:p>
            <a:r>
              <a:rPr lang="en-US" dirty="0" smtClean="0"/>
              <a:t>Relays information obtained through </a:t>
            </a:r>
            <a:r>
              <a:rPr lang="en-US" b="1" dirty="0" smtClean="0"/>
              <a:t>situation monitoring</a:t>
            </a:r>
            <a:r>
              <a:rPr lang="en-US" dirty="0" smtClean="0"/>
              <a:t> </a:t>
            </a:r>
            <a:endParaRPr lang="en-US" b="1" dirty="0" smtClean="0"/>
          </a:p>
        </p:txBody>
      </p:sp>
      <p:grpSp>
        <p:nvGrpSpPr>
          <p:cNvPr id="3" name="Group 2"/>
          <p:cNvGrpSpPr/>
          <p:nvPr/>
        </p:nvGrpSpPr>
        <p:grpSpPr>
          <a:xfrm>
            <a:off x="762000" y="2133600"/>
            <a:ext cx="2971800" cy="3670289"/>
            <a:chOff x="1143000" y="2326499"/>
            <a:chExt cx="2438400" cy="3121014"/>
          </a:xfrm>
        </p:grpSpPr>
        <p:pic>
          <p:nvPicPr>
            <p:cNvPr id="7" name="Picture 6"/>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val="0"/>
                </a:ext>
              </a:extLst>
            </a:blip>
            <a:stretch>
              <a:fillRect/>
            </a:stretch>
          </p:blipFill>
          <p:spPr>
            <a:xfrm>
              <a:off x="1143000" y="2326499"/>
              <a:ext cx="2438400" cy="3045428"/>
            </a:xfrm>
            <a:prstGeom prst="rect">
              <a:avLst/>
            </a:prstGeom>
            <a:solidFill>
              <a:srgbClr val="F5EFE3"/>
            </a:solidFill>
          </p:spPr>
        </p:pic>
        <p:sp>
          <p:nvSpPr>
            <p:cNvPr id="8" name="TextBox 7"/>
            <p:cNvSpPr txBox="1"/>
            <p:nvPr/>
          </p:nvSpPr>
          <p:spPr>
            <a:xfrm>
              <a:off x="1143000" y="5002595"/>
              <a:ext cx="2438400" cy="444918"/>
            </a:xfrm>
            <a:prstGeom prst="rect">
              <a:avLst/>
            </a:prstGeom>
            <a:solidFill>
              <a:srgbClr val="996600"/>
            </a:solidFill>
          </p:spPr>
          <p:txBody>
            <a:bodyPr wrap="square" rtlCol="0">
              <a:spAutoFit/>
            </a:bodyPr>
            <a:lstStyle/>
            <a:p>
              <a:pPr algn="ctr"/>
              <a:r>
                <a:rPr lang="en-US" sz="2800" dirty="0" smtClean="0">
                  <a:solidFill>
                    <a:prstClr val="black"/>
                  </a:solidFill>
                  <a:latin typeface="Calibri" pitchFamily="34" charset="0"/>
                  <a:cs typeface="Calibri" pitchFamily="34" charset="0"/>
                </a:rPr>
                <a:t>COMMUNICATION</a:t>
              </a:r>
              <a:endParaRPr lang="en-US" sz="2800" dirty="0">
                <a:solidFill>
                  <a:prstClr val="black"/>
                </a:solidFill>
                <a:latin typeface="Calibri" pitchFamily="34" charset="0"/>
                <a:cs typeface="Calibri" pitchFamily="34" charset="0"/>
              </a:endParaRPr>
            </a:p>
          </p:txBody>
        </p:sp>
        <p:sp>
          <p:nvSpPr>
            <p:cNvPr id="9" name="TextBox 8"/>
            <p:cNvSpPr txBox="1"/>
            <p:nvPr/>
          </p:nvSpPr>
          <p:spPr>
            <a:xfrm>
              <a:off x="1752600" y="2511440"/>
              <a:ext cx="1182215" cy="261610"/>
            </a:xfrm>
            <a:prstGeom prst="rect">
              <a:avLst/>
            </a:prstGeom>
            <a:noFill/>
          </p:spPr>
          <p:txBody>
            <a:bodyPr wrap="square" rtlCol="0">
              <a:spAutoFit/>
            </a:bodyPr>
            <a:lstStyle/>
            <a:p>
              <a:pPr algn="ctr"/>
              <a:r>
                <a:rPr lang="en-US" sz="1100" dirty="0" smtClean="0">
                  <a:solidFill>
                    <a:prstClr val="black"/>
                  </a:solidFill>
                  <a:latin typeface="Calibri" pitchFamily="34" charset="0"/>
                  <a:cs typeface="Calibri" pitchFamily="34" charset="0"/>
                </a:rPr>
                <a:t>LEADERSHIP</a:t>
              </a:r>
              <a:endParaRPr lang="en-US" sz="1100" dirty="0">
                <a:solidFill>
                  <a:prstClr val="black"/>
                </a:solidFill>
                <a:latin typeface="Calibri" pitchFamily="34" charset="0"/>
                <a:cs typeface="Calibri" pitchFamily="34" charset="0"/>
              </a:endParaRPr>
            </a:p>
          </p:txBody>
        </p:sp>
        <p:sp>
          <p:nvSpPr>
            <p:cNvPr id="10" name="TextBox 9"/>
            <p:cNvSpPr txBox="1"/>
            <p:nvPr/>
          </p:nvSpPr>
          <p:spPr>
            <a:xfrm>
              <a:off x="1242730" y="2959953"/>
              <a:ext cx="914400" cy="430887"/>
            </a:xfrm>
            <a:prstGeom prst="rect">
              <a:avLst/>
            </a:prstGeom>
            <a:noFill/>
          </p:spPr>
          <p:txBody>
            <a:bodyPr wrap="square" rtlCol="0">
              <a:spAutoFit/>
            </a:bodyPr>
            <a:lstStyle/>
            <a:p>
              <a:pPr algn="ctr"/>
              <a:r>
                <a:rPr lang="en-US" sz="1100" dirty="0" smtClean="0">
                  <a:solidFill>
                    <a:prstClr val="black"/>
                  </a:solidFill>
                  <a:latin typeface="Calibri" pitchFamily="34" charset="0"/>
                  <a:cs typeface="Calibri" pitchFamily="34" charset="0"/>
                </a:rPr>
                <a:t>MUTUAL</a:t>
              </a:r>
              <a:r>
                <a:rPr lang="en-US" sz="1100" dirty="0" smtClean="0">
                  <a:solidFill>
                    <a:prstClr val="black"/>
                  </a:solidFill>
                </a:rPr>
                <a:t> </a:t>
              </a:r>
            </a:p>
            <a:p>
              <a:pPr algn="ctr"/>
              <a:r>
                <a:rPr lang="en-US" sz="1100" dirty="0" smtClean="0">
                  <a:solidFill>
                    <a:prstClr val="black"/>
                  </a:solidFill>
                  <a:latin typeface="Calibri" pitchFamily="34" charset="0"/>
                  <a:cs typeface="Calibri" pitchFamily="34" charset="0"/>
                </a:rPr>
                <a:t>SUPPORT</a:t>
              </a:r>
              <a:endParaRPr lang="en-US" sz="1100" dirty="0">
                <a:solidFill>
                  <a:prstClr val="black"/>
                </a:solidFill>
                <a:latin typeface="Calibri" pitchFamily="34" charset="0"/>
                <a:cs typeface="Calibri" pitchFamily="34" charset="0"/>
              </a:endParaRPr>
            </a:p>
          </p:txBody>
        </p:sp>
        <p:sp>
          <p:nvSpPr>
            <p:cNvPr id="11" name="TextBox 10"/>
            <p:cNvSpPr txBox="1"/>
            <p:nvPr/>
          </p:nvSpPr>
          <p:spPr>
            <a:xfrm>
              <a:off x="2452829" y="3010079"/>
              <a:ext cx="1128571" cy="415498"/>
            </a:xfrm>
            <a:prstGeom prst="rect">
              <a:avLst/>
            </a:prstGeom>
            <a:noFill/>
          </p:spPr>
          <p:txBody>
            <a:bodyPr wrap="square" rtlCol="0">
              <a:spAutoFit/>
            </a:bodyPr>
            <a:lstStyle/>
            <a:p>
              <a:pPr algn="ctr"/>
              <a:r>
                <a:rPr lang="en-US" sz="1050" dirty="0" smtClean="0">
                  <a:solidFill>
                    <a:prstClr val="black"/>
                  </a:solidFill>
                  <a:latin typeface="Calibri" pitchFamily="34" charset="0"/>
                  <a:cs typeface="Calibri" pitchFamily="34" charset="0"/>
                </a:rPr>
                <a:t>SITUATION</a:t>
              </a:r>
              <a:r>
                <a:rPr lang="en-US" sz="1050" dirty="0" smtClean="0">
                  <a:solidFill>
                    <a:prstClr val="black"/>
                  </a:solidFill>
                </a:rPr>
                <a:t> </a:t>
              </a:r>
              <a:r>
                <a:rPr lang="en-US" sz="1050" dirty="0" smtClean="0">
                  <a:solidFill>
                    <a:prstClr val="black"/>
                  </a:solidFill>
                  <a:latin typeface="Calibri" pitchFamily="34" charset="0"/>
                  <a:cs typeface="Calibri" pitchFamily="34" charset="0"/>
                </a:rPr>
                <a:t>MONITORING</a:t>
              </a:r>
              <a:endParaRPr lang="en-US" sz="1050" dirty="0">
                <a:solidFill>
                  <a:prstClr val="black"/>
                </a:solidFill>
                <a:latin typeface="Calibri" pitchFamily="34" charset="0"/>
                <a:cs typeface="Calibri" pitchFamily="34" charset="0"/>
              </a:endParaRPr>
            </a:p>
          </p:txBody>
        </p:sp>
      </p:grpSp>
      <p:sp>
        <p:nvSpPr>
          <p:cNvPr id="15" name="Rectangle 14">
            <a:hlinkClick r:id="rId5" action="ppaction://hlinksldjump"/>
          </p:cNvPr>
          <p:cNvSpPr/>
          <p:nvPr/>
        </p:nvSpPr>
        <p:spPr>
          <a:xfrm>
            <a:off x="7648575" y="5570562"/>
            <a:ext cx="1143000" cy="12129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TextBox 11"/>
          <p:cNvSpPr txBox="1"/>
          <p:nvPr/>
        </p:nvSpPr>
        <p:spPr>
          <a:xfrm>
            <a:off x="1" y="6211669"/>
            <a:ext cx="9144000" cy="646331"/>
          </a:xfrm>
          <a:prstGeom prst="rect">
            <a:avLst/>
          </a:prstGeom>
          <a:noFill/>
        </p:spPr>
        <p:txBody>
          <a:bodyPr wrap="square" rtlCol="0" anchor="ctr">
            <a:spAutoFit/>
          </a:bodyPr>
          <a:lstStyle/>
          <a:p>
            <a:pPr marL="0" lvl="1" algn="ctr"/>
            <a:r>
              <a:rPr lang="en-US" sz="1200" dirty="0" smtClean="0">
                <a:solidFill>
                  <a:prstClr val="black"/>
                </a:solidFill>
              </a:rPr>
              <a:t>Relevant Citations: </a:t>
            </a:r>
            <a:r>
              <a:rPr lang="en-US" sz="1200" dirty="0">
                <a:solidFill>
                  <a:prstClr val="black"/>
                </a:solidFill>
              </a:rPr>
              <a:t>Burke, </a:t>
            </a:r>
            <a:r>
              <a:rPr lang="en-US" sz="1200" dirty="0" err="1">
                <a:solidFill>
                  <a:prstClr val="black"/>
                </a:solidFill>
              </a:rPr>
              <a:t>Stagl</a:t>
            </a:r>
            <a:r>
              <a:rPr lang="en-US" sz="1200" dirty="0">
                <a:solidFill>
                  <a:prstClr val="black"/>
                </a:solidFill>
              </a:rPr>
              <a:t>, Klein, Goodwin, </a:t>
            </a:r>
            <a:r>
              <a:rPr lang="en-US" sz="1200" dirty="0" smtClean="0">
                <a:solidFill>
                  <a:prstClr val="black"/>
                </a:solidFill>
              </a:rPr>
              <a:t>Salas and </a:t>
            </a:r>
            <a:r>
              <a:rPr lang="en-US" sz="1200" dirty="0" err="1">
                <a:solidFill>
                  <a:prstClr val="black"/>
                </a:solidFill>
              </a:rPr>
              <a:t>Halpin</a:t>
            </a:r>
            <a:r>
              <a:rPr lang="en-US" sz="1200" dirty="0">
                <a:solidFill>
                  <a:prstClr val="black"/>
                </a:solidFill>
              </a:rPr>
              <a:t> (2006)  Cannon-Bowers, </a:t>
            </a:r>
            <a:r>
              <a:rPr lang="en-US" sz="1200" dirty="0" err="1">
                <a:solidFill>
                  <a:prstClr val="black"/>
                </a:solidFill>
              </a:rPr>
              <a:t>Tannenbaum</a:t>
            </a:r>
            <a:r>
              <a:rPr lang="en-US" sz="1200" dirty="0">
                <a:solidFill>
                  <a:prstClr val="black"/>
                </a:solidFill>
              </a:rPr>
              <a:t>, Salas, &amp; Volpe, (1995) </a:t>
            </a:r>
            <a:r>
              <a:rPr lang="en-US" sz="1200" dirty="0" smtClean="0">
                <a:solidFill>
                  <a:prstClr val="black"/>
                </a:solidFill>
              </a:rPr>
              <a:t>Salas</a:t>
            </a:r>
            <a:r>
              <a:rPr lang="en-US" sz="1200" dirty="0">
                <a:solidFill>
                  <a:prstClr val="black"/>
                </a:solidFill>
              </a:rPr>
              <a:t>, </a:t>
            </a:r>
            <a:r>
              <a:rPr lang="en-US" sz="1200" dirty="0" smtClean="0">
                <a:solidFill>
                  <a:prstClr val="black"/>
                </a:solidFill>
              </a:rPr>
              <a:t>Sims &amp; </a:t>
            </a:r>
            <a:r>
              <a:rPr lang="en-US" sz="1200" dirty="0">
                <a:solidFill>
                  <a:prstClr val="black"/>
                </a:solidFill>
              </a:rPr>
              <a:t>Burke (2004)</a:t>
            </a:r>
            <a:endParaRPr lang="en-US" dirty="0">
              <a:solidFill>
                <a:prstClr val="black"/>
              </a:solidFill>
            </a:endParaRPr>
          </a:p>
          <a:p>
            <a:pPr algn="ctr"/>
            <a:endParaRPr lang="en-US" sz="1200" dirty="0">
              <a:solidFill>
                <a:prstClr val="black"/>
              </a:solidFill>
            </a:endParaRPr>
          </a:p>
        </p:txBody>
      </p:sp>
    </p:spTree>
    <p:extLst>
      <p:ext uri="{BB962C8B-B14F-4D97-AF65-F5344CB8AC3E}">
        <p14:creationId xmlns:p14="http://schemas.microsoft.com/office/powerpoint/2010/main" val="37075615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4791419" y="4423924"/>
            <a:ext cx="2743200" cy="2364294"/>
            <a:chOff x="3810000" y="1308651"/>
            <a:chExt cx="3649640" cy="3328351"/>
          </a:xfrm>
          <a:effectLst>
            <a:outerShdw dist="50800" dir="5400000" sx="1000" sy="1000" algn="ctr" rotWithShape="0">
              <a:srgbClr val="000000"/>
            </a:outerShdw>
          </a:effectLst>
        </p:grpSpPr>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0" y="1308651"/>
              <a:ext cx="3649640" cy="2882349"/>
            </a:xfrm>
            <a:prstGeom prst="rect">
              <a:avLst/>
            </a:prstGeom>
            <a:blipFill dpi="0" rotWithShape="1">
              <a:blip r:embed="rId3" cstate="print">
                <a:alphaModFix amt="0"/>
              </a:blip>
              <a:srcRect/>
              <a:stretch>
                <a:fillRect/>
              </a:stretch>
            </a:blipFill>
            <a:effectLst>
              <a:softEdge rad="127000"/>
            </a:effectLst>
          </p:spPr>
        </p:pic>
        <p:sp>
          <p:nvSpPr>
            <p:cNvPr id="17" name="TextBox 16"/>
            <p:cNvSpPr txBox="1"/>
            <p:nvPr/>
          </p:nvSpPr>
          <p:spPr>
            <a:xfrm>
              <a:off x="3810000" y="4043323"/>
              <a:ext cx="3649640" cy="593679"/>
            </a:xfrm>
            <a:prstGeom prst="rect">
              <a:avLst/>
            </a:prstGeom>
            <a:noFill/>
          </p:spPr>
          <p:txBody>
            <a:bodyPr wrap="square" rtlCol="0">
              <a:spAutoFit/>
            </a:bodyPr>
            <a:lstStyle/>
            <a:p>
              <a:pPr algn="ctr"/>
              <a:r>
                <a:rPr lang="en-US" sz="2100" b="1" cap="small" dirty="0" smtClean="0">
                  <a:solidFill>
                    <a:prstClr val="black">
                      <a:lumMod val="95000"/>
                      <a:lumOff val="5000"/>
                    </a:prstClr>
                  </a:solidFill>
                </a:rPr>
                <a:t>Emotion</a:t>
              </a:r>
              <a:endParaRPr lang="en-US" sz="2100" b="1" cap="small" dirty="0">
                <a:solidFill>
                  <a:prstClr val="black">
                    <a:lumMod val="95000"/>
                    <a:lumOff val="5000"/>
                  </a:prstClr>
                </a:solidFill>
              </a:endParaRPr>
            </a:p>
          </p:txBody>
        </p:sp>
      </p:grpSp>
      <p:sp>
        <p:nvSpPr>
          <p:cNvPr id="2" name="Title 1"/>
          <p:cNvSpPr>
            <a:spLocks noGrp="1"/>
          </p:cNvSpPr>
          <p:nvPr>
            <p:ph type="title"/>
          </p:nvPr>
        </p:nvSpPr>
        <p:spPr>
          <a:xfrm>
            <a:off x="153798" y="152400"/>
            <a:ext cx="4841640" cy="1143000"/>
          </a:xfrm>
        </p:spPr>
        <p:txBody>
          <a:bodyPr/>
          <a:lstStyle/>
          <a:p>
            <a:r>
              <a:rPr lang="en-US" dirty="0" smtClean="0"/>
              <a:t>Communication Barriers</a:t>
            </a:r>
            <a:endParaRPr lang="en-US" dirty="0"/>
          </a:p>
        </p:txBody>
      </p:sp>
      <p:grpSp>
        <p:nvGrpSpPr>
          <p:cNvPr id="15" name="Group 14"/>
          <p:cNvGrpSpPr/>
          <p:nvPr/>
        </p:nvGrpSpPr>
        <p:grpSpPr>
          <a:xfrm>
            <a:off x="1435839" y="4239300"/>
            <a:ext cx="3135795" cy="2524581"/>
            <a:chOff x="133554" y="4419600"/>
            <a:chExt cx="3269235" cy="2779347"/>
          </a:xfrm>
        </p:grpSpPr>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445" y="4419600"/>
              <a:ext cx="2703355" cy="2502042"/>
            </a:xfrm>
            <a:prstGeom prst="ellipse">
              <a:avLst/>
            </a:prstGeom>
            <a:ln>
              <a:noFill/>
            </a:ln>
            <a:effectLst>
              <a:softEdge rad="112500"/>
            </a:effectLst>
          </p:spPr>
        </p:pic>
        <p:sp>
          <p:nvSpPr>
            <p:cNvPr id="14" name="TextBox 13"/>
            <p:cNvSpPr txBox="1"/>
            <p:nvPr/>
          </p:nvSpPr>
          <p:spPr>
            <a:xfrm>
              <a:off x="133554" y="6758460"/>
              <a:ext cx="3269235" cy="440487"/>
            </a:xfrm>
            <a:prstGeom prst="rect">
              <a:avLst/>
            </a:prstGeom>
            <a:noFill/>
          </p:spPr>
          <p:txBody>
            <a:bodyPr wrap="none" rtlCol="0">
              <a:spAutoFit/>
            </a:bodyPr>
            <a:lstStyle/>
            <a:p>
              <a:pPr algn="ctr"/>
              <a:r>
                <a:rPr lang="en-US" sz="2000" b="1" cap="small" dirty="0" smtClean="0">
                  <a:solidFill>
                    <a:prstClr val="black"/>
                  </a:solidFill>
                </a:rPr>
                <a:t>Competing Priorities</a:t>
              </a:r>
              <a:endParaRPr lang="en-US" sz="2000" b="1" cap="small" dirty="0">
                <a:solidFill>
                  <a:prstClr val="black"/>
                </a:solidFill>
              </a:endParaRPr>
            </a:p>
          </p:txBody>
        </p:sp>
      </p:grpSp>
      <p:grpSp>
        <p:nvGrpSpPr>
          <p:cNvPr id="13" name="Group 12"/>
          <p:cNvGrpSpPr/>
          <p:nvPr/>
        </p:nvGrpSpPr>
        <p:grpSpPr>
          <a:xfrm>
            <a:off x="153798" y="1727579"/>
            <a:ext cx="2906153" cy="2696345"/>
            <a:chOff x="-24523" y="2069506"/>
            <a:chExt cx="4424300" cy="3358533"/>
          </a:xfrm>
        </p:grpSpPr>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l="6464" r="2586"/>
            <a:stretch/>
          </p:blipFill>
          <p:spPr>
            <a:xfrm rot="21158948">
              <a:off x="355351" y="2069506"/>
              <a:ext cx="3777184" cy="2265257"/>
            </a:xfrm>
            <a:prstGeom prst="round2DiagRect">
              <a:avLst>
                <a:gd name="adj1" fmla="val 16667"/>
                <a:gd name="adj2" fmla="val 21241"/>
              </a:avLst>
            </a:prstGeom>
            <a:ln w="88900" cap="sq">
              <a:solidFill>
                <a:schemeClr val="accent1">
                  <a:lumMod val="50000"/>
                </a:schemeClr>
              </a:solidFill>
              <a:miter lim="800000"/>
            </a:ln>
            <a:effectLst>
              <a:outerShdw blurRad="254000" algn="tl" rotWithShape="0">
                <a:srgbClr val="000000">
                  <a:alpha val="43000"/>
                </a:srgbClr>
              </a:outerShdw>
            </a:effectLst>
          </p:spPr>
        </p:pic>
        <p:sp>
          <p:nvSpPr>
            <p:cNvPr id="11" name="TextBox 10"/>
            <p:cNvSpPr txBox="1"/>
            <p:nvPr/>
          </p:nvSpPr>
          <p:spPr>
            <a:xfrm>
              <a:off x="-24523" y="4507969"/>
              <a:ext cx="4424300" cy="920070"/>
            </a:xfrm>
            <a:prstGeom prst="rect">
              <a:avLst/>
            </a:prstGeom>
            <a:noFill/>
          </p:spPr>
          <p:txBody>
            <a:bodyPr wrap="square" rtlCol="0">
              <a:spAutoFit/>
            </a:bodyPr>
            <a:lstStyle/>
            <a:p>
              <a:pPr algn="ctr"/>
              <a:r>
                <a:rPr lang="en-US" sz="2100" b="1" cap="small" dirty="0" smtClean="0">
                  <a:solidFill>
                    <a:prstClr val="black"/>
                  </a:solidFill>
                </a:rPr>
                <a:t>Unverified </a:t>
              </a:r>
            </a:p>
            <a:p>
              <a:pPr algn="ctr"/>
              <a:r>
                <a:rPr lang="en-US" sz="2100" b="1" cap="small" dirty="0" smtClean="0">
                  <a:solidFill>
                    <a:prstClr val="black"/>
                  </a:solidFill>
                </a:rPr>
                <a:t>Information</a:t>
              </a:r>
              <a:endParaRPr lang="en-US" sz="2100" b="1" cap="small" dirty="0">
                <a:solidFill>
                  <a:prstClr val="black"/>
                </a:solidFill>
              </a:endParaRPr>
            </a:p>
          </p:txBody>
        </p:sp>
      </p:grpSp>
      <p:grpSp>
        <p:nvGrpSpPr>
          <p:cNvPr id="6" name="Group 5"/>
          <p:cNvGrpSpPr/>
          <p:nvPr/>
        </p:nvGrpSpPr>
        <p:grpSpPr>
          <a:xfrm>
            <a:off x="3994012" y="152400"/>
            <a:ext cx="4407865" cy="1535768"/>
            <a:chOff x="2361780" y="3986374"/>
            <a:chExt cx="4641990" cy="3330795"/>
          </a:xfrm>
        </p:grpSpPr>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t="37616" b="3371"/>
            <a:stretch/>
          </p:blipFill>
          <p:spPr>
            <a:xfrm>
              <a:off x="2361782" y="3986374"/>
              <a:ext cx="4621055" cy="22969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2361780" y="6331737"/>
              <a:ext cx="4641990" cy="985432"/>
            </a:xfrm>
            <a:prstGeom prst="rect">
              <a:avLst/>
            </a:prstGeom>
            <a:noFill/>
          </p:spPr>
          <p:txBody>
            <a:bodyPr wrap="square" rtlCol="0">
              <a:spAutoFit/>
            </a:bodyPr>
            <a:lstStyle/>
            <a:p>
              <a:pPr algn="ctr"/>
              <a:r>
                <a:rPr lang="en-US" sz="2100" b="1" cap="small" dirty="0" smtClean="0">
                  <a:solidFill>
                    <a:prstClr val="black"/>
                  </a:solidFill>
                </a:rPr>
                <a:t>Physical Distance</a:t>
              </a:r>
              <a:endParaRPr lang="en-US" sz="2100" b="1" cap="small" dirty="0">
                <a:solidFill>
                  <a:prstClr val="black"/>
                </a:solidFill>
              </a:endParaRPr>
            </a:p>
          </p:txBody>
        </p:sp>
      </p:grpSp>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3279" y="1849868"/>
            <a:ext cx="2580591" cy="174563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21" name="Group 20"/>
          <p:cNvGrpSpPr/>
          <p:nvPr/>
        </p:nvGrpSpPr>
        <p:grpSpPr>
          <a:xfrm>
            <a:off x="6122951" y="1735059"/>
            <a:ext cx="2823336" cy="2619511"/>
            <a:chOff x="5963424" y="2590827"/>
            <a:chExt cx="3524697" cy="3395461"/>
          </a:xfrm>
        </p:grpSpPr>
        <p:pic>
          <p:nvPicPr>
            <p:cNvPr id="19" name="Picture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83826" y="2590827"/>
              <a:ext cx="3054975" cy="2970200"/>
            </a:xfrm>
            <a:prstGeom prst="ellipse">
              <a:avLst/>
            </a:prstGeom>
            <a:blipFill dpi="0" rotWithShape="1">
              <a:blip r:embed="rId9" cstate="print"/>
              <a:srcRect/>
              <a:tile tx="0" ty="0" sx="100000" sy="100000" flip="none" algn="tl"/>
            </a:blipFill>
            <a:ln>
              <a:noFill/>
            </a:ln>
            <a:effectLst>
              <a:softEdge rad="112500"/>
            </a:effectLst>
          </p:spPr>
        </p:pic>
        <p:sp>
          <p:nvSpPr>
            <p:cNvPr id="20" name="TextBox 19"/>
            <p:cNvSpPr txBox="1"/>
            <p:nvPr/>
          </p:nvSpPr>
          <p:spPr>
            <a:xfrm>
              <a:off x="5963424" y="5113791"/>
              <a:ext cx="3524697" cy="872497"/>
            </a:xfrm>
            <a:prstGeom prst="rect">
              <a:avLst/>
            </a:prstGeom>
            <a:noFill/>
          </p:spPr>
          <p:txBody>
            <a:bodyPr wrap="square" rtlCol="0">
              <a:spAutoFit/>
            </a:bodyPr>
            <a:lstStyle/>
            <a:p>
              <a:pPr algn="ctr"/>
              <a:r>
                <a:rPr lang="en-US" sz="2100" b="1" cap="small" dirty="0" smtClean="0">
                  <a:solidFill>
                    <a:prstClr val="black"/>
                  </a:solidFill>
                </a:rPr>
                <a:t>Communication Style</a:t>
              </a:r>
              <a:endParaRPr lang="en-US" sz="2100" b="1" cap="small" dirty="0">
                <a:solidFill>
                  <a:prstClr val="black"/>
                </a:solidFill>
              </a:endParaRPr>
            </a:p>
          </p:txBody>
        </p:sp>
      </p:grpSp>
      <p:sp>
        <p:nvSpPr>
          <p:cNvPr id="8" name="TextBox 7"/>
          <p:cNvSpPr txBox="1"/>
          <p:nvPr/>
        </p:nvSpPr>
        <p:spPr>
          <a:xfrm>
            <a:off x="3353279" y="3615906"/>
            <a:ext cx="2476344" cy="738664"/>
          </a:xfrm>
          <a:prstGeom prst="rect">
            <a:avLst/>
          </a:prstGeom>
          <a:noFill/>
        </p:spPr>
        <p:txBody>
          <a:bodyPr wrap="square" rtlCol="0">
            <a:spAutoFit/>
          </a:bodyPr>
          <a:lstStyle/>
          <a:p>
            <a:pPr algn="ctr"/>
            <a:r>
              <a:rPr lang="en-US" sz="2100" b="1" cap="small" dirty="0" smtClean="0">
                <a:solidFill>
                  <a:prstClr val="black"/>
                </a:solidFill>
              </a:rPr>
              <a:t>Language Differences</a:t>
            </a:r>
            <a:endParaRPr lang="en-US" sz="2100" b="1" cap="small" dirty="0">
              <a:solidFill>
                <a:prstClr val="black"/>
              </a:solidFill>
            </a:endParaRPr>
          </a:p>
        </p:txBody>
      </p:sp>
    </p:spTree>
    <p:extLst>
      <p:ext uri="{BB962C8B-B14F-4D97-AF65-F5344CB8AC3E}">
        <p14:creationId xmlns:p14="http://schemas.microsoft.com/office/powerpoint/2010/main" val="2785176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ppt_w</p:attrName>
                                        </p:attrNameLst>
                                      </p:cBhvr>
                                      <p:tavLst>
                                        <p:tav tm="0" fmla="#ppt_w*sin(2.5*pi*$)">
                                          <p:val>
                                            <p:fltVal val="0"/>
                                          </p:val>
                                        </p:tav>
                                        <p:tav tm="100000">
                                          <p:val>
                                            <p:fltVal val="1"/>
                                          </p:val>
                                        </p:tav>
                                      </p:tavLst>
                                    </p:anim>
                                    <p:anim calcmode="lin" valueType="num">
                                      <p:cBhvr>
                                        <p:cTn id="14" dur="10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checkerboard(across)">
                                      <p:cBhvr>
                                        <p:cTn id="19" dur="10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1000" fill="hold"/>
                                        <p:tgtEl>
                                          <p:spTgt spid="6"/>
                                        </p:tgtEl>
                                        <p:attrNameLst>
                                          <p:attrName>ppt_x</p:attrName>
                                        </p:attrNameLst>
                                      </p:cBhvr>
                                      <p:tavLst>
                                        <p:tav tm="0">
                                          <p:val>
                                            <p:strVal val="#ppt_x"/>
                                          </p:val>
                                        </p:tav>
                                        <p:tav tm="100000">
                                          <p:val>
                                            <p:strVal val="#ppt_x"/>
                                          </p:val>
                                        </p:tav>
                                      </p:tavLst>
                                    </p:anim>
                                    <p:anim calcmode="lin" valueType="num">
                                      <p:cBhvr additive="base">
                                        <p:cTn id="25"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9" presetClass="entr" presetSubtype="0" decel="100000" fill="hold" nodeType="click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1000" fill="hold"/>
                                        <p:tgtEl>
                                          <p:spTgt spid="21"/>
                                        </p:tgtEl>
                                        <p:attrNameLst>
                                          <p:attrName>ppt_w</p:attrName>
                                        </p:attrNameLst>
                                      </p:cBhvr>
                                      <p:tavLst>
                                        <p:tav tm="0">
                                          <p:val>
                                            <p:fltVal val="0"/>
                                          </p:val>
                                        </p:tav>
                                        <p:tav tm="100000">
                                          <p:val>
                                            <p:strVal val="#ppt_w"/>
                                          </p:val>
                                        </p:tav>
                                      </p:tavLst>
                                    </p:anim>
                                    <p:anim calcmode="lin" valueType="num">
                                      <p:cBhvr>
                                        <p:cTn id="31" dur="1000" fill="hold"/>
                                        <p:tgtEl>
                                          <p:spTgt spid="21"/>
                                        </p:tgtEl>
                                        <p:attrNameLst>
                                          <p:attrName>ppt_h</p:attrName>
                                        </p:attrNameLst>
                                      </p:cBhvr>
                                      <p:tavLst>
                                        <p:tav tm="0">
                                          <p:val>
                                            <p:fltVal val="0"/>
                                          </p:val>
                                        </p:tav>
                                        <p:tav tm="100000">
                                          <p:val>
                                            <p:strVal val="#ppt_h"/>
                                          </p:val>
                                        </p:tav>
                                      </p:tavLst>
                                    </p:anim>
                                    <p:anim calcmode="lin" valueType="num">
                                      <p:cBhvr>
                                        <p:cTn id="32" dur="1000" fill="hold"/>
                                        <p:tgtEl>
                                          <p:spTgt spid="21"/>
                                        </p:tgtEl>
                                        <p:attrNameLst>
                                          <p:attrName>style.rotation</p:attrName>
                                        </p:attrNameLst>
                                      </p:cBhvr>
                                      <p:tavLst>
                                        <p:tav tm="0">
                                          <p:val>
                                            <p:fltVal val="360"/>
                                          </p:val>
                                        </p:tav>
                                        <p:tav tm="100000">
                                          <p:val>
                                            <p:fltVal val="0"/>
                                          </p:val>
                                        </p:tav>
                                      </p:tavLst>
                                    </p:anim>
                                    <p:animEffect transition="in" filter="fade">
                                      <p:cBhvr>
                                        <p:cTn id="33"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9762"/>
          </a:xfrm>
        </p:spPr>
        <p:txBody>
          <a:bodyPr>
            <a:normAutofit/>
          </a:bodyPr>
          <a:lstStyle/>
          <a:p>
            <a:r>
              <a:rPr lang="en-US" dirty="0" smtClean="0"/>
              <a:t>How We Communicate</a:t>
            </a:r>
            <a:endParaRPr lang="en-US" dirty="0"/>
          </a:p>
        </p:txBody>
      </p:sp>
      <p:sp>
        <p:nvSpPr>
          <p:cNvPr id="3" name="Content Placeholder 2"/>
          <p:cNvSpPr>
            <a:spLocks noGrp="1"/>
          </p:cNvSpPr>
          <p:nvPr>
            <p:ph sz="quarter" idx="1"/>
          </p:nvPr>
        </p:nvSpPr>
        <p:spPr/>
        <p:txBody>
          <a:bodyPr>
            <a:normAutofit/>
          </a:bodyPr>
          <a:lstStyle/>
          <a:p>
            <a:pPr>
              <a:spcBef>
                <a:spcPts val="504"/>
              </a:spcBef>
            </a:pPr>
            <a:r>
              <a:rPr lang="en-US" dirty="0"/>
              <a:t>Relaying information non-verbally</a:t>
            </a:r>
          </a:p>
          <a:p>
            <a:pPr lvl="1">
              <a:spcBef>
                <a:spcPts val="504"/>
              </a:spcBef>
            </a:pPr>
            <a:r>
              <a:rPr lang="en-US" dirty="0"/>
              <a:t>Body language</a:t>
            </a:r>
          </a:p>
          <a:p>
            <a:pPr lvl="1">
              <a:spcBef>
                <a:spcPts val="504"/>
              </a:spcBef>
              <a:spcAft>
                <a:spcPts val="1200"/>
              </a:spcAft>
            </a:pPr>
            <a:r>
              <a:rPr lang="en-US" dirty="0"/>
              <a:t>Written messages</a:t>
            </a:r>
          </a:p>
          <a:p>
            <a:pPr>
              <a:spcBef>
                <a:spcPts val="504"/>
              </a:spcBef>
            </a:pPr>
            <a:r>
              <a:rPr lang="en-US" dirty="0" smtClean="0"/>
              <a:t>Speaking</a:t>
            </a:r>
          </a:p>
          <a:p>
            <a:pPr lvl="1">
              <a:spcBef>
                <a:spcPts val="504"/>
              </a:spcBef>
            </a:pPr>
            <a:r>
              <a:rPr lang="en-US" dirty="0" smtClean="0"/>
              <a:t>In person</a:t>
            </a:r>
          </a:p>
          <a:p>
            <a:pPr lvl="1">
              <a:spcBef>
                <a:spcPts val="504"/>
              </a:spcBef>
            </a:pPr>
            <a:r>
              <a:rPr lang="en-US" dirty="0" smtClean="0"/>
              <a:t>Telephone</a:t>
            </a:r>
          </a:p>
          <a:p>
            <a:pPr lvl="1">
              <a:spcBef>
                <a:spcPts val="504"/>
              </a:spcBef>
              <a:spcAft>
                <a:spcPts val="1200"/>
              </a:spcAft>
            </a:pPr>
            <a:r>
              <a:rPr lang="en-US" dirty="0" smtClean="0"/>
              <a:t>Virtual conferences</a:t>
            </a:r>
            <a:endParaRPr lang="en-US" dirty="0"/>
          </a:p>
          <a:p>
            <a:pPr>
              <a:spcBef>
                <a:spcPts val="504"/>
              </a:spcBef>
            </a:pPr>
            <a:r>
              <a:rPr lang="en-US" dirty="0" smtClean="0"/>
              <a:t>Listening</a:t>
            </a:r>
          </a:p>
          <a:p>
            <a:pPr lvl="1">
              <a:spcBef>
                <a:spcPts val="504"/>
              </a:spcBef>
            </a:pPr>
            <a:r>
              <a:rPr lang="en-US" dirty="0" smtClean="0"/>
              <a:t>Receiv</a:t>
            </a:r>
            <a:r>
              <a:rPr lang="en-US" dirty="0"/>
              <a:t>ing the </a:t>
            </a:r>
            <a:r>
              <a:rPr lang="en-US" dirty="0" smtClean="0"/>
              <a:t>message</a:t>
            </a:r>
          </a:p>
          <a:p>
            <a:pPr lvl="1">
              <a:spcBef>
                <a:spcPts val="504"/>
              </a:spcBef>
            </a:pPr>
            <a:r>
              <a:rPr lang="en-US" dirty="0" smtClean="0"/>
              <a:t>Interpreting the message</a:t>
            </a:r>
            <a:endParaRPr lang="en-US" dirty="0"/>
          </a:p>
        </p:txBody>
      </p:sp>
      <p:pic>
        <p:nvPicPr>
          <p:cNvPr id="4" name="Picture 3"/>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4707835" y="2514600"/>
            <a:ext cx="3064565" cy="31481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1" y="6304002"/>
            <a:ext cx="9144000" cy="461665"/>
          </a:xfrm>
          <a:prstGeom prst="rect">
            <a:avLst/>
          </a:prstGeom>
          <a:noFill/>
        </p:spPr>
        <p:txBody>
          <a:bodyPr wrap="square" rtlCol="0" anchor="ctr">
            <a:spAutoFit/>
          </a:bodyPr>
          <a:lstStyle/>
          <a:p>
            <a:pPr marL="0" lvl="1" algn="ctr"/>
            <a:r>
              <a:rPr lang="en-US" sz="1200" dirty="0" smtClean="0">
                <a:solidFill>
                  <a:prstClr val="black"/>
                </a:solidFill>
              </a:rPr>
              <a:t>Relevant Citation: Cannon-Bowers</a:t>
            </a:r>
            <a:r>
              <a:rPr lang="en-US" sz="1200" dirty="0">
                <a:solidFill>
                  <a:prstClr val="black"/>
                </a:solidFill>
              </a:rPr>
              <a:t>, </a:t>
            </a:r>
            <a:r>
              <a:rPr lang="en-US" sz="1200" dirty="0" err="1">
                <a:solidFill>
                  <a:prstClr val="black"/>
                </a:solidFill>
              </a:rPr>
              <a:t>Tannenbaum</a:t>
            </a:r>
            <a:r>
              <a:rPr lang="en-US" sz="1200" dirty="0">
                <a:solidFill>
                  <a:prstClr val="black"/>
                </a:solidFill>
              </a:rPr>
              <a:t>, Salas, &amp; Volpe, (1995</a:t>
            </a:r>
            <a:r>
              <a:rPr lang="en-US" sz="1200" dirty="0" smtClean="0">
                <a:solidFill>
                  <a:prstClr val="black"/>
                </a:solidFill>
              </a:rPr>
              <a:t>)</a:t>
            </a:r>
            <a:endParaRPr lang="en-US" dirty="0">
              <a:solidFill>
                <a:prstClr val="black"/>
              </a:solidFill>
            </a:endParaRPr>
          </a:p>
          <a:p>
            <a:pPr algn="ctr"/>
            <a:endParaRPr lang="en-US" sz="1200" dirty="0">
              <a:solidFill>
                <a:prstClr val="black"/>
              </a:solidFill>
            </a:endParaRPr>
          </a:p>
        </p:txBody>
      </p:sp>
    </p:spTree>
    <p:extLst>
      <p:ext uri="{BB962C8B-B14F-4D97-AF65-F5344CB8AC3E}">
        <p14:creationId xmlns:p14="http://schemas.microsoft.com/office/powerpoint/2010/main" val="12727141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dirty="0" smtClean="0"/>
              <a:t>Part 2: </a:t>
            </a:r>
            <a:br>
              <a:rPr lang="en-US" dirty="0" smtClean="0"/>
            </a:br>
            <a:r>
              <a:rPr lang="en-US" dirty="0" smtClean="0"/>
              <a:t>Communication Strategies</a:t>
            </a:r>
            <a:br>
              <a:rPr lang="en-US" dirty="0" smtClean="0"/>
            </a:br>
            <a:endParaRPr lang="en-US" strike="sngStrike" dirty="0"/>
          </a:p>
        </p:txBody>
      </p:sp>
    </p:spTree>
    <p:extLst>
      <p:ext uri="{BB962C8B-B14F-4D97-AF65-F5344CB8AC3E}">
        <p14:creationId xmlns:p14="http://schemas.microsoft.com/office/powerpoint/2010/main" val="28230024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1 Review</a:t>
            </a:r>
            <a:endParaRPr lang="en-US" dirty="0"/>
          </a:p>
        </p:txBody>
      </p:sp>
      <p:sp>
        <p:nvSpPr>
          <p:cNvPr id="3" name="Content Placeholder 2"/>
          <p:cNvSpPr>
            <a:spLocks noGrp="1"/>
          </p:cNvSpPr>
          <p:nvPr>
            <p:ph sz="quarter" idx="1"/>
          </p:nvPr>
        </p:nvSpPr>
        <p:spPr/>
        <p:txBody>
          <a:bodyPr/>
          <a:lstStyle/>
          <a:p>
            <a:pPr marL="457200" indent="-457200">
              <a:spcBef>
                <a:spcPts val="1800"/>
              </a:spcBef>
              <a:buFont typeface="+mj-lt"/>
              <a:buAutoNum type="arabicPeriod"/>
            </a:pPr>
            <a:r>
              <a:rPr lang="en-US" dirty="0" smtClean="0">
                <a:solidFill>
                  <a:srgbClr val="000000"/>
                </a:solidFill>
              </a:rPr>
              <a:t>What is communication?</a:t>
            </a:r>
          </a:p>
          <a:p>
            <a:pPr marL="457200" indent="-457200">
              <a:spcBef>
                <a:spcPts val="1800"/>
              </a:spcBef>
              <a:buFont typeface="+mj-lt"/>
              <a:buAutoNum type="arabicPeriod"/>
            </a:pPr>
            <a:r>
              <a:rPr lang="en-US" dirty="0" smtClean="0">
                <a:solidFill>
                  <a:srgbClr val="000000"/>
                </a:solidFill>
              </a:rPr>
              <a:t>How do we communicate?</a:t>
            </a:r>
          </a:p>
          <a:p>
            <a:pPr marL="457200" indent="-457200">
              <a:spcBef>
                <a:spcPts val="1800"/>
              </a:spcBef>
              <a:buFont typeface="+mj-lt"/>
              <a:buAutoNum type="arabicPeriod"/>
            </a:pPr>
            <a:r>
              <a:rPr lang="en-US" dirty="0" smtClean="0">
                <a:solidFill>
                  <a:srgbClr val="000000"/>
                </a:solidFill>
              </a:rPr>
              <a:t>Why do we communicate?</a:t>
            </a:r>
          </a:p>
          <a:p>
            <a:pPr marL="457200" indent="-457200">
              <a:spcBef>
                <a:spcPts val="1800"/>
              </a:spcBef>
              <a:buFont typeface="+mj-lt"/>
              <a:buAutoNum type="arabicPeriod"/>
            </a:pPr>
            <a:r>
              <a:rPr lang="en-US" dirty="0" smtClean="0">
                <a:solidFill>
                  <a:srgbClr val="000000"/>
                </a:solidFill>
              </a:rPr>
              <a:t>What is the purpose of good communication in teams?</a:t>
            </a:r>
            <a:endParaRPr lang="en-US" dirty="0">
              <a:solidFill>
                <a:srgbClr val="000000"/>
              </a:solidFill>
            </a:endParaRPr>
          </a:p>
          <a:p>
            <a:pPr marL="457200" indent="-457200">
              <a:spcBef>
                <a:spcPts val="1800"/>
              </a:spcBef>
              <a:buFont typeface="+mj-lt"/>
              <a:buAutoNum type="arabicPeriod"/>
            </a:pPr>
            <a:r>
              <a:rPr lang="en-US" dirty="0" smtClean="0">
                <a:solidFill>
                  <a:srgbClr val="000000"/>
                </a:solidFill>
              </a:rPr>
              <a:t>What are examples of barriers to productive communication?</a:t>
            </a:r>
          </a:p>
        </p:txBody>
      </p:sp>
    </p:spTree>
    <p:extLst>
      <p:ext uri="{BB962C8B-B14F-4D97-AF65-F5344CB8AC3E}">
        <p14:creationId xmlns:p14="http://schemas.microsoft.com/office/powerpoint/2010/main" val="27744571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543800" cy="990600"/>
          </a:xfrm>
        </p:spPr>
        <p:txBody>
          <a:bodyPr>
            <a:normAutofit fontScale="90000"/>
          </a:bodyPr>
          <a:lstStyle/>
          <a:p>
            <a:r>
              <a:rPr lang="en-US" dirty="0" smtClean="0"/>
              <a:t>Best Practices and Communication Strategies</a:t>
            </a:r>
            <a:endParaRPr lang="en-US" dirty="0"/>
          </a:p>
        </p:txBody>
      </p:sp>
      <p:sp>
        <p:nvSpPr>
          <p:cNvPr id="15" name="Content Placeholder 14"/>
          <p:cNvSpPr>
            <a:spLocks noGrp="1"/>
          </p:cNvSpPr>
          <p:nvPr>
            <p:ph sz="quarter" idx="2"/>
          </p:nvPr>
        </p:nvSpPr>
        <p:spPr/>
        <p:txBody>
          <a:bodyPr/>
          <a:lstStyle/>
          <a:p>
            <a:r>
              <a:rPr lang="en-US" dirty="0" smtClean="0"/>
              <a:t>Clear</a:t>
            </a:r>
          </a:p>
          <a:p>
            <a:r>
              <a:rPr lang="en-US" dirty="0" smtClean="0"/>
              <a:t>Brief</a:t>
            </a:r>
          </a:p>
          <a:p>
            <a:r>
              <a:rPr lang="en-US" dirty="0" smtClean="0"/>
              <a:t>Timely</a:t>
            </a:r>
          </a:p>
          <a:p>
            <a:r>
              <a:rPr lang="en-US" dirty="0" smtClean="0"/>
              <a:t>Complete</a:t>
            </a:r>
          </a:p>
          <a:p>
            <a:r>
              <a:rPr lang="en-US" dirty="0"/>
              <a:t>Paraphrasing</a:t>
            </a:r>
          </a:p>
          <a:p>
            <a:r>
              <a:rPr lang="en-US" dirty="0"/>
              <a:t>Perception checking</a:t>
            </a:r>
          </a:p>
          <a:p>
            <a:r>
              <a:rPr lang="en-US" dirty="0"/>
              <a:t>Clarifying </a:t>
            </a:r>
            <a:r>
              <a:rPr lang="en-US" dirty="0" smtClean="0"/>
              <a:t>questions</a:t>
            </a:r>
            <a:endParaRPr lang="en-US" dirty="0"/>
          </a:p>
        </p:txBody>
      </p:sp>
      <p:sp>
        <p:nvSpPr>
          <p:cNvPr id="18" name="Content Placeholder 17"/>
          <p:cNvSpPr>
            <a:spLocks noGrp="1"/>
          </p:cNvSpPr>
          <p:nvPr>
            <p:ph sz="quarter" idx="4"/>
          </p:nvPr>
        </p:nvSpPr>
        <p:spPr>
          <a:xfrm>
            <a:off x="4371975" y="2145022"/>
            <a:ext cx="3657600" cy="3950978"/>
          </a:xfrm>
        </p:spPr>
        <p:txBody>
          <a:bodyPr>
            <a:normAutofit lnSpcReduction="10000"/>
          </a:bodyPr>
          <a:lstStyle/>
          <a:p>
            <a:r>
              <a:rPr lang="en-US" dirty="0" smtClean="0"/>
              <a:t>Closing the loop</a:t>
            </a:r>
          </a:p>
          <a:p>
            <a:endParaRPr lang="en-US" dirty="0" smtClean="0"/>
          </a:p>
          <a:p>
            <a:endParaRPr lang="en-US" dirty="0"/>
          </a:p>
          <a:p>
            <a:endParaRPr lang="en-US" dirty="0" smtClean="0"/>
          </a:p>
          <a:p>
            <a:endParaRPr lang="en-US" dirty="0"/>
          </a:p>
          <a:p>
            <a:endParaRPr lang="en-US" dirty="0" smtClean="0"/>
          </a:p>
          <a:p>
            <a:endParaRPr lang="en-US" dirty="0"/>
          </a:p>
          <a:p>
            <a:r>
              <a:rPr lang="en-US" dirty="0" smtClean="0"/>
              <a:t>SBAR: </a:t>
            </a:r>
            <a:r>
              <a:rPr lang="en-US" sz="1600" dirty="0" smtClean="0"/>
              <a:t>Situation, Background, Assessment, Recommendation</a:t>
            </a:r>
            <a:endParaRPr lang="en-US" dirty="0" smtClean="0"/>
          </a:p>
        </p:txBody>
      </p:sp>
      <p:sp>
        <p:nvSpPr>
          <p:cNvPr id="16" name="Text Placeholder 15"/>
          <p:cNvSpPr>
            <a:spLocks noGrp="1"/>
          </p:cNvSpPr>
          <p:nvPr>
            <p:ph type="body" sz="quarter" idx="1"/>
          </p:nvPr>
        </p:nvSpPr>
        <p:spPr>
          <a:xfrm>
            <a:off x="430696" y="1339234"/>
            <a:ext cx="3657600" cy="658368"/>
          </a:xfrm>
          <a:solidFill>
            <a:schemeClr val="tx1"/>
          </a:solidFill>
        </p:spPr>
        <p:txBody>
          <a:bodyPr/>
          <a:lstStyle/>
          <a:p>
            <a:pPr algn="ctr"/>
            <a:r>
              <a:rPr lang="en-US" sz="2800" dirty="0" smtClean="0"/>
              <a:t>Best Practices</a:t>
            </a:r>
            <a:endParaRPr lang="en-US" sz="2800" dirty="0"/>
          </a:p>
        </p:txBody>
      </p:sp>
      <p:sp>
        <p:nvSpPr>
          <p:cNvPr id="17" name="Text Placeholder 16"/>
          <p:cNvSpPr>
            <a:spLocks noGrp="1"/>
          </p:cNvSpPr>
          <p:nvPr>
            <p:ph type="body" sz="quarter" idx="3"/>
          </p:nvPr>
        </p:nvSpPr>
        <p:spPr>
          <a:xfrm>
            <a:off x="4333461" y="1314827"/>
            <a:ext cx="3657600" cy="658368"/>
          </a:xfrm>
          <a:solidFill>
            <a:schemeClr val="tx1"/>
          </a:solidFill>
        </p:spPr>
        <p:txBody>
          <a:bodyPr/>
          <a:lstStyle/>
          <a:p>
            <a:pPr algn="ctr"/>
            <a:r>
              <a:rPr lang="en-US" sz="2800" dirty="0" smtClean="0"/>
              <a:t>Strategies</a:t>
            </a:r>
            <a:endParaRPr lang="en-US" sz="2800" dirty="0"/>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800" y="2593966"/>
            <a:ext cx="3744568" cy="2160327"/>
          </a:xfrm>
          <a:prstGeom prst="rect">
            <a:avLst/>
          </a:prstGeom>
          <a:ln w="88900" cap="sq" cmpd="thickThin">
            <a:solidFill>
              <a:srgbClr val="000000"/>
            </a:solidFill>
            <a:prstDash val="solid"/>
            <a:miter lim="800000"/>
          </a:ln>
          <a:effectLst>
            <a:innerShdw blurRad="76200">
              <a:srgbClr val="000000"/>
            </a:innerShdw>
          </a:effectLst>
        </p:spPr>
      </p:pic>
      <p:sp>
        <p:nvSpPr>
          <p:cNvPr id="8" name="TextBox 7"/>
          <p:cNvSpPr txBox="1"/>
          <p:nvPr/>
        </p:nvSpPr>
        <p:spPr>
          <a:xfrm>
            <a:off x="1" y="6165503"/>
            <a:ext cx="9144000" cy="738664"/>
          </a:xfrm>
          <a:prstGeom prst="rect">
            <a:avLst/>
          </a:prstGeom>
          <a:noFill/>
        </p:spPr>
        <p:txBody>
          <a:bodyPr wrap="square" rtlCol="0" anchor="ctr">
            <a:spAutoFit/>
          </a:bodyPr>
          <a:lstStyle/>
          <a:p>
            <a:pPr marL="0" lvl="1" algn="ctr"/>
            <a:r>
              <a:rPr lang="en-US" sz="1200" dirty="0" smtClean="0">
                <a:solidFill>
                  <a:prstClr val="black"/>
                </a:solidFill>
              </a:rPr>
              <a:t>Relevant Citations</a:t>
            </a:r>
            <a:r>
              <a:rPr lang="en-US" sz="1200" dirty="0">
                <a:solidFill>
                  <a:prstClr val="black"/>
                </a:solidFill>
              </a:rPr>
              <a:t>: Herschel, </a:t>
            </a:r>
            <a:r>
              <a:rPr lang="en-US" sz="1200" dirty="0" err="1">
                <a:solidFill>
                  <a:prstClr val="black"/>
                </a:solidFill>
              </a:rPr>
              <a:t>Nemati</a:t>
            </a:r>
            <a:r>
              <a:rPr lang="en-US" sz="1200" dirty="0">
                <a:solidFill>
                  <a:prstClr val="black"/>
                </a:solidFill>
              </a:rPr>
              <a:t> &amp; </a:t>
            </a:r>
            <a:r>
              <a:rPr lang="en-US" sz="1200" dirty="0" err="1">
                <a:solidFill>
                  <a:prstClr val="black"/>
                </a:solidFill>
              </a:rPr>
              <a:t>Steiger</a:t>
            </a:r>
            <a:r>
              <a:rPr lang="en-US" sz="1200" dirty="0">
                <a:solidFill>
                  <a:prstClr val="black"/>
                </a:solidFill>
              </a:rPr>
              <a:t> (2003) King et al</a:t>
            </a:r>
            <a:r>
              <a:rPr lang="en-US" sz="1200" dirty="0" smtClean="0">
                <a:solidFill>
                  <a:prstClr val="black"/>
                </a:solidFill>
              </a:rPr>
              <a:t>. (1995) McIntyre </a:t>
            </a:r>
            <a:r>
              <a:rPr lang="en-US" sz="1200" dirty="0">
                <a:solidFill>
                  <a:prstClr val="black"/>
                </a:solidFill>
              </a:rPr>
              <a:t>&amp; </a:t>
            </a:r>
            <a:r>
              <a:rPr lang="en-US" sz="1200" dirty="0" smtClean="0">
                <a:solidFill>
                  <a:prstClr val="black"/>
                </a:solidFill>
              </a:rPr>
              <a:t>Salas (1995)</a:t>
            </a:r>
            <a:endParaRPr lang="en-US" sz="1200" dirty="0">
              <a:solidFill>
                <a:prstClr val="black"/>
              </a:solidFill>
            </a:endParaRPr>
          </a:p>
          <a:p>
            <a:pPr marL="0" lvl="1" algn="ctr"/>
            <a:endParaRPr lang="en-US" dirty="0" smtClean="0">
              <a:solidFill>
                <a:prstClr val="black"/>
              </a:solidFill>
            </a:endParaRPr>
          </a:p>
          <a:p>
            <a:pPr algn="ctr"/>
            <a:endParaRPr lang="en-US" sz="1200" dirty="0">
              <a:solidFill>
                <a:prstClr val="black"/>
              </a:solidFill>
            </a:endParaRPr>
          </a:p>
        </p:txBody>
      </p:sp>
      <p:sp>
        <p:nvSpPr>
          <p:cNvPr id="5" name="Rectangle 4"/>
          <p:cNvSpPr/>
          <p:nvPr/>
        </p:nvSpPr>
        <p:spPr>
          <a:xfrm>
            <a:off x="5334000" y="3320050"/>
            <a:ext cx="990600" cy="7015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prstClr val="white"/>
                </a:solidFill>
              </a:rPr>
              <a:t>Sender</a:t>
            </a:r>
            <a:endParaRPr lang="en-US" sz="1600" dirty="0">
              <a:solidFill>
                <a:prstClr val="white"/>
              </a:solidFill>
            </a:endParaRPr>
          </a:p>
        </p:txBody>
      </p:sp>
      <p:sp>
        <p:nvSpPr>
          <p:cNvPr id="6" name="Rectangle 5"/>
          <p:cNvSpPr/>
          <p:nvPr/>
        </p:nvSpPr>
        <p:spPr>
          <a:xfrm>
            <a:off x="7284968" y="3320050"/>
            <a:ext cx="990600" cy="7015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prstClr val="white"/>
                </a:solidFill>
              </a:rPr>
              <a:t>Receiver</a:t>
            </a:r>
            <a:endParaRPr lang="en-US" sz="1600" dirty="0">
              <a:solidFill>
                <a:prstClr val="white"/>
              </a:solidFill>
            </a:endParaRPr>
          </a:p>
        </p:txBody>
      </p:sp>
    </p:spTree>
    <p:extLst>
      <p:ext uri="{BB962C8B-B14F-4D97-AF65-F5344CB8AC3E}">
        <p14:creationId xmlns:p14="http://schemas.microsoft.com/office/powerpoint/2010/main" val="31576181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Closed-Loop Communication</a:t>
            </a:r>
            <a:endParaRPr lang="en-US" dirty="0"/>
          </a:p>
        </p:txBody>
      </p:sp>
      <p:sp>
        <p:nvSpPr>
          <p:cNvPr id="3" name="Content Placeholder 2"/>
          <p:cNvSpPr>
            <a:spLocks noGrp="1"/>
          </p:cNvSpPr>
          <p:nvPr>
            <p:ph sz="quarter" idx="1"/>
          </p:nvPr>
        </p:nvSpPr>
        <p:spPr>
          <a:xfrm>
            <a:off x="4343400" y="1755648"/>
            <a:ext cx="3962400" cy="4873752"/>
          </a:xfrm>
        </p:spPr>
        <p:txBody>
          <a:bodyPr/>
          <a:lstStyle/>
          <a:p>
            <a:pPr>
              <a:spcBef>
                <a:spcPts val="0"/>
              </a:spcBef>
              <a:spcAft>
                <a:spcPts val="1800"/>
              </a:spcAft>
            </a:pPr>
            <a:r>
              <a:rPr lang="en-US" dirty="0" smtClean="0"/>
              <a:t>Initiation </a:t>
            </a:r>
            <a:r>
              <a:rPr lang="en-US" dirty="0"/>
              <a:t>of a message by a </a:t>
            </a:r>
            <a:r>
              <a:rPr lang="en-US" dirty="0" smtClean="0"/>
              <a:t>Sender</a:t>
            </a:r>
          </a:p>
          <a:p>
            <a:pPr>
              <a:spcBef>
                <a:spcPts val="0"/>
              </a:spcBef>
            </a:pPr>
            <a:r>
              <a:rPr lang="en-US" dirty="0" smtClean="0"/>
              <a:t>Receipt </a:t>
            </a:r>
            <a:r>
              <a:rPr lang="en-US" dirty="0"/>
              <a:t>and acknowledgement of the message by the </a:t>
            </a:r>
            <a:r>
              <a:rPr lang="en-US" dirty="0" smtClean="0"/>
              <a:t>Receiver</a:t>
            </a:r>
          </a:p>
          <a:p>
            <a:pPr lvl="1">
              <a:spcBef>
                <a:spcPts val="0"/>
              </a:spcBef>
              <a:spcAft>
                <a:spcPts val="1800"/>
              </a:spcAft>
            </a:pPr>
            <a:r>
              <a:rPr lang="en-US" dirty="0" smtClean="0"/>
              <a:t>Paraphrase and perception check</a:t>
            </a:r>
          </a:p>
          <a:p>
            <a:pPr>
              <a:spcBef>
                <a:spcPts val="0"/>
              </a:spcBef>
              <a:spcAft>
                <a:spcPts val="1200"/>
              </a:spcAft>
            </a:pPr>
            <a:r>
              <a:rPr lang="en-US" dirty="0" smtClean="0"/>
              <a:t>Verification </a:t>
            </a:r>
            <a:r>
              <a:rPr lang="en-US" dirty="0"/>
              <a:t>of the message by the </a:t>
            </a:r>
            <a:r>
              <a:rPr lang="en-US" dirty="0" smtClean="0"/>
              <a:t>Sender</a:t>
            </a:r>
            <a:endParaRPr lang="en-US" dirty="0"/>
          </a:p>
        </p:txBody>
      </p:sp>
      <p:grpSp>
        <p:nvGrpSpPr>
          <p:cNvPr id="6" name="Group 5"/>
          <p:cNvGrpSpPr/>
          <p:nvPr/>
        </p:nvGrpSpPr>
        <p:grpSpPr>
          <a:xfrm rot="612342">
            <a:off x="-12204" y="1052560"/>
            <a:ext cx="4486221" cy="5218818"/>
            <a:chOff x="1984970" y="2628529"/>
            <a:chExt cx="4486221" cy="3636209"/>
          </a:xfrm>
        </p:grpSpPr>
        <p:sp>
          <p:nvSpPr>
            <p:cNvPr id="21" name="Circular Arrow 20"/>
            <p:cNvSpPr/>
            <p:nvPr/>
          </p:nvSpPr>
          <p:spPr>
            <a:xfrm rot="1035994">
              <a:off x="1984970" y="2628529"/>
              <a:ext cx="3272969" cy="2334766"/>
            </a:xfrm>
            <a:prstGeom prst="circularArrow">
              <a:avLst>
                <a:gd name="adj1" fmla="val 10980"/>
                <a:gd name="adj2" fmla="val 1142322"/>
                <a:gd name="adj3" fmla="val 4500000"/>
                <a:gd name="adj4" fmla="val 10800000"/>
                <a:gd name="adj5" fmla="val 12500"/>
              </a:avLst>
            </a:prstGeom>
            <a:solidFill>
              <a:schemeClr val="accent6"/>
            </a:solidFill>
            <a:scene3d>
              <a:camera prst="isometricTopUp" zoom="92000"/>
              <a:lightRig rig="balanced" dir="t">
                <a:rot lat="0" lon="0" rev="12700000"/>
              </a:lightRig>
            </a:scene3d>
            <a:sp3d prstMaterial="plastic">
              <a:bevelT w="50800" h="50800"/>
              <a:bevelB w="50800" h="50800"/>
            </a:sp3d>
          </p:spPr>
          <p:style>
            <a:lnRef idx="0">
              <a:schemeClr val="lt1">
                <a:hueOff val="0"/>
                <a:satOff val="0"/>
                <a:lumOff val="0"/>
                <a:alphaOff val="0"/>
              </a:schemeClr>
            </a:lnRef>
            <a:fillRef idx="1">
              <a:scrgbClr r="0" g="0" b="0"/>
            </a:fillRef>
            <a:effectRef idx="2">
              <a:schemeClr val="accent1">
                <a:shade val="80000"/>
                <a:hueOff val="0"/>
                <a:satOff val="0"/>
                <a:lumOff val="0"/>
                <a:alphaOff val="0"/>
              </a:schemeClr>
            </a:effectRef>
            <a:fontRef idx="minor">
              <a:schemeClr val="lt1"/>
            </a:fontRef>
          </p:style>
        </p:sp>
        <p:sp>
          <p:nvSpPr>
            <p:cNvPr id="22" name="Freeform 21"/>
            <p:cNvSpPr/>
            <p:nvPr/>
          </p:nvSpPr>
          <p:spPr>
            <a:xfrm rot="1035994">
              <a:off x="2628123" y="3508782"/>
              <a:ext cx="1818726" cy="648438"/>
            </a:xfrm>
            <a:custGeom>
              <a:avLst/>
              <a:gdLst>
                <a:gd name="connsiteX0" fmla="*/ 0 w 1086973"/>
                <a:gd name="connsiteY0" fmla="*/ 0 h 543356"/>
                <a:gd name="connsiteX1" fmla="*/ 1086973 w 1086973"/>
                <a:gd name="connsiteY1" fmla="*/ 0 h 543356"/>
                <a:gd name="connsiteX2" fmla="*/ 1086973 w 1086973"/>
                <a:gd name="connsiteY2" fmla="*/ 543356 h 543356"/>
                <a:gd name="connsiteX3" fmla="*/ 0 w 1086973"/>
                <a:gd name="connsiteY3" fmla="*/ 543356 h 543356"/>
                <a:gd name="connsiteX4" fmla="*/ 0 w 1086973"/>
                <a:gd name="connsiteY4" fmla="*/ 0 h 543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6973" h="543356">
                  <a:moveTo>
                    <a:pt x="0" y="0"/>
                  </a:moveTo>
                  <a:lnTo>
                    <a:pt x="1086973" y="0"/>
                  </a:lnTo>
                  <a:lnTo>
                    <a:pt x="1086973" y="543356"/>
                  </a:lnTo>
                  <a:lnTo>
                    <a:pt x="0" y="543356"/>
                  </a:lnTo>
                  <a:lnTo>
                    <a:pt x="0" y="0"/>
                  </a:lnTo>
                  <a:close/>
                </a:path>
              </a:pathLst>
            </a:custGeom>
            <a:scene3d>
              <a:camera prst="isometricTopUp" zoom="92000"/>
              <a:lightRig rig="balanced" dir="t">
                <a:rot lat="0" lon="0" rev="12700000"/>
              </a:lightRig>
            </a:scene3d>
          </p:spPr>
          <p:style>
            <a:lnRef idx="0">
              <a:schemeClr val="dk1">
                <a:alpha val="0"/>
                <a:hueOff val="0"/>
                <a:satOff val="0"/>
                <a:lumOff val="0"/>
                <a:alphaOff val="0"/>
              </a:schemeClr>
            </a:lnRef>
            <a:fillRef idx="1">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335" tIns="13335" rIns="13335" bIns="13335" numCol="1" spcCol="1270" anchor="ctr" anchorCtr="0">
              <a:noAutofit/>
            </a:bodyPr>
            <a:lstStyle/>
            <a:p>
              <a:pPr algn="ctr" defTabSz="933450">
                <a:lnSpc>
                  <a:spcPct val="90000"/>
                </a:lnSpc>
                <a:spcBef>
                  <a:spcPct val="0"/>
                </a:spcBef>
                <a:spcAft>
                  <a:spcPct val="35000"/>
                </a:spcAft>
              </a:pPr>
              <a:r>
                <a:rPr lang="en-US" sz="3000" b="1" dirty="0" smtClean="0">
                  <a:solidFill>
                    <a:prstClr val="black">
                      <a:hueOff val="0"/>
                      <a:satOff val="0"/>
                      <a:lumOff val="0"/>
                      <a:alphaOff val="0"/>
                    </a:prstClr>
                  </a:solidFill>
                </a:rPr>
                <a:t>Sender</a:t>
              </a:r>
              <a:endParaRPr lang="en-US" sz="3000" b="1" dirty="0">
                <a:solidFill>
                  <a:prstClr val="black">
                    <a:hueOff val="0"/>
                    <a:satOff val="0"/>
                    <a:lumOff val="0"/>
                    <a:alphaOff val="0"/>
                  </a:prstClr>
                </a:solidFill>
              </a:endParaRPr>
            </a:p>
          </p:txBody>
        </p:sp>
        <p:sp>
          <p:nvSpPr>
            <p:cNvPr id="23" name="Shape 22"/>
            <p:cNvSpPr/>
            <p:nvPr/>
          </p:nvSpPr>
          <p:spPr>
            <a:xfrm rot="1035994">
              <a:off x="2202931" y="3469544"/>
              <a:ext cx="3070556" cy="2490873"/>
            </a:xfrm>
            <a:prstGeom prst="leftCircularArrow">
              <a:avLst>
                <a:gd name="adj1" fmla="val 10980"/>
                <a:gd name="adj2" fmla="val 1142322"/>
                <a:gd name="adj3" fmla="val 6300000"/>
                <a:gd name="adj4" fmla="val 18900000"/>
                <a:gd name="adj5" fmla="val 12500"/>
              </a:avLst>
            </a:prstGeom>
            <a:solidFill>
              <a:srgbClr val="CF9187"/>
            </a:solidFill>
            <a:scene3d>
              <a:camera prst="isometricTopUp" zoom="92000"/>
              <a:lightRig rig="balanced" dir="t">
                <a:rot lat="0" lon="0" rev="12700000"/>
              </a:lightRig>
            </a:scene3d>
            <a:sp3d prstMaterial="plastic">
              <a:bevelT w="50800" h="50800"/>
              <a:bevelB w="50800" h="50800"/>
            </a:sp3d>
          </p:spPr>
          <p:style>
            <a:lnRef idx="0">
              <a:schemeClr val="lt1">
                <a:hueOff val="0"/>
                <a:satOff val="0"/>
                <a:lumOff val="0"/>
                <a:alphaOff val="0"/>
              </a:schemeClr>
            </a:lnRef>
            <a:fillRef idx="1">
              <a:scrgbClr r="0" g="0" b="0"/>
            </a:fillRef>
            <a:effectRef idx="2">
              <a:schemeClr val="accent1">
                <a:shade val="80000"/>
                <a:hueOff val="-106684"/>
                <a:satOff val="89"/>
                <a:lumOff val="12422"/>
                <a:alphaOff val="0"/>
              </a:schemeClr>
            </a:effectRef>
            <a:fontRef idx="minor">
              <a:schemeClr val="lt1"/>
            </a:fontRef>
          </p:style>
        </p:sp>
        <p:sp>
          <p:nvSpPr>
            <p:cNvPr id="24" name="Freeform 23"/>
            <p:cNvSpPr/>
            <p:nvPr/>
          </p:nvSpPr>
          <p:spPr>
            <a:xfrm rot="1035994">
              <a:off x="2697948" y="4269565"/>
              <a:ext cx="2043039" cy="648438"/>
            </a:xfrm>
            <a:custGeom>
              <a:avLst/>
              <a:gdLst>
                <a:gd name="connsiteX0" fmla="*/ 0 w 1086973"/>
                <a:gd name="connsiteY0" fmla="*/ 0 h 543356"/>
                <a:gd name="connsiteX1" fmla="*/ 1086973 w 1086973"/>
                <a:gd name="connsiteY1" fmla="*/ 0 h 543356"/>
                <a:gd name="connsiteX2" fmla="*/ 1086973 w 1086973"/>
                <a:gd name="connsiteY2" fmla="*/ 543356 h 543356"/>
                <a:gd name="connsiteX3" fmla="*/ 0 w 1086973"/>
                <a:gd name="connsiteY3" fmla="*/ 543356 h 543356"/>
                <a:gd name="connsiteX4" fmla="*/ 0 w 1086973"/>
                <a:gd name="connsiteY4" fmla="*/ 0 h 543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6973" h="543356">
                  <a:moveTo>
                    <a:pt x="0" y="0"/>
                  </a:moveTo>
                  <a:lnTo>
                    <a:pt x="1086973" y="0"/>
                  </a:lnTo>
                  <a:lnTo>
                    <a:pt x="1086973" y="543356"/>
                  </a:lnTo>
                  <a:lnTo>
                    <a:pt x="0" y="543356"/>
                  </a:lnTo>
                  <a:lnTo>
                    <a:pt x="0" y="0"/>
                  </a:lnTo>
                  <a:close/>
                </a:path>
              </a:pathLst>
            </a:custGeom>
            <a:scene3d>
              <a:camera prst="isometricTopUp" zoom="92000"/>
              <a:lightRig rig="balanced" dir="t">
                <a:rot lat="0" lon="0" rev="12700000"/>
              </a:lightRig>
            </a:scene3d>
          </p:spPr>
          <p:style>
            <a:lnRef idx="0">
              <a:schemeClr val="dk1">
                <a:alpha val="0"/>
                <a:hueOff val="0"/>
                <a:satOff val="0"/>
                <a:lumOff val="0"/>
                <a:alphaOff val="0"/>
              </a:schemeClr>
            </a:lnRef>
            <a:fillRef idx="1">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335" tIns="13335" rIns="13335" bIns="13335" numCol="1" spcCol="1270" anchor="ctr" anchorCtr="0">
              <a:noAutofit/>
            </a:bodyPr>
            <a:lstStyle/>
            <a:p>
              <a:pPr algn="ctr" defTabSz="933450">
                <a:lnSpc>
                  <a:spcPct val="90000"/>
                </a:lnSpc>
                <a:spcBef>
                  <a:spcPct val="0"/>
                </a:spcBef>
                <a:spcAft>
                  <a:spcPct val="35000"/>
                </a:spcAft>
              </a:pPr>
              <a:r>
                <a:rPr lang="en-US" sz="3000" b="1" dirty="0" smtClean="0">
                  <a:solidFill>
                    <a:prstClr val="black">
                      <a:hueOff val="0"/>
                      <a:satOff val="0"/>
                      <a:lumOff val="0"/>
                      <a:alphaOff val="0"/>
                    </a:prstClr>
                  </a:solidFill>
                </a:rPr>
                <a:t>Receiver</a:t>
              </a:r>
              <a:endParaRPr lang="en-US" sz="3000" b="1" dirty="0">
                <a:solidFill>
                  <a:prstClr val="black">
                    <a:hueOff val="0"/>
                    <a:satOff val="0"/>
                    <a:lumOff val="0"/>
                    <a:alphaOff val="0"/>
                  </a:prstClr>
                </a:solidFill>
              </a:endParaRPr>
            </a:p>
          </p:txBody>
        </p:sp>
        <p:sp>
          <p:nvSpPr>
            <p:cNvPr id="25" name="Block Arc 24"/>
            <p:cNvSpPr/>
            <p:nvPr/>
          </p:nvSpPr>
          <p:spPr>
            <a:xfrm rot="1035994">
              <a:off x="3659202" y="4258314"/>
              <a:ext cx="2811989" cy="2006424"/>
            </a:xfrm>
            <a:prstGeom prst="blockArc">
              <a:avLst>
                <a:gd name="adj1" fmla="val 13500000"/>
                <a:gd name="adj2" fmla="val 10800000"/>
                <a:gd name="adj3" fmla="val 12740"/>
              </a:avLst>
            </a:prstGeom>
            <a:solidFill>
              <a:schemeClr val="accent6"/>
            </a:solidFill>
            <a:scene3d>
              <a:camera prst="isometricTopUp" zoom="92000"/>
              <a:lightRig rig="balanced" dir="t">
                <a:rot lat="0" lon="0" rev="12700000"/>
              </a:lightRig>
            </a:scene3d>
            <a:sp3d prstMaterial="plastic">
              <a:bevelT w="50800" h="50800"/>
              <a:bevelB w="50800" h="50800"/>
            </a:sp3d>
          </p:spPr>
          <p:style>
            <a:lnRef idx="0">
              <a:schemeClr val="lt1">
                <a:hueOff val="0"/>
                <a:satOff val="0"/>
                <a:lumOff val="0"/>
                <a:alphaOff val="0"/>
              </a:schemeClr>
            </a:lnRef>
            <a:fillRef idx="1">
              <a:scrgbClr r="0" g="0" b="0"/>
            </a:fillRef>
            <a:effectRef idx="2">
              <a:schemeClr val="accent1">
                <a:shade val="80000"/>
                <a:hueOff val="-213368"/>
                <a:satOff val="179"/>
                <a:lumOff val="24845"/>
                <a:alphaOff val="0"/>
              </a:schemeClr>
            </a:effectRef>
            <a:fontRef idx="minor">
              <a:schemeClr val="lt1"/>
            </a:fontRef>
          </p:style>
        </p:sp>
        <p:sp>
          <p:nvSpPr>
            <p:cNvPr id="26" name="Freeform 25"/>
            <p:cNvSpPr/>
            <p:nvPr/>
          </p:nvSpPr>
          <p:spPr>
            <a:xfrm rot="1035994">
              <a:off x="4094461" y="4960541"/>
              <a:ext cx="1818726" cy="648438"/>
            </a:xfrm>
            <a:custGeom>
              <a:avLst/>
              <a:gdLst>
                <a:gd name="connsiteX0" fmla="*/ 0 w 1086973"/>
                <a:gd name="connsiteY0" fmla="*/ 0 h 543356"/>
                <a:gd name="connsiteX1" fmla="*/ 1086973 w 1086973"/>
                <a:gd name="connsiteY1" fmla="*/ 0 h 543356"/>
                <a:gd name="connsiteX2" fmla="*/ 1086973 w 1086973"/>
                <a:gd name="connsiteY2" fmla="*/ 543356 h 543356"/>
                <a:gd name="connsiteX3" fmla="*/ 0 w 1086973"/>
                <a:gd name="connsiteY3" fmla="*/ 543356 h 543356"/>
                <a:gd name="connsiteX4" fmla="*/ 0 w 1086973"/>
                <a:gd name="connsiteY4" fmla="*/ 0 h 543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6973" h="543356">
                  <a:moveTo>
                    <a:pt x="0" y="0"/>
                  </a:moveTo>
                  <a:lnTo>
                    <a:pt x="1086973" y="0"/>
                  </a:lnTo>
                  <a:lnTo>
                    <a:pt x="1086973" y="543356"/>
                  </a:lnTo>
                  <a:lnTo>
                    <a:pt x="0" y="543356"/>
                  </a:lnTo>
                  <a:lnTo>
                    <a:pt x="0" y="0"/>
                  </a:lnTo>
                  <a:close/>
                </a:path>
              </a:pathLst>
            </a:custGeom>
            <a:scene3d>
              <a:camera prst="isometricTopUp" zoom="92000"/>
              <a:lightRig rig="balanced" dir="t">
                <a:rot lat="0" lon="0" rev="12700000"/>
              </a:lightRig>
            </a:scene3d>
          </p:spPr>
          <p:style>
            <a:lnRef idx="0">
              <a:schemeClr val="dk1">
                <a:alpha val="0"/>
                <a:hueOff val="0"/>
                <a:satOff val="0"/>
                <a:lumOff val="0"/>
                <a:alphaOff val="0"/>
              </a:schemeClr>
            </a:lnRef>
            <a:fillRef idx="1">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335" tIns="13335" rIns="13335" bIns="13335" numCol="1" spcCol="1270" anchor="ctr" anchorCtr="0">
              <a:noAutofit/>
            </a:bodyPr>
            <a:lstStyle/>
            <a:p>
              <a:pPr algn="ctr" defTabSz="933450">
                <a:lnSpc>
                  <a:spcPct val="90000"/>
                </a:lnSpc>
                <a:spcBef>
                  <a:spcPct val="0"/>
                </a:spcBef>
                <a:spcAft>
                  <a:spcPct val="35000"/>
                </a:spcAft>
              </a:pPr>
              <a:r>
                <a:rPr lang="en-US" sz="3000" b="1" dirty="0" smtClean="0">
                  <a:solidFill>
                    <a:prstClr val="black">
                      <a:hueOff val="0"/>
                      <a:satOff val="0"/>
                      <a:lumOff val="0"/>
                      <a:alphaOff val="0"/>
                    </a:prstClr>
                  </a:solidFill>
                </a:rPr>
                <a:t>Sender</a:t>
              </a:r>
              <a:endParaRPr lang="en-US" sz="3000" b="1" dirty="0">
                <a:solidFill>
                  <a:prstClr val="black">
                    <a:hueOff val="0"/>
                    <a:satOff val="0"/>
                    <a:lumOff val="0"/>
                    <a:alphaOff val="0"/>
                  </a:prstClr>
                </a:solidFill>
              </a:endParaRPr>
            </a:p>
          </p:txBody>
        </p:sp>
      </p:grpSp>
      <p:sp>
        <p:nvSpPr>
          <p:cNvPr id="11" name="TextBox 10"/>
          <p:cNvSpPr txBox="1"/>
          <p:nvPr/>
        </p:nvSpPr>
        <p:spPr>
          <a:xfrm>
            <a:off x="1" y="6165503"/>
            <a:ext cx="9144000" cy="738664"/>
          </a:xfrm>
          <a:prstGeom prst="rect">
            <a:avLst/>
          </a:prstGeom>
          <a:noFill/>
        </p:spPr>
        <p:txBody>
          <a:bodyPr wrap="square" rtlCol="0" anchor="ctr">
            <a:spAutoFit/>
          </a:bodyPr>
          <a:lstStyle/>
          <a:p>
            <a:pPr marL="0" lvl="1" algn="ctr"/>
            <a:r>
              <a:rPr lang="en-US" sz="1200" dirty="0" smtClean="0">
                <a:solidFill>
                  <a:prstClr val="black"/>
                </a:solidFill>
              </a:rPr>
              <a:t>Relevant Citations</a:t>
            </a:r>
            <a:r>
              <a:rPr lang="en-US" sz="1200" dirty="0">
                <a:solidFill>
                  <a:prstClr val="black"/>
                </a:solidFill>
              </a:rPr>
              <a:t>: </a:t>
            </a:r>
            <a:r>
              <a:rPr lang="en-US" sz="1200" dirty="0" smtClean="0">
                <a:solidFill>
                  <a:prstClr val="black"/>
                </a:solidFill>
              </a:rPr>
              <a:t>King </a:t>
            </a:r>
            <a:r>
              <a:rPr lang="en-US" sz="1200" dirty="0">
                <a:solidFill>
                  <a:prstClr val="black"/>
                </a:solidFill>
              </a:rPr>
              <a:t>et al</a:t>
            </a:r>
            <a:r>
              <a:rPr lang="en-US" sz="1200" dirty="0" smtClean="0">
                <a:solidFill>
                  <a:prstClr val="black"/>
                </a:solidFill>
              </a:rPr>
              <a:t>. (1995) McIntyre </a:t>
            </a:r>
            <a:r>
              <a:rPr lang="en-US" sz="1200" dirty="0">
                <a:solidFill>
                  <a:prstClr val="black"/>
                </a:solidFill>
              </a:rPr>
              <a:t>&amp; </a:t>
            </a:r>
            <a:r>
              <a:rPr lang="en-US" sz="1200" dirty="0" smtClean="0">
                <a:solidFill>
                  <a:prstClr val="black"/>
                </a:solidFill>
              </a:rPr>
              <a:t>Salas (1995)</a:t>
            </a:r>
            <a:endParaRPr lang="en-US" sz="1200" dirty="0">
              <a:solidFill>
                <a:prstClr val="black"/>
              </a:solidFill>
            </a:endParaRPr>
          </a:p>
          <a:p>
            <a:pPr marL="0" lvl="1" algn="ctr"/>
            <a:endParaRPr lang="en-US" dirty="0" smtClean="0">
              <a:solidFill>
                <a:prstClr val="black"/>
              </a:solidFill>
            </a:endParaRPr>
          </a:p>
          <a:p>
            <a:pPr algn="ctr"/>
            <a:endParaRPr lang="en-US" sz="1200" dirty="0">
              <a:solidFill>
                <a:prstClr val="black"/>
              </a:solidFill>
            </a:endParaRPr>
          </a:p>
        </p:txBody>
      </p:sp>
    </p:spTree>
    <p:extLst>
      <p:ext uri="{BB962C8B-B14F-4D97-AF65-F5344CB8AC3E}">
        <p14:creationId xmlns:p14="http://schemas.microsoft.com/office/powerpoint/2010/main" val="26620219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EFE3">
            <a:alpha val="61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86355"/>
            <a:ext cx="8534400" cy="1056645"/>
          </a:xfrm>
        </p:spPr>
        <p:txBody>
          <a:bodyPr>
            <a:normAutofit/>
          </a:bodyPr>
          <a:lstStyle/>
          <a:p>
            <a:r>
              <a:rPr lang="en-US" dirty="0" smtClean="0"/>
              <a:t>Sending and Receiving Content Using </a:t>
            </a:r>
            <a:br>
              <a:rPr lang="en-US" dirty="0" smtClean="0"/>
            </a:br>
            <a:r>
              <a:rPr lang="en-US" dirty="0" smtClean="0"/>
              <a:t>Closed-Loop Communication</a:t>
            </a:r>
            <a:endParaRPr lang="en-US" dirty="0"/>
          </a:p>
        </p:txBody>
      </p:sp>
      <p:graphicFrame>
        <p:nvGraphicFramePr>
          <p:cNvPr id="5" name="Diagram 4"/>
          <p:cNvGraphicFramePr/>
          <p:nvPr>
            <p:extLst>
              <p:ext uri="{D42A27DB-BD31-4B8C-83A1-F6EECF244321}">
                <p14:modId xmlns:p14="http://schemas.microsoft.com/office/powerpoint/2010/main" val="3598331351"/>
              </p:ext>
            </p:extLst>
          </p:nvPr>
        </p:nvGraphicFramePr>
        <p:xfrm>
          <a:off x="152400" y="914400"/>
          <a:ext cx="8534400" cy="571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1981200" y="6096000"/>
            <a:ext cx="9144000" cy="1107996"/>
          </a:xfrm>
          <a:prstGeom prst="rect">
            <a:avLst/>
          </a:prstGeom>
          <a:noFill/>
        </p:spPr>
        <p:txBody>
          <a:bodyPr wrap="square" rtlCol="0" anchor="ctr">
            <a:spAutoFit/>
          </a:bodyPr>
          <a:lstStyle/>
          <a:p>
            <a:pPr marL="0" lvl="1" algn="ctr"/>
            <a:endParaRPr lang="en-US" sz="1200" dirty="0" smtClean="0">
              <a:solidFill>
                <a:prstClr val="black"/>
              </a:solidFill>
            </a:endParaRPr>
          </a:p>
          <a:p>
            <a:pPr marL="0" lvl="1" algn="ctr"/>
            <a:endParaRPr lang="en-US" sz="1200" dirty="0">
              <a:solidFill>
                <a:prstClr val="black"/>
              </a:solidFill>
            </a:endParaRPr>
          </a:p>
          <a:p>
            <a:pPr marL="0" lvl="1" algn="ctr"/>
            <a:r>
              <a:rPr lang="en-US" sz="1200" dirty="0" smtClean="0">
                <a:solidFill>
                  <a:prstClr val="black"/>
                </a:solidFill>
              </a:rPr>
              <a:t>Relevant Citations: </a:t>
            </a:r>
            <a:r>
              <a:rPr lang="en-US" sz="1200" dirty="0">
                <a:solidFill>
                  <a:prstClr val="black"/>
                </a:solidFill>
              </a:rPr>
              <a:t>King et al</a:t>
            </a:r>
            <a:r>
              <a:rPr lang="en-US" sz="1200" dirty="0" smtClean="0">
                <a:solidFill>
                  <a:prstClr val="black"/>
                </a:solidFill>
              </a:rPr>
              <a:t>. (1995) McIntyre </a:t>
            </a:r>
            <a:r>
              <a:rPr lang="en-US" sz="1200" dirty="0">
                <a:solidFill>
                  <a:prstClr val="black"/>
                </a:solidFill>
              </a:rPr>
              <a:t>&amp; </a:t>
            </a:r>
            <a:r>
              <a:rPr lang="en-US" sz="1200" dirty="0" smtClean="0">
                <a:solidFill>
                  <a:prstClr val="black"/>
                </a:solidFill>
              </a:rPr>
              <a:t>Salas (1995)</a:t>
            </a:r>
            <a:endParaRPr lang="en-US" sz="1200" dirty="0">
              <a:solidFill>
                <a:prstClr val="black"/>
              </a:solidFill>
            </a:endParaRPr>
          </a:p>
          <a:p>
            <a:pPr marL="0" lvl="1" algn="ctr"/>
            <a:endParaRPr lang="en-US" dirty="0" smtClean="0">
              <a:solidFill>
                <a:prstClr val="black"/>
              </a:solidFill>
            </a:endParaRPr>
          </a:p>
          <a:p>
            <a:pPr algn="ctr"/>
            <a:endParaRPr lang="en-US" sz="1200" dirty="0">
              <a:solidFill>
                <a:prstClr val="black"/>
              </a:solidFill>
            </a:endParaRPr>
          </a:p>
        </p:txBody>
      </p:sp>
      <mc:AlternateContent xmlns:mc="http://schemas.openxmlformats.org/markup-compatibility/2006" xmlns:p14="http://schemas.microsoft.com/office/powerpoint/2010/main">
        <mc:Choice Requires="p14">
          <p:contentPart p14:bwMode="auto" r:id="rId8">
            <p14:nvContentPartPr>
              <p14:cNvPr id="1316" name="Ink 1315"/>
              <p14:cNvContentPartPr/>
              <p14:nvPr/>
            </p14:nvContentPartPr>
            <p14:xfrm>
              <a:off x="2174713" y="975005"/>
              <a:ext cx="360" cy="360"/>
            </p14:xfrm>
          </p:contentPart>
        </mc:Choice>
        <mc:Fallback xmlns="">
          <p:pic>
            <p:nvPicPr>
              <p:cNvPr id="1316" name="Ink 1315"/>
              <p:cNvPicPr/>
              <p:nvPr/>
            </p:nvPicPr>
            <p:blipFill>
              <a:blip r:embed="rId11"/>
              <a:stretch>
                <a:fillRect/>
              </a:stretch>
            </p:blipFill>
            <p:spPr>
              <a:xfrm>
                <a:off x="2159593" y="959885"/>
                <a:ext cx="3060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17" name="Ink 1316"/>
              <p14:cNvContentPartPr/>
              <p14:nvPr/>
            </p14:nvContentPartPr>
            <p14:xfrm>
              <a:off x="738313" y="1581245"/>
              <a:ext cx="360" cy="360"/>
            </p14:xfrm>
          </p:contentPart>
        </mc:Choice>
        <mc:Fallback xmlns="">
          <p:pic>
            <p:nvPicPr>
              <p:cNvPr id="1317" name="Ink 1316"/>
              <p:cNvPicPr/>
              <p:nvPr/>
            </p:nvPicPr>
            <p:blipFill>
              <a:blip r:embed="rId13"/>
              <a:stretch>
                <a:fillRect/>
              </a:stretch>
            </p:blipFill>
            <p:spPr>
              <a:xfrm>
                <a:off x="727873" y="1570805"/>
                <a:ext cx="2124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63" name="Ink 1362"/>
              <p14:cNvContentPartPr/>
              <p14:nvPr/>
            </p14:nvContentPartPr>
            <p14:xfrm>
              <a:off x="-3443478" y="5822765"/>
              <a:ext cx="126751" cy="1320480"/>
            </p14:xfrm>
          </p:contentPart>
        </mc:Choice>
        <mc:Fallback xmlns="">
          <p:pic>
            <p:nvPicPr>
              <p:cNvPr id="1363" name="Ink 1362"/>
              <p:cNvPicPr/>
              <p:nvPr/>
            </p:nvPicPr>
            <p:blipFill>
              <a:blip r:embed="rId17"/>
              <a:stretch>
                <a:fillRect/>
              </a:stretch>
            </p:blipFill>
            <p:spPr>
              <a:xfrm>
                <a:off x="-3453921" y="5812325"/>
                <a:ext cx="147636" cy="13413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048" name="Ink 2047"/>
              <p14:cNvContentPartPr/>
              <p14:nvPr/>
            </p14:nvContentPartPr>
            <p14:xfrm>
              <a:off x="1669633" y="2713148"/>
              <a:ext cx="360" cy="360"/>
            </p14:xfrm>
          </p:contentPart>
        </mc:Choice>
        <mc:Fallback xmlns="">
          <p:pic>
            <p:nvPicPr>
              <p:cNvPr id="2048" name="Ink 2047"/>
              <p:cNvPicPr/>
              <p:nvPr/>
            </p:nvPicPr>
            <p:blipFill>
              <a:blip r:embed="rId365"/>
              <a:stretch>
                <a:fillRect/>
              </a:stretch>
            </p:blipFill>
            <p:spPr>
              <a:xfrm>
                <a:off x="1659193" y="2702708"/>
                <a:ext cx="2124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6" name="Ink 5"/>
              <p14:cNvContentPartPr/>
              <p14:nvPr/>
            </p14:nvContentPartPr>
            <p14:xfrm>
              <a:off x="2146993" y="1401308"/>
              <a:ext cx="360" cy="360"/>
            </p14:xfrm>
          </p:contentPart>
        </mc:Choice>
        <mc:Fallback xmlns="">
          <p:pic>
            <p:nvPicPr>
              <p:cNvPr id="6" name="Ink 5"/>
              <p:cNvPicPr/>
              <p:nvPr/>
            </p:nvPicPr>
            <p:blipFill>
              <a:blip r:embed="rId367"/>
              <a:stretch>
                <a:fillRect/>
              </a:stretch>
            </p:blipFill>
            <p:spPr>
              <a:xfrm>
                <a:off x="2136553" y="1390868"/>
                <a:ext cx="21240" cy="21240"/>
              </a:xfrm>
              <a:prstGeom prst="rect">
                <a:avLst/>
              </a:prstGeom>
            </p:spPr>
          </p:pic>
        </mc:Fallback>
      </mc:AlternateContent>
    </p:spTree>
    <p:extLst>
      <p:ext uri="{BB962C8B-B14F-4D97-AF65-F5344CB8AC3E}">
        <p14:creationId xmlns:p14="http://schemas.microsoft.com/office/powerpoint/2010/main" val="14244107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5EFE3">
            <a:alpha val="61000"/>
          </a:srgbClr>
        </a:solidFill>
        <a:effectLst/>
      </p:bgPr>
    </p:bg>
    <p:spTree>
      <p:nvGrpSpPr>
        <p:cNvPr id="1" name=""/>
        <p:cNvGrpSpPr/>
        <p:nvPr/>
      </p:nvGrpSpPr>
      <p:grpSpPr>
        <a:xfrm>
          <a:off x="0" y="0"/>
          <a:ext cx="0" cy="0"/>
          <a:chOff x="0" y="0"/>
          <a:chExt cx="0" cy="0"/>
        </a:xfrm>
      </p:grpSpPr>
      <p:sp>
        <p:nvSpPr>
          <p:cNvPr id="5" name="Rectangle 4"/>
          <p:cNvSpPr/>
          <p:nvPr/>
        </p:nvSpPr>
        <p:spPr>
          <a:xfrm>
            <a:off x="8077200" y="5715000"/>
            <a:ext cx="630936"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Communication Breakdown</a:t>
            </a:r>
            <a:endParaRPr lang="en-US" dirty="0"/>
          </a:p>
        </p:txBody>
      </p:sp>
      <p:pic>
        <p:nvPicPr>
          <p:cNvPr id="4" name="Communication Sender_Receiver, Abbott _ Costello Comedy Routine.mp4">
            <a:hlinkClick r:id="" action="ppaction://media"/>
          </p:cNvPr>
          <p:cNvPicPr>
            <a:picLocks noGrp="1"/>
          </p:cNvPicPr>
          <p:nvPr>
            <p:ph sz="quarter" idx="1"/>
            <a:videoFile r:link="rId2"/>
            <p:extLst>
              <p:ext uri="{DAA4B4D4-6D71-4841-9C94-3DE7FCFB9230}">
                <p14:media xmlns:p14="http://schemas.microsoft.com/office/powerpoint/2010/main" r:embed="rId1"/>
              </p:ext>
            </p:extLst>
          </p:nvPr>
        </p:nvPicPr>
        <p:blipFill>
          <a:blip r:embed="rId5" cstate="print"/>
          <a:stretch>
            <a:fillRect/>
          </a:stretch>
        </p:blipFill>
        <p:spPr>
          <a:xfrm>
            <a:off x="838200" y="1709737"/>
            <a:ext cx="7391400" cy="415766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7982139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fullScrn="1">
              <p:cMediaNode vol="80000">
                <p:cTn id="7" fill="remove"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3882"/>
            <a:ext cx="7467600" cy="951818"/>
          </a:xfrm>
        </p:spPr>
        <p:txBody>
          <a:bodyPr>
            <a:normAutofit fontScale="90000"/>
          </a:bodyPr>
          <a:lstStyle/>
          <a:p>
            <a:r>
              <a:rPr lang="en-US" dirty="0" smtClean="0"/>
              <a:t>Characteristics of </a:t>
            </a:r>
            <a:br>
              <a:rPr lang="en-US" dirty="0" smtClean="0"/>
            </a:br>
            <a:r>
              <a:rPr lang="en-US" dirty="0" smtClean="0"/>
              <a:t>Effective Communication</a:t>
            </a:r>
            <a:endParaRPr lang="en-US" dirty="0"/>
          </a:p>
        </p:txBody>
      </p:sp>
      <p:sp>
        <p:nvSpPr>
          <p:cNvPr id="5" name="TextBox 4"/>
          <p:cNvSpPr txBox="1"/>
          <p:nvPr/>
        </p:nvSpPr>
        <p:spPr>
          <a:xfrm>
            <a:off x="0" y="6287182"/>
            <a:ext cx="9144000" cy="738664"/>
          </a:xfrm>
          <a:prstGeom prst="rect">
            <a:avLst/>
          </a:prstGeom>
          <a:noFill/>
        </p:spPr>
        <p:txBody>
          <a:bodyPr wrap="square" rtlCol="0" anchor="ctr">
            <a:spAutoFit/>
          </a:bodyPr>
          <a:lstStyle/>
          <a:p>
            <a:pPr marL="0" lvl="1" algn="ctr"/>
            <a:r>
              <a:rPr lang="en-US" sz="1200" dirty="0" smtClean="0">
                <a:solidFill>
                  <a:prstClr val="black"/>
                </a:solidFill>
              </a:rPr>
              <a:t>Relevant Citations: </a:t>
            </a:r>
            <a:r>
              <a:rPr lang="en-US" sz="1200" dirty="0" err="1" smtClean="0">
                <a:solidFill>
                  <a:prstClr val="black"/>
                </a:solidFill>
              </a:rPr>
              <a:t>Kripalani</a:t>
            </a:r>
            <a:r>
              <a:rPr lang="en-US" sz="1200" dirty="0" smtClean="0">
                <a:solidFill>
                  <a:prstClr val="black"/>
                </a:solidFill>
              </a:rPr>
              <a:t> </a:t>
            </a:r>
            <a:r>
              <a:rPr lang="en-US" sz="1200" dirty="0">
                <a:solidFill>
                  <a:prstClr val="black"/>
                </a:solidFill>
              </a:rPr>
              <a:t>&amp; Weiss (2006) Wilson, Burke, Priest &amp; Salas (2005) Leonard, Graham, &amp; </a:t>
            </a:r>
            <a:r>
              <a:rPr lang="en-US" sz="1200" dirty="0" err="1">
                <a:solidFill>
                  <a:prstClr val="black"/>
                </a:solidFill>
              </a:rPr>
              <a:t>Bonacum</a:t>
            </a:r>
            <a:r>
              <a:rPr lang="en-US" sz="1200" dirty="0">
                <a:solidFill>
                  <a:prstClr val="black"/>
                </a:solidFill>
              </a:rPr>
              <a:t> (2004)</a:t>
            </a:r>
          </a:p>
          <a:p>
            <a:pPr marL="0" lvl="1" algn="ctr"/>
            <a:endParaRPr lang="en-US" dirty="0" smtClean="0">
              <a:solidFill>
                <a:prstClr val="black"/>
              </a:solidFill>
            </a:endParaRPr>
          </a:p>
          <a:p>
            <a:pPr algn="ctr"/>
            <a:endParaRPr lang="en-US" sz="1200" dirty="0">
              <a:solidFill>
                <a:prstClr val="black"/>
              </a:solidFill>
            </a:endParaRPr>
          </a:p>
        </p:txBody>
      </p:sp>
      <p:graphicFrame>
        <p:nvGraphicFramePr>
          <p:cNvPr id="4" name="Diagram 3"/>
          <p:cNvGraphicFramePr/>
          <p:nvPr>
            <p:extLst>
              <p:ext uri="{D42A27DB-BD31-4B8C-83A1-F6EECF244321}">
                <p14:modId xmlns:p14="http://schemas.microsoft.com/office/powerpoint/2010/main" val="1696642433"/>
              </p:ext>
            </p:extLst>
          </p:nvPr>
        </p:nvGraphicFramePr>
        <p:xfrm>
          <a:off x="152400" y="1417638"/>
          <a:ext cx="8610600" cy="46783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896637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1730"/>
            <a:ext cx="7467600" cy="487362"/>
          </a:xfrm>
        </p:spPr>
        <p:txBody>
          <a:bodyPr>
            <a:normAutofit fontScale="90000"/>
          </a:bodyPr>
          <a:lstStyle/>
          <a:p>
            <a:r>
              <a:rPr lang="en-US" dirty="0" smtClean="0"/>
              <a:t>Effective Communication Is…</a:t>
            </a:r>
            <a:endParaRPr lang="en-US" dirty="0"/>
          </a:p>
        </p:txBody>
      </p:sp>
      <p:grpSp>
        <p:nvGrpSpPr>
          <p:cNvPr id="10" name="Group 9"/>
          <p:cNvGrpSpPr/>
          <p:nvPr/>
        </p:nvGrpSpPr>
        <p:grpSpPr>
          <a:xfrm>
            <a:off x="4191000" y="876003"/>
            <a:ext cx="3074979" cy="2464975"/>
            <a:chOff x="4114800" y="1752600"/>
            <a:chExt cx="3505200" cy="2797481"/>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rcRect r="11856"/>
            <a:stretch>
              <a:fillRect/>
            </a:stretch>
          </p:blipFill>
          <p:spPr>
            <a:xfrm>
              <a:off x="4114800" y="1752600"/>
              <a:ext cx="3505200" cy="2797481"/>
            </a:xfrm>
            <a:prstGeom prst="rect">
              <a:avLst/>
            </a:prstGeom>
            <a:ln w="88900" cap="sq" cmpd="thickThin">
              <a:solidFill>
                <a:srgbClr val="000000"/>
              </a:solidFill>
              <a:prstDash val="solid"/>
              <a:miter lim="800000"/>
            </a:ln>
            <a:effectLst>
              <a:innerShdw blurRad="76200">
                <a:srgbClr val="000000"/>
              </a:innerShdw>
            </a:effectLst>
          </p:spPr>
        </p:pic>
        <p:sp>
          <p:nvSpPr>
            <p:cNvPr id="8" name="TextBox 7"/>
            <p:cNvSpPr txBox="1"/>
            <p:nvPr/>
          </p:nvSpPr>
          <p:spPr>
            <a:xfrm>
              <a:off x="6248400" y="2362200"/>
              <a:ext cx="1085554" cy="400110"/>
            </a:xfrm>
            <a:prstGeom prst="rect">
              <a:avLst/>
            </a:prstGeom>
            <a:noFill/>
          </p:spPr>
          <p:txBody>
            <a:bodyPr wrap="none" rtlCol="0">
              <a:spAutoFit/>
            </a:bodyPr>
            <a:lstStyle/>
            <a:p>
              <a:r>
                <a:rPr lang="en-US" sz="2000" b="1" dirty="0" smtClean="0">
                  <a:solidFill>
                    <a:prstClr val="white"/>
                  </a:solidFill>
                </a:rPr>
                <a:t>BRIEF</a:t>
              </a:r>
              <a:endParaRPr lang="en-US" sz="2000" b="1" dirty="0">
                <a:solidFill>
                  <a:prstClr val="white"/>
                </a:solidFill>
              </a:endParaRPr>
            </a:p>
          </p:txBody>
        </p:sp>
      </p:grpSp>
      <p:grpSp>
        <p:nvGrpSpPr>
          <p:cNvPr id="5" name="Group 4"/>
          <p:cNvGrpSpPr/>
          <p:nvPr/>
        </p:nvGrpSpPr>
        <p:grpSpPr>
          <a:xfrm>
            <a:off x="680961" y="927266"/>
            <a:ext cx="2019300" cy="2565693"/>
            <a:chOff x="3969327" y="2398876"/>
            <a:chExt cx="2667000" cy="3801893"/>
          </a:xfrm>
        </p:grpSpPr>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69327" y="2398876"/>
              <a:ext cx="2667000" cy="380189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4" name="TextBox 3"/>
            <p:cNvSpPr txBox="1"/>
            <p:nvPr/>
          </p:nvSpPr>
          <p:spPr>
            <a:xfrm>
              <a:off x="5228169" y="2398876"/>
              <a:ext cx="1165704" cy="400110"/>
            </a:xfrm>
            <a:prstGeom prst="rect">
              <a:avLst/>
            </a:prstGeom>
            <a:noFill/>
          </p:spPr>
          <p:txBody>
            <a:bodyPr wrap="none" rtlCol="0">
              <a:spAutoFit/>
            </a:bodyPr>
            <a:lstStyle/>
            <a:p>
              <a:r>
                <a:rPr lang="en-US" sz="2000" b="1" dirty="0" smtClean="0">
                  <a:solidFill>
                    <a:prstClr val="white"/>
                  </a:solidFill>
                </a:rPr>
                <a:t>CLEAR</a:t>
              </a:r>
              <a:endParaRPr lang="en-US" sz="2000" b="1" dirty="0">
                <a:solidFill>
                  <a:prstClr val="white"/>
                </a:solidFill>
              </a:endParaRPr>
            </a:p>
          </p:txBody>
        </p:sp>
      </p:grpSp>
      <p:grpSp>
        <p:nvGrpSpPr>
          <p:cNvPr id="15" name="Group 14"/>
          <p:cNvGrpSpPr/>
          <p:nvPr/>
        </p:nvGrpSpPr>
        <p:grpSpPr>
          <a:xfrm>
            <a:off x="1626381" y="2943887"/>
            <a:ext cx="3264952" cy="2616639"/>
            <a:chOff x="564098" y="3889248"/>
            <a:chExt cx="4160302" cy="2798064"/>
          </a:xfrm>
        </p:grpSpPr>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rcRect l="1887" r="3774"/>
            <a:stretch>
              <a:fillRect/>
            </a:stretch>
          </p:blipFill>
          <p:spPr>
            <a:xfrm>
              <a:off x="914400" y="3941896"/>
              <a:ext cx="3810000" cy="2687504"/>
            </a:xfrm>
            <a:prstGeom prst="rect">
              <a:avLst/>
            </a:prstGeom>
            <a:solidFill>
              <a:srgbClr val="000000">
                <a:shade val="95000"/>
              </a:srgbClr>
            </a:solidFill>
            <a:ln w="57150" cap="sq">
              <a:solidFill>
                <a:srgbClr val="000000"/>
              </a:solidFill>
              <a:miter lim="800000"/>
            </a:ln>
            <a:effectLst>
              <a:outerShdw blurRad="254000" dist="190500" dir="2700000" sy="90000" algn="bl" rotWithShape="0">
                <a:srgbClr val="000000">
                  <a:alpha val="40000"/>
                </a:srgbClr>
              </a:outerShdw>
            </a:effectLst>
          </p:spPr>
        </p:pic>
        <p:sp>
          <p:nvSpPr>
            <p:cNvPr id="14" name="TextBox 13"/>
            <p:cNvSpPr txBox="1"/>
            <p:nvPr/>
          </p:nvSpPr>
          <p:spPr>
            <a:xfrm>
              <a:off x="564098" y="3889248"/>
              <a:ext cx="502702" cy="2798064"/>
            </a:xfrm>
            <a:prstGeom prst="rect">
              <a:avLst/>
            </a:prstGeom>
            <a:solidFill>
              <a:schemeClr val="tx1"/>
            </a:solidFill>
          </p:spPr>
          <p:txBody>
            <a:bodyPr vert="wordArtVert" wrap="square" rtlCol="0">
              <a:spAutoFit/>
            </a:bodyPr>
            <a:lstStyle/>
            <a:p>
              <a:pPr algn="ctr"/>
              <a:r>
                <a:rPr lang="en-US" b="1" dirty="0" smtClean="0">
                  <a:solidFill>
                    <a:prstClr val="white"/>
                  </a:solidFill>
                </a:rPr>
                <a:t>COMPLETE</a:t>
              </a:r>
              <a:endParaRPr lang="en-US" b="1" dirty="0">
                <a:solidFill>
                  <a:prstClr val="white"/>
                </a:solidFill>
              </a:endParaRPr>
            </a:p>
          </p:txBody>
        </p:sp>
      </p:gr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28489" y="2696708"/>
            <a:ext cx="2550832" cy="286381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1" name="TextBox 10"/>
          <p:cNvSpPr txBox="1"/>
          <p:nvPr/>
        </p:nvSpPr>
        <p:spPr>
          <a:xfrm>
            <a:off x="6352925" y="5029716"/>
            <a:ext cx="1301959" cy="400110"/>
          </a:xfrm>
          <a:prstGeom prst="rect">
            <a:avLst/>
          </a:prstGeom>
          <a:noFill/>
        </p:spPr>
        <p:txBody>
          <a:bodyPr wrap="none" rtlCol="0">
            <a:spAutoFit/>
          </a:bodyPr>
          <a:lstStyle/>
          <a:p>
            <a:r>
              <a:rPr lang="en-US" sz="2000" b="1" dirty="0" smtClean="0">
                <a:solidFill>
                  <a:prstClr val="black"/>
                </a:solidFill>
              </a:rPr>
              <a:t>TIMELY</a:t>
            </a:r>
            <a:endParaRPr lang="en-US" sz="2000" b="1" dirty="0">
              <a:solidFill>
                <a:prstClr val="black"/>
              </a:solidFill>
            </a:endParaRPr>
          </a:p>
        </p:txBody>
      </p:sp>
      <p:sp>
        <p:nvSpPr>
          <p:cNvPr id="16" name="TextBox 15"/>
          <p:cNvSpPr txBox="1"/>
          <p:nvPr/>
        </p:nvSpPr>
        <p:spPr>
          <a:xfrm>
            <a:off x="0" y="6502667"/>
            <a:ext cx="9144000" cy="461665"/>
          </a:xfrm>
          <a:prstGeom prst="rect">
            <a:avLst/>
          </a:prstGeom>
          <a:noFill/>
        </p:spPr>
        <p:txBody>
          <a:bodyPr wrap="square" rtlCol="0" anchor="ctr">
            <a:spAutoFit/>
          </a:bodyPr>
          <a:lstStyle/>
          <a:p>
            <a:pPr marL="0" lvl="1" algn="ctr"/>
            <a:r>
              <a:rPr lang="en-US" sz="1200" dirty="0" smtClean="0">
                <a:solidFill>
                  <a:prstClr val="black"/>
                </a:solidFill>
              </a:rPr>
              <a:t>Relevant Citations: </a:t>
            </a:r>
            <a:r>
              <a:rPr lang="en-US" sz="1200" dirty="0" err="1" smtClean="0">
                <a:solidFill>
                  <a:prstClr val="black"/>
                </a:solidFill>
              </a:rPr>
              <a:t>Kripalani</a:t>
            </a:r>
            <a:r>
              <a:rPr lang="en-US" sz="1200" dirty="0" smtClean="0">
                <a:solidFill>
                  <a:prstClr val="black"/>
                </a:solidFill>
              </a:rPr>
              <a:t> </a:t>
            </a:r>
            <a:r>
              <a:rPr lang="en-US" sz="1200" dirty="0">
                <a:solidFill>
                  <a:prstClr val="black"/>
                </a:solidFill>
              </a:rPr>
              <a:t>&amp; Weiss (2006) Wilson, Burke, Priest &amp; Salas (2005) Leonard, Graham, &amp; </a:t>
            </a:r>
            <a:r>
              <a:rPr lang="en-US" sz="1200" dirty="0" err="1">
                <a:solidFill>
                  <a:prstClr val="black"/>
                </a:solidFill>
              </a:rPr>
              <a:t>Bonacum</a:t>
            </a:r>
            <a:r>
              <a:rPr lang="en-US" sz="1200" dirty="0">
                <a:solidFill>
                  <a:prstClr val="black"/>
                </a:solidFill>
              </a:rPr>
              <a:t> (2004)</a:t>
            </a:r>
          </a:p>
          <a:p>
            <a:pPr algn="ctr"/>
            <a:endParaRPr lang="en-US" sz="1200" dirty="0">
              <a:solidFill>
                <a:prstClr val="black"/>
              </a:solidFill>
            </a:endParaRPr>
          </a:p>
        </p:txBody>
      </p:sp>
    </p:spTree>
    <p:extLst>
      <p:ext uri="{BB962C8B-B14F-4D97-AF65-F5344CB8AC3E}">
        <p14:creationId xmlns:p14="http://schemas.microsoft.com/office/powerpoint/2010/main" val="3862149497"/>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ox(in)">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Peer Feedback </a:t>
            </a:r>
            <a:endParaRPr lang="en-US" dirty="0"/>
          </a:p>
        </p:txBody>
      </p:sp>
      <p:sp>
        <p:nvSpPr>
          <p:cNvPr id="3" name="Content Placeholder 2"/>
          <p:cNvSpPr>
            <a:spLocks noGrp="1"/>
          </p:cNvSpPr>
          <p:nvPr>
            <p:ph sz="quarter" idx="1"/>
          </p:nvPr>
        </p:nvSpPr>
        <p:spPr/>
        <p:txBody>
          <a:bodyPr>
            <a:noAutofit/>
          </a:bodyPr>
          <a:lstStyle/>
          <a:p>
            <a:pPr marL="457200" indent="-457200">
              <a:buFont typeface="+mj-lt"/>
              <a:buAutoNum type="arabicPeriod"/>
            </a:pPr>
            <a:r>
              <a:rPr lang="en-US" sz="2300" dirty="0" smtClean="0">
                <a:solidFill>
                  <a:srgbClr val="000000"/>
                </a:solidFill>
              </a:rPr>
              <a:t>Partner up</a:t>
            </a:r>
          </a:p>
          <a:p>
            <a:pPr marL="457200" indent="-457200">
              <a:buFont typeface="+mj-lt"/>
              <a:buAutoNum type="arabicPeriod"/>
            </a:pPr>
            <a:r>
              <a:rPr lang="en-US" sz="2300" dirty="0" smtClean="0">
                <a:solidFill>
                  <a:srgbClr val="000000"/>
                </a:solidFill>
              </a:rPr>
              <a:t>Explain a problem you are having with a student</a:t>
            </a:r>
            <a:r>
              <a:rPr lang="en-US" sz="2300" dirty="0">
                <a:solidFill>
                  <a:srgbClr val="000000"/>
                </a:solidFill>
              </a:rPr>
              <a:t> </a:t>
            </a:r>
            <a:r>
              <a:rPr lang="en-US" sz="2300" dirty="0" smtClean="0">
                <a:solidFill>
                  <a:srgbClr val="000000"/>
                </a:solidFill>
              </a:rPr>
              <a:t>to your partner </a:t>
            </a:r>
          </a:p>
          <a:p>
            <a:pPr marL="457200" indent="-457200">
              <a:buFont typeface="+mj-lt"/>
              <a:buAutoNum type="arabicPeriod"/>
            </a:pPr>
            <a:r>
              <a:rPr lang="en-US" sz="2300" dirty="0" smtClean="0">
                <a:solidFill>
                  <a:srgbClr val="000000"/>
                </a:solidFill>
              </a:rPr>
              <a:t>Have </a:t>
            </a:r>
            <a:r>
              <a:rPr lang="en-US" sz="2300" dirty="0">
                <a:solidFill>
                  <a:srgbClr val="000000"/>
                </a:solidFill>
              </a:rPr>
              <a:t>y</a:t>
            </a:r>
            <a:r>
              <a:rPr lang="en-US" sz="2300" dirty="0" smtClean="0">
                <a:solidFill>
                  <a:srgbClr val="000000"/>
                </a:solidFill>
              </a:rPr>
              <a:t>our partner provide feedback on the effectiveness of your message (make sure they focus on clear, brief, and complete communication)</a:t>
            </a:r>
          </a:p>
          <a:p>
            <a:pPr marL="457200" indent="-457200">
              <a:buFont typeface="+mj-lt"/>
              <a:buAutoNum type="arabicPeriod"/>
            </a:pPr>
            <a:r>
              <a:rPr lang="en-US" sz="2300" dirty="0" smtClean="0">
                <a:solidFill>
                  <a:srgbClr val="000000"/>
                </a:solidFill>
              </a:rPr>
              <a:t>Switch</a:t>
            </a:r>
            <a:r>
              <a:rPr lang="en-US" sz="2300" dirty="0">
                <a:solidFill>
                  <a:srgbClr val="000000"/>
                </a:solidFill>
              </a:rPr>
              <a:t> </a:t>
            </a:r>
            <a:r>
              <a:rPr lang="en-US" sz="2300" dirty="0" smtClean="0">
                <a:solidFill>
                  <a:srgbClr val="000000"/>
                </a:solidFill>
              </a:rPr>
              <a:t>roles  </a:t>
            </a:r>
          </a:p>
          <a:p>
            <a:pPr marL="457200" indent="-457200">
              <a:buFont typeface="+mj-lt"/>
              <a:buAutoNum type="arabicPeriod"/>
            </a:pPr>
            <a:r>
              <a:rPr lang="en-US" sz="2300" dirty="0" smtClean="0">
                <a:solidFill>
                  <a:srgbClr val="000000"/>
                </a:solidFill>
              </a:rPr>
              <a:t>Group discussion will follow</a:t>
            </a:r>
            <a:endParaRPr lang="en-US" sz="2300" dirty="0">
              <a:solidFill>
                <a:srgbClr val="000000"/>
              </a:solidFill>
            </a:endParaRPr>
          </a:p>
        </p:txBody>
      </p:sp>
    </p:spTree>
    <p:extLst>
      <p:ext uri="{BB962C8B-B14F-4D97-AF65-F5344CB8AC3E}">
        <p14:creationId xmlns:p14="http://schemas.microsoft.com/office/powerpoint/2010/main" val="32882642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Seeking Comprehension: </a:t>
            </a:r>
            <a:r>
              <a:rPr lang="en-US" sz="2400" dirty="0" smtClean="0"/>
              <a:t/>
            </a:r>
            <a:br>
              <a:rPr lang="en-US" sz="2400" dirty="0" smtClean="0"/>
            </a:br>
            <a:r>
              <a:rPr lang="en-US" sz="2400" dirty="0" smtClean="0"/>
              <a:t>Listening Skills of Effective Communicators</a:t>
            </a:r>
            <a:endParaRPr lang="en-US" sz="2400" dirty="0"/>
          </a:p>
        </p:txBody>
      </p:sp>
      <p:sp>
        <p:nvSpPr>
          <p:cNvPr id="3" name="Content Placeholder 2"/>
          <p:cNvSpPr>
            <a:spLocks noGrp="1"/>
          </p:cNvSpPr>
          <p:nvPr>
            <p:ph sz="quarter" idx="1"/>
          </p:nvPr>
        </p:nvSpPr>
        <p:spPr/>
        <p:txBody>
          <a:bodyPr>
            <a:normAutofit/>
          </a:bodyPr>
          <a:lstStyle/>
          <a:p>
            <a:pPr>
              <a:spcAft>
                <a:spcPts val="1800"/>
              </a:spcAft>
            </a:pPr>
            <a:r>
              <a:rPr lang="en-US" sz="2800" dirty="0" smtClean="0"/>
              <a:t>Paraphrasing</a:t>
            </a:r>
          </a:p>
          <a:p>
            <a:pPr>
              <a:spcAft>
                <a:spcPts val="1800"/>
              </a:spcAft>
            </a:pPr>
            <a:r>
              <a:rPr lang="en-US" sz="2800" dirty="0" smtClean="0"/>
              <a:t>Perception checking</a:t>
            </a:r>
          </a:p>
          <a:p>
            <a:pPr>
              <a:spcAft>
                <a:spcPts val="1800"/>
              </a:spcAft>
            </a:pPr>
            <a:r>
              <a:rPr lang="en-US" sz="2800" dirty="0" smtClean="0"/>
              <a:t>Asking clarifying questions</a:t>
            </a:r>
            <a:endParaRPr lang="en-US" sz="2800" dirty="0"/>
          </a:p>
        </p:txBody>
      </p:sp>
      <p:grpSp>
        <p:nvGrpSpPr>
          <p:cNvPr id="7" name="Group 6"/>
          <p:cNvGrpSpPr/>
          <p:nvPr/>
        </p:nvGrpSpPr>
        <p:grpSpPr>
          <a:xfrm>
            <a:off x="6096000" y="1676400"/>
            <a:ext cx="2209800" cy="2286000"/>
            <a:chOff x="609600" y="3276600"/>
            <a:chExt cx="3429000" cy="3429000"/>
          </a:xfrm>
        </p:grpSpPr>
        <p:pic>
          <p:nvPicPr>
            <p:cNvPr id="5" name="Picture 4"/>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09600" y="3276600"/>
              <a:ext cx="3429000" cy="3429000"/>
            </a:xfrm>
            <a:prstGeom prst="rect">
              <a:avLst/>
            </a:prstGeom>
          </p:spPr>
        </p:pic>
        <p:sp>
          <p:nvSpPr>
            <p:cNvPr id="6" name="&quot;No&quot; Symbol 5"/>
            <p:cNvSpPr/>
            <p:nvPr/>
          </p:nvSpPr>
          <p:spPr>
            <a:xfrm>
              <a:off x="685800" y="3352800"/>
              <a:ext cx="3276600" cy="3276600"/>
            </a:xfrm>
            <a:prstGeom prst="noSmoking">
              <a:avLst/>
            </a:prstGeom>
            <a:solidFill>
              <a:schemeClr val="accent1">
                <a:alpha val="6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2" name="Group 11"/>
          <p:cNvGrpSpPr/>
          <p:nvPr/>
        </p:nvGrpSpPr>
        <p:grpSpPr>
          <a:xfrm>
            <a:off x="1524000" y="4267200"/>
            <a:ext cx="5312764" cy="1828800"/>
            <a:chOff x="1981200" y="4572000"/>
            <a:chExt cx="5312764" cy="1828800"/>
          </a:xfrm>
        </p:grpSpPr>
        <p:pic>
          <p:nvPicPr>
            <p:cNvPr id="4" name="Picture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81400" y="4572000"/>
              <a:ext cx="3712564" cy="1826342"/>
            </a:xfrm>
            <a:prstGeom prst="rect">
              <a:avLst/>
            </a:prstGeom>
          </p:spPr>
        </p:pic>
        <p:pic>
          <p:nvPicPr>
            <p:cNvPr id="1029" name="Picture 5" descr="C:\Users\Lauren\AppData\Local\Microsoft\Windows\Temporary Internet Files\Content.IE5\K3OT232R\dglxasset[1].aspx"/>
            <p:cNvPicPr>
              <a:picLocks noChangeAspect="1" noChangeArrowheads="1"/>
            </p:cNvPicPr>
            <p:nvPr/>
          </p:nvPicPr>
          <p:blipFill>
            <a:blip r:embed="rId5" cstate="print"/>
            <a:srcRect/>
            <a:stretch>
              <a:fillRect/>
            </a:stretch>
          </p:blipFill>
          <p:spPr bwMode="auto">
            <a:xfrm>
              <a:off x="1981200" y="4714875"/>
              <a:ext cx="1831975" cy="1685925"/>
            </a:xfrm>
            <a:prstGeom prst="rect">
              <a:avLst/>
            </a:prstGeom>
            <a:noFill/>
          </p:spPr>
        </p:pic>
      </p:grpSp>
    </p:spTree>
    <p:extLst>
      <p:ext uri="{BB962C8B-B14F-4D97-AF65-F5344CB8AC3E}">
        <p14:creationId xmlns:p14="http://schemas.microsoft.com/office/powerpoint/2010/main" val="13787576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6714"/>
          </a:xfrm>
        </p:spPr>
        <p:txBody>
          <a:bodyPr/>
          <a:lstStyle/>
          <a:p>
            <a:r>
              <a:rPr lang="en-US" b="1" dirty="0" smtClean="0"/>
              <a:t>The POWER of Listening</a:t>
            </a:r>
            <a:endParaRPr lang="en-US" b="1" dirty="0"/>
          </a:p>
        </p:txBody>
      </p:sp>
      <p:sp>
        <p:nvSpPr>
          <p:cNvPr id="3" name="Content Placeholder 2"/>
          <p:cNvSpPr>
            <a:spLocks noGrp="1"/>
          </p:cNvSpPr>
          <p:nvPr>
            <p:ph sz="quarter" idx="1"/>
          </p:nvPr>
        </p:nvSpPr>
        <p:spPr>
          <a:xfrm>
            <a:off x="457200" y="1066800"/>
            <a:ext cx="7467600" cy="5407152"/>
          </a:xfrm>
        </p:spPr>
        <p:txBody>
          <a:bodyPr>
            <a:normAutofit/>
          </a:bodyPr>
          <a:lstStyle/>
          <a:p>
            <a:pPr marL="548640" lvl="2">
              <a:spcBef>
                <a:spcPts val="600"/>
              </a:spcBef>
              <a:buSzPct val="70000"/>
            </a:pPr>
            <a:r>
              <a:rPr lang="en-US" sz="2400" dirty="0" smtClean="0"/>
              <a:t>Signals </a:t>
            </a:r>
            <a:r>
              <a:rPr lang="en-US" sz="2400" dirty="0"/>
              <a:t>you </a:t>
            </a:r>
            <a:r>
              <a:rPr lang="en-US" sz="2400" dirty="0" smtClean="0"/>
              <a:t>value </a:t>
            </a:r>
            <a:r>
              <a:rPr lang="en-US" sz="2400" dirty="0"/>
              <a:t>others’ thoughts and </a:t>
            </a:r>
            <a:r>
              <a:rPr lang="en-US" sz="2400" dirty="0" smtClean="0"/>
              <a:t>feelings</a:t>
            </a:r>
          </a:p>
          <a:p>
            <a:pPr marL="548640" lvl="2">
              <a:spcBef>
                <a:spcPts val="600"/>
              </a:spcBef>
              <a:buSzPct val="70000"/>
            </a:pPr>
            <a:r>
              <a:rPr lang="en-US" sz="2400" dirty="0" smtClean="0"/>
              <a:t>Builds trust and self-esteem</a:t>
            </a:r>
          </a:p>
          <a:p>
            <a:pPr marL="0" lvl="0" indent="0">
              <a:buClr>
                <a:srgbClr val="AD0101"/>
              </a:buClr>
              <a:buNone/>
            </a:pPr>
            <a:endParaRPr lang="en-US" sz="2200" dirty="0" smtClean="0">
              <a:solidFill>
                <a:prstClr val="black"/>
              </a:solidFill>
            </a:endParaRPr>
          </a:p>
          <a:p>
            <a:pPr marL="0" lvl="0" indent="0">
              <a:buClr>
                <a:srgbClr val="AD0101"/>
              </a:buClr>
              <a:buNone/>
            </a:pPr>
            <a:r>
              <a:rPr lang="en-US" sz="3000" b="1" dirty="0" smtClean="0">
                <a:solidFill>
                  <a:prstClr val="black"/>
                </a:solidFill>
              </a:rPr>
              <a:t>TIPS </a:t>
            </a:r>
            <a:r>
              <a:rPr lang="en-US" sz="3000" b="1" dirty="0">
                <a:solidFill>
                  <a:prstClr val="black"/>
                </a:solidFill>
              </a:rPr>
              <a:t>for </a:t>
            </a:r>
            <a:r>
              <a:rPr lang="en-US" sz="3000" b="1" dirty="0" smtClean="0">
                <a:solidFill>
                  <a:prstClr val="black"/>
                </a:solidFill>
              </a:rPr>
              <a:t>L</a:t>
            </a:r>
            <a:r>
              <a:rPr lang="en-US" sz="3000" b="1" cap="small" dirty="0" smtClean="0">
                <a:solidFill>
                  <a:prstClr val="black"/>
                </a:solidFill>
              </a:rPr>
              <a:t>istening</a:t>
            </a:r>
            <a:r>
              <a:rPr lang="en-US" sz="3000" b="1" dirty="0" smtClean="0">
                <a:solidFill>
                  <a:prstClr val="black"/>
                </a:solidFill>
              </a:rPr>
              <a:t> </a:t>
            </a:r>
            <a:endParaRPr lang="en-US" sz="3000" b="1" dirty="0">
              <a:solidFill>
                <a:prstClr val="black"/>
              </a:solidFill>
            </a:endParaRPr>
          </a:p>
          <a:p>
            <a:pPr marL="548640" lvl="2">
              <a:spcBef>
                <a:spcPts val="600"/>
              </a:spcBef>
              <a:buSzPct val="70000"/>
            </a:pPr>
            <a:r>
              <a:rPr lang="en-US" sz="2400" dirty="0" smtClean="0">
                <a:latin typeface="+mj-lt"/>
              </a:rPr>
              <a:t>Pause for a few seconds before speaking to:</a:t>
            </a:r>
            <a:endParaRPr lang="en-US" sz="2400" dirty="0">
              <a:latin typeface="+mj-lt"/>
            </a:endParaRPr>
          </a:p>
          <a:p>
            <a:pPr marL="822960" lvl="3">
              <a:spcBef>
                <a:spcPts val="600"/>
              </a:spcBef>
              <a:buSzPct val="70000"/>
            </a:pPr>
            <a:r>
              <a:rPr lang="en-US" sz="2100" dirty="0" smtClean="0">
                <a:latin typeface="+mj-lt"/>
              </a:rPr>
              <a:t>Avoid the risk of interrupting</a:t>
            </a:r>
          </a:p>
          <a:p>
            <a:pPr marL="822960" lvl="3">
              <a:spcBef>
                <a:spcPts val="600"/>
              </a:spcBef>
              <a:buSzPct val="70000"/>
            </a:pPr>
            <a:r>
              <a:rPr lang="en-US" sz="2100" dirty="0" smtClean="0">
                <a:latin typeface="+mj-lt"/>
              </a:rPr>
              <a:t>Show you are carefully considering the message</a:t>
            </a:r>
          </a:p>
          <a:p>
            <a:pPr marL="822960" lvl="3">
              <a:spcBef>
                <a:spcPts val="600"/>
              </a:spcBef>
              <a:buSzPct val="70000"/>
            </a:pPr>
            <a:r>
              <a:rPr lang="en-US" sz="2100" dirty="0" smtClean="0">
                <a:latin typeface="+mj-lt"/>
              </a:rPr>
              <a:t>Better understand what is being shared</a:t>
            </a:r>
          </a:p>
          <a:p>
            <a:pPr marL="548640" lvl="2">
              <a:spcBef>
                <a:spcPts val="600"/>
              </a:spcBef>
              <a:buSzPct val="70000"/>
            </a:pPr>
            <a:r>
              <a:rPr lang="en-US" sz="2400" dirty="0" smtClean="0">
                <a:latin typeface="+mj-lt"/>
              </a:rPr>
              <a:t>Get clarification</a:t>
            </a:r>
            <a:endParaRPr lang="en-US" sz="2400" dirty="0">
              <a:latin typeface="+mj-lt"/>
            </a:endParaRPr>
          </a:p>
          <a:p>
            <a:pPr marL="822960" lvl="3">
              <a:spcBef>
                <a:spcPts val="600"/>
              </a:spcBef>
              <a:buSzPct val="70000"/>
            </a:pPr>
            <a:r>
              <a:rPr lang="en-US" sz="2100" dirty="0" smtClean="0">
                <a:latin typeface="+mj-lt"/>
              </a:rPr>
              <a:t>E.g., “How do you mean?”</a:t>
            </a:r>
          </a:p>
          <a:p>
            <a:pPr marL="548640" lvl="2">
              <a:spcBef>
                <a:spcPts val="600"/>
              </a:spcBef>
              <a:buSzPct val="70000"/>
            </a:pPr>
            <a:r>
              <a:rPr lang="en-US" sz="2400" dirty="0" smtClean="0">
                <a:latin typeface="+mj-lt"/>
              </a:rPr>
              <a:t>Paraphrase</a:t>
            </a:r>
            <a:endParaRPr lang="en-US" sz="2400" dirty="0">
              <a:latin typeface="+mj-lt"/>
            </a:endParaRPr>
          </a:p>
          <a:p>
            <a:pPr marL="822960" lvl="3">
              <a:spcBef>
                <a:spcPts val="600"/>
              </a:spcBef>
              <a:buSzPct val="70000"/>
            </a:pPr>
            <a:r>
              <a:rPr lang="en-US" sz="2100" dirty="0" smtClean="0">
                <a:latin typeface="+mj-lt"/>
              </a:rPr>
              <a:t>E.g., “What you are saying is…”</a:t>
            </a:r>
          </a:p>
          <a:p>
            <a:pPr lvl="1"/>
            <a:endParaRPr lang="en-US" dirty="0" smtClean="0"/>
          </a:p>
          <a:p>
            <a:pPr lvl="1"/>
            <a:endParaRPr lang="en-US" dirty="0" smtClean="0"/>
          </a:p>
          <a:p>
            <a:pPr lvl="1"/>
            <a:endParaRPr lang="en-US" dirty="0"/>
          </a:p>
        </p:txBody>
      </p:sp>
      <p:sp>
        <p:nvSpPr>
          <p:cNvPr id="4" name="TextBox 3"/>
          <p:cNvSpPr txBox="1"/>
          <p:nvPr/>
        </p:nvSpPr>
        <p:spPr>
          <a:xfrm>
            <a:off x="1" y="6424136"/>
            <a:ext cx="9144000" cy="738664"/>
          </a:xfrm>
          <a:prstGeom prst="rect">
            <a:avLst/>
          </a:prstGeom>
          <a:noFill/>
        </p:spPr>
        <p:txBody>
          <a:bodyPr wrap="square" rtlCol="0" anchor="ctr">
            <a:spAutoFit/>
          </a:bodyPr>
          <a:lstStyle/>
          <a:p>
            <a:pPr marL="0" lvl="1" algn="ctr"/>
            <a:r>
              <a:rPr lang="en-US" sz="1200" dirty="0" smtClean="0">
                <a:solidFill>
                  <a:prstClr val="black"/>
                </a:solidFill>
              </a:rPr>
              <a:t>Relevant Citation: Mishra &amp; Morrissey (1990)</a:t>
            </a:r>
            <a:endParaRPr lang="en-US" sz="1200" dirty="0">
              <a:solidFill>
                <a:prstClr val="black"/>
              </a:solidFill>
            </a:endParaRPr>
          </a:p>
          <a:p>
            <a:pPr marL="0" lvl="1" algn="ctr"/>
            <a:endParaRPr lang="en-US" dirty="0" smtClean="0">
              <a:solidFill>
                <a:prstClr val="black"/>
              </a:solidFill>
            </a:endParaRPr>
          </a:p>
          <a:p>
            <a:pPr algn="ctr"/>
            <a:endParaRPr lang="en-US" sz="1200" dirty="0">
              <a:solidFill>
                <a:prstClr val="black"/>
              </a:solidFill>
            </a:endParaRPr>
          </a:p>
        </p:txBody>
      </p:sp>
    </p:spTree>
    <p:extLst>
      <p:ext uri="{BB962C8B-B14F-4D97-AF65-F5344CB8AC3E}">
        <p14:creationId xmlns:p14="http://schemas.microsoft.com/office/powerpoint/2010/main" val="26492458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95347"/>
          </a:xfrm>
        </p:spPr>
        <p:txBody>
          <a:bodyPr/>
          <a:lstStyle/>
          <a:p>
            <a:r>
              <a:rPr lang="en-US" b="1" dirty="0" smtClean="0"/>
              <a:t>Paraphrasing</a:t>
            </a:r>
            <a:endParaRPr lang="en-US" b="1" dirty="0"/>
          </a:p>
        </p:txBody>
      </p:sp>
      <p:sp>
        <p:nvSpPr>
          <p:cNvPr id="7" name="Content Placeholder 6"/>
          <p:cNvSpPr>
            <a:spLocks noGrp="1"/>
          </p:cNvSpPr>
          <p:nvPr>
            <p:ph sz="quarter" idx="1"/>
          </p:nvPr>
        </p:nvSpPr>
        <p:spPr/>
        <p:txBody>
          <a:bodyPr>
            <a:normAutofit/>
          </a:bodyPr>
          <a:lstStyle/>
          <a:p>
            <a:pPr marL="457200" indent="-457200">
              <a:spcAft>
                <a:spcPts val="1200"/>
              </a:spcAft>
              <a:buFont typeface="+mj-lt"/>
              <a:buAutoNum type="arabicPeriod"/>
            </a:pPr>
            <a:r>
              <a:rPr lang="en-US" u="sng" dirty="0" smtClean="0"/>
              <a:t>LISTEN</a:t>
            </a:r>
          </a:p>
          <a:p>
            <a:pPr marL="457200" indent="-457200">
              <a:spcAft>
                <a:spcPts val="1200"/>
              </a:spcAft>
              <a:buFont typeface="+mj-lt"/>
              <a:buAutoNum type="arabicPeriod"/>
            </a:pPr>
            <a:r>
              <a:rPr lang="en-US" dirty="0" smtClean="0"/>
              <a:t>Restate </a:t>
            </a:r>
            <a:r>
              <a:rPr lang="en-US" u="sng" dirty="0" smtClean="0"/>
              <a:t>MEANING</a:t>
            </a:r>
            <a:r>
              <a:rPr lang="en-US" dirty="0" smtClean="0"/>
              <a:t> in your own words</a:t>
            </a:r>
          </a:p>
          <a:p>
            <a:pPr marL="457200" indent="-457200">
              <a:spcAft>
                <a:spcPts val="1200"/>
              </a:spcAft>
              <a:buFont typeface="+mj-lt"/>
              <a:buAutoNum type="arabicPeriod"/>
            </a:pPr>
            <a:r>
              <a:rPr lang="en-US" u="sng" dirty="0" smtClean="0"/>
              <a:t>CONFIRM</a:t>
            </a:r>
            <a:r>
              <a:rPr lang="en-US" dirty="0" smtClean="0"/>
              <a:t> understanding</a:t>
            </a:r>
          </a:p>
          <a:p>
            <a:pPr marL="0" indent="0">
              <a:spcAft>
                <a:spcPts val="1200"/>
              </a:spcAft>
              <a:buNone/>
            </a:pPr>
            <a:endParaRPr lang="en-US" dirty="0" smtClean="0"/>
          </a:p>
          <a:p>
            <a:pPr marL="0" indent="0" algn="ctr">
              <a:spcAft>
                <a:spcPts val="1200"/>
              </a:spcAft>
              <a:buNone/>
            </a:pPr>
            <a:r>
              <a:rPr lang="en-US" cap="small" dirty="0" smtClean="0">
                <a:solidFill>
                  <a:schemeClr val="tx2"/>
                </a:solidFill>
              </a:rPr>
              <a:t>Example</a:t>
            </a:r>
            <a:r>
              <a:rPr lang="en-US" dirty="0" smtClean="0">
                <a:solidFill>
                  <a:schemeClr val="tx2"/>
                </a:solidFill>
              </a:rPr>
              <a:t>: </a:t>
            </a:r>
          </a:p>
          <a:p>
            <a:pPr marL="3175" indent="0" algn="ctr">
              <a:buNone/>
            </a:pPr>
            <a:r>
              <a:rPr lang="en-US" dirty="0" smtClean="0">
                <a:solidFill>
                  <a:schemeClr val="tx2"/>
                </a:solidFill>
              </a:rPr>
              <a:t>“So, you’re concerned the curriculum does not have enough repetition for some of the students in your class. Have I understood your concern?”</a:t>
            </a:r>
          </a:p>
        </p:txBody>
      </p:sp>
      <p:sp>
        <p:nvSpPr>
          <p:cNvPr id="4" name="TextBox 3"/>
          <p:cNvSpPr txBox="1"/>
          <p:nvPr/>
        </p:nvSpPr>
        <p:spPr>
          <a:xfrm>
            <a:off x="1" y="6165503"/>
            <a:ext cx="9144000" cy="738664"/>
          </a:xfrm>
          <a:prstGeom prst="rect">
            <a:avLst/>
          </a:prstGeom>
          <a:noFill/>
        </p:spPr>
        <p:txBody>
          <a:bodyPr wrap="square" rtlCol="0" anchor="ctr">
            <a:spAutoFit/>
          </a:bodyPr>
          <a:lstStyle/>
          <a:p>
            <a:pPr marL="0" lvl="1" algn="ctr"/>
            <a:r>
              <a:rPr lang="en-US" sz="1200" dirty="0" smtClean="0"/>
              <a:t>Relevant Citations: </a:t>
            </a:r>
            <a:r>
              <a:rPr lang="en-US" sz="1200" dirty="0" err="1" smtClean="0"/>
              <a:t>Kripalani</a:t>
            </a:r>
            <a:r>
              <a:rPr lang="en-US" sz="1200" dirty="0" smtClean="0"/>
              <a:t> </a:t>
            </a:r>
            <a:r>
              <a:rPr lang="en-US" sz="1200" dirty="0"/>
              <a:t>&amp; Weiss (2006) </a:t>
            </a:r>
          </a:p>
          <a:p>
            <a:pPr marL="0" lvl="1" algn="ctr"/>
            <a:endParaRPr lang="en-US" dirty="0" smtClean="0"/>
          </a:p>
          <a:p>
            <a:pPr algn="ctr"/>
            <a:endParaRPr lang="en-US" sz="1200" dirty="0"/>
          </a:p>
        </p:txBody>
      </p:sp>
    </p:spTree>
    <p:extLst>
      <p:ext uri="{BB962C8B-B14F-4D97-AF65-F5344CB8AC3E}">
        <p14:creationId xmlns:p14="http://schemas.microsoft.com/office/powerpoint/2010/main" val="24361464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Paraphrasing</a:t>
            </a:r>
            <a:endParaRPr lang="en-US" dirty="0"/>
          </a:p>
        </p:txBody>
      </p:sp>
      <p:sp>
        <p:nvSpPr>
          <p:cNvPr id="3" name="Content Placeholder 2"/>
          <p:cNvSpPr>
            <a:spLocks noGrp="1"/>
          </p:cNvSpPr>
          <p:nvPr>
            <p:ph sz="quarter" idx="1"/>
          </p:nvPr>
        </p:nvSpPr>
        <p:spPr/>
        <p:txBody>
          <a:bodyPr>
            <a:normAutofit lnSpcReduction="10000"/>
          </a:bodyPr>
          <a:lstStyle/>
          <a:p>
            <a:pPr>
              <a:spcAft>
                <a:spcPts val="1200"/>
              </a:spcAft>
            </a:pPr>
            <a:r>
              <a:rPr lang="en-US" sz="2200" b="1" dirty="0" smtClean="0"/>
              <a:t>Aim:</a:t>
            </a:r>
            <a:r>
              <a:rPr lang="en-US" sz="2200" dirty="0" smtClean="0"/>
              <a:t> Paraphrase the Sender’s message.</a:t>
            </a:r>
          </a:p>
          <a:p>
            <a:pPr>
              <a:spcAft>
                <a:spcPts val="1200"/>
              </a:spcAft>
              <a:buNone/>
            </a:pPr>
            <a:endParaRPr lang="en-US" sz="2200" b="1" dirty="0" smtClean="0"/>
          </a:p>
          <a:p>
            <a:pPr marL="0" indent="0" algn="ctr">
              <a:spcBef>
                <a:spcPts val="0"/>
              </a:spcBef>
              <a:buNone/>
            </a:pPr>
            <a:r>
              <a:rPr lang="en-US" sz="2200" b="1" dirty="0" smtClean="0"/>
              <a:t>Sender </a:t>
            </a:r>
          </a:p>
          <a:p>
            <a:pPr marL="0" indent="0" algn="ctr">
              <a:spcBef>
                <a:spcPts val="0"/>
              </a:spcBef>
              <a:buNone/>
            </a:pPr>
            <a:r>
              <a:rPr lang="en-US" sz="2200" b="1" dirty="0" smtClean="0"/>
              <a:t>(after arriving for a meeting)</a:t>
            </a:r>
            <a:r>
              <a:rPr lang="en-US" sz="2200" dirty="0" smtClean="0"/>
              <a:t>: </a:t>
            </a:r>
          </a:p>
          <a:p>
            <a:pPr marL="0" indent="0" algn="ctr">
              <a:spcBef>
                <a:spcPts val="1200"/>
              </a:spcBef>
              <a:buNone/>
            </a:pPr>
            <a:r>
              <a:rPr lang="en-US" sz="2200" dirty="0" smtClean="0"/>
              <a:t>I </a:t>
            </a:r>
            <a:r>
              <a:rPr lang="en-US" sz="2200" dirty="0"/>
              <a:t>am worried we do not have time to address </a:t>
            </a:r>
            <a:r>
              <a:rPr lang="en-US" sz="2200" dirty="0" smtClean="0"/>
              <a:t>all of my concerns this week.  So, I am </a:t>
            </a:r>
            <a:r>
              <a:rPr lang="en-US" sz="2200" dirty="0"/>
              <a:t>hoping to spend the first 30 minutes of this meeting focused on a </a:t>
            </a:r>
            <a:r>
              <a:rPr lang="en-US" sz="2200" dirty="0" smtClean="0"/>
              <a:t>conversation </a:t>
            </a:r>
            <a:r>
              <a:rPr lang="en-US" sz="2200" dirty="0"/>
              <a:t>that I had with </a:t>
            </a:r>
            <a:r>
              <a:rPr lang="en-US" sz="2200" dirty="0" smtClean="0"/>
              <a:t>Josh’s parents. </a:t>
            </a:r>
            <a:r>
              <a:rPr lang="en-US" sz="2200" dirty="0"/>
              <a:t>I want to spend the second 30 minutes </a:t>
            </a:r>
            <a:r>
              <a:rPr lang="en-US" sz="2200" dirty="0" smtClean="0"/>
              <a:t>discussing the </a:t>
            </a:r>
            <a:r>
              <a:rPr lang="en-US" sz="2200" dirty="0"/>
              <a:t>ways in which </a:t>
            </a:r>
            <a:r>
              <a:rPr lang="en-US" sz="2200" dirty="0" smtClean="0"/>
              <a:t>my </a:t>
            </a:r>
            <a:r>
              <a:rPr lang="en-US" sz="2200" dirty="0"/>
              <a:t>students seem to be overly impulsive and energized since they returned from Spring break. </a:t>
            </a:r>
            <a:r>
              <a:rPr lang="en-US" sz="2200" dirty="0" smtClean="0"/>
              <a:t>I’d like to curb the energy level in my class and I am looking for some tips from you.</a:t>
            </a: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32719287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0838"/>
            <a:ext cx="7467600" cy="868362"/>
          </a:xfrm>
        </p:spPr>
        <p:txBody>
          <a:bodyPr/>
          <a:lstStyle/>
          <a:p>
            <a:r>
              <a:rPr lang="en-US" dirty="0" smtClean="0"/>
              <a:t>Perception Checking</a:t>
            </a:r>
            <a:endParaRPr lang="en-US" dirty="0"/>
          </a:p>
        </p:txBody>
      </p:sp>
      <p:sp>
        <p:nvSpPr>
          <p:cNvPr id="3" name="Content Placeholder 2"/>
          <p:cNvSpPr>
            <a:spLocks noGrp="1"/>
          </p:cNvSpPr>
          <p:nvPr>
            <p:ph sz="quarter" idx="1"/>
          </p:nvPr>
        </p:nvSpPr>
        <p:spPr/>
        <p:txBody>
          <a:bodyPr>
            <a:normAutofit fontScale="92500"/>
          </a:bodyPr>
          <a:lstStyle/>
          <a:p>
            <a:pPr algn="ctr">
              <a:buNone/>
            </a:pPr>
            <a:r>
              <a:rPr lang="en-US" dirty="0" smtClean="0"/>
              <a:t>A </a:t>
            </a:r>
            <a:r>
              <a:rPr lang="en-US" b="1" dirty="0" smtClean="0"/>
              <a:t>statement</a:t>
            </a:r>
            <a:r>
              <a:rPr lang="en-US" dirty="0" smtClean="0"/>
              <a:t> which communicates to the Sender that, in addition to the content, the Receiver has </a:t>
            </a:r>
            <a:r>
              <a:rPr lang="en-US" b="1" dirty="0" smtClean="0"/>
              <a:t>heard or perceived an emotion in the message</a:t>
            </a:r>
            <a:r>
              <a:rPr lang="en-US" dirty="0" smtClean="0"/>
              <a:t>.</a:t>
            </a:r>
          </a:p>
          <a:p>
            <a:pPr marL="0" indent="0">
              <a:buNone/>
            </a:pPr>
            <a:endParaRPr lang="en-US" dirty="0" smtClean="0"/>
          </a:p>
          <a:p>
            <a:endParaRPr lang="en-US" dirty="0" smtClean="0"/>
          </a:p>
          <a:p>
            <a:endParaRPr lang="en-US" dirty="0" smtClean="0"/>
          </a:p>
          <a:p>
            <a:endParaRPr lang="en-US" dirty="0" smtClean="0"/>
          </a:p>
          <a:p>
            <a:pPr algn="ctr">
              <a:spcAft>
                <a:spcPts val="600"/>
              </a:spcAft>
              <a:buNone/>
            </a:pPr>
            <a:r>
              <a:rPr lang="en-US" cap="small" dirty="0" smtClean="0"/>
              <a:t>Example</a:t>
            </a:r>
            <a:r>
              <a:rPr lang="en-US" b="1" dirty="0" smtClean="0"/>
              <a:t>: </a:t>
            </a:r>
          </a:p>
          <a:p>
            <a:pPr marL="365760" lvl="1" indent="0" algn="ctr">
              <a:buNone/>
            </a:pPr>
            <a:r>
              <a:rPr lang="en-US" sz="2400" b="1" dirty="0" smtClean="0"/>
              <a:t>“</a:t>
            </a:r>
            <a:r>
              <a:rPr lang="en-US" sz="2400" dirty="0" smtClean="0"/>
              <a:t>You look and sound overwhelmed and rushed. I also sensed frustration in you when you mentioned Josh’s parents. Are you feeling frustrated with something?”</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5800" b="27056"/>
          <a:stretch/>
        </p:blipFill>
        <p:spPr>
          <a:xfrm>
            <a:off x="2590800" y="2819400"/>
            <a:ext cx="3200400" cy="1371600"/>
          </a:xfrm>
          <a:prstGeom prst="rect">
            <a:avLst/>
          </a:prstGeom>
          <a:effectLst>
            <a:softEdge rad="63500"/>
          </a:effectLst>
        </p:spPr>
      </p:pic>
    </p:spTree>
    <p:extLst>
      <p:ext uri="{BB962C8B-B14F-4D97-AF65-F5344CB8AC3E}">
        <p14:creationId xmlns:p14="http://schemas.microsoft.com/office/powerpoint/2010/main" val="11564191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normAutofit/>
          </a:bodyPr>
          <a:lstStyle/>
          <a:p>
            <a:r>
              <a:rPr lang="en-US" dirty="0" smtClean="0"/>
              <a:t>Closing the Loop</a:t>
            </a:r>
            <a:endParaRPr lang="en-US" dirty="0"/>
          </a:p>
        </p:txBody>
      </p:sp>
      <p:sp>
        <p:nvSpPr>
          <p:cNvPr id="3" name="Content Placeholder 2"/>
          <p:cNvSpPr>
            <a:spLocks noGrp="1"/>
          </p:cNvSpPr>
          <p:nvPr>
            <p:ph sz="quarter" idx="1"/>
          </p:nvPr>
        </p:nvSpPr>
        <p:spPr>
          <a:xfrm>
            <a:off x="457200" y="1447800"/>
            <a:ext cx="7620000" cy="5026152"/>
          </a:xfrm>
        </p:spPr>
        <p:txBody>
          <a:bodyPr>
            <a:normAutofit lnSpcReduction="10000"/>
          </a:bodyPr>
          <a:lstStyle/>
          <a:p>
            <a:pPr>
              <a:spcBef>
                <a:spcPts val="0"/>
              </a:spcBef>
              <a:spcAft>
                <a:spcPts val="1200"/>
              </a:spcAft>
            </a:pPr>
            <a:r>
              <a:rPr lang="en-US" dirty="0" smtClean="0"/>
              <a:t>Receiver (a) confirms </a:t>
            </a:r>
            <a:r>
              <a:rPr lang="en-US" dirty="0"/>
              <a:t>that the message </a:t>
            </a:r>
            <a:r>
              <a:rPr lang="en-US" dirty="0" smtClean="0"/>
              <a:t>was received and (b) paraphrases the understood meaning</a:t>
            </a:r>
          </a:p>
          <a:p>
            <a:pPr lvl="1">
              <a:spcBef>
                <a:spcPts val="0"/>
              </a:spcBef>
              <a:spcAft>
                <a:spcPts val="1200"/>
              </a:spcAft>
            </a:pPr>
            <a:r>
              <a:rPr lang="en-US" cap="small" dirty="0" smtClean="0"/>
              <a:t>Example: </a:t>
            </a:r>
            <a:r>
              <a:rPr lang="en-US" b="1" dirty="0" smtClean="0"/>
              <a:t>“</a:t>
            </a:r>
            <a:r>
              <a:rPr lang="en-US" dirty="0"/>
              <a:t>Thank you for the note. I will add new basketballs to our next equipment order</a:t>
            </a:r>
            <a:r>
              <a:rPr lang="en-US" dirty="0" smtClean="0"/>
              <a:t>.”</a:t>
            </a:r>
          </a:p>
          <a:p>
            <a:pPr marL="365760" lvl="1" indent="0">
              <a:spcBef>
                <a:spcPts val="0"/>
              </a:spcBef>
              <a:spcAft>
                <a:spcPts val="1200"/>
              </a:spcAft>
              <a:buNone/>
            </a:pPr>
            <a:endParaRPr lang="en-US" dirty="0"/>
          </a:p>
          <a:p>
            <a:pPr>
              <a:spcBef>
                <a:spcPts val="0"/>
              </a:spcBef>
              <a:spcAft>
                <a:spcPts val="2400"/>
              </a:spcAft>
            </a:pPr>
            <a:r>
              <a:rPr lang="en-US" dirty="0" smtClean="0"/>
              <a:t>If </a:t>
            </a:r>
            <a:r>
              <a:rPr lang="en-US" dirty="0"/>
              <a:t>the </a:t>
            </a:r>
            <a:r>
              <a:rPr lang="en-US" dirty="0" smtClean="0"/>
              <a:t>Receiver does not confirm that the message </a:t>
            </a:r>
            <a:r>
              <a:rPr lang="en-US" dirty="0"/>
              <a:t>was </a:t>
            </a:r>
            <a:r>
              <a:rPr lang="en-US" dirty="0" smtClean="0"/>
              <a:t>both received and understood, </a:t>
            </a:r>
            <a:r>
              <a:rPr lang="en-US" dirty="0"/>
              <a:t>then the </a:t>
            </a:r>
            <a:r>
              <a:rPr lang="en-US" dirty="0" smtClean="0"/>
              <a:t>Sender should check back with the Receiver</a:t>
            </a:r>
          </a:p>
          <a:p>
            <a:pPr lvl="1">
              <a:spcBef>
                <a:spcPts val="0"/>
              </a:spcBef>
              <a:spcAft>
                <a:spcPts val="2400"/>
              </a:spcAft>
            </a:pPr>
            <a:r>
              <a:rPr lang="en-US" dirty="0" smtClean="0"/>
              <a:t>EXAMPLE: “Did you receive my e-mail message to you about adding basketballs to the next equipment order?”</a:t>
            </a:r>
          </a:p>
          <a:p>
            <a:pPr marL="0" indent="0">
              <a:buNone/>
            </a:pPr>
            <a:endParaRPr lang="en-US" dirty="0" smtClean="0"/>
          </a:p>
          <a:p>
            <a:pPr marL="0" indent="0" algn="ctr">
              <a:buNone/>
            </a:pPr>
            <a:endParaRPr lang="en-US" cap="small" dirty="0" smtClean="0"/>
          </a:p>
        </p:txBody>
      </p:sp>
      <p:pic>
        <p:nvPicPr>
          <p:cNvPr id="4" name="Picture 3" descr="loop.jpg"/>
          <p:cNvPicPr>
            <a:picLocks noChangeAspect="1"/>
          </p:cNvPicPr>
          <p:nvPr/>
        </p:nvPicPr>
        <p:blipFill>
          <a:blip r:embed="rId3" cstate="print"/>
          <a:stretch>
            <a:fillRect/>
          </a:stretch>
        </p:blipFill>
        <p:spPr>
          <a:xfrm>
            <a:off x="4015824" y="57150"/>
            <a:ext cx="2952750" cy="1543050"/>
          </a:xfrm>
          <a:prstGeom prst="ellipse">
            <a:avLst/>
          </a:prstGeom>
          <a:ln>
            <a:noFill/>
          </a:ln>
          <a:effectLst>
            <a:softEdge rad="112500"/>
          </a:effectLst>
        </p:spPr>
      </p:pic>
      <p:sp>
        <p:nvSpPr>
          <p:cNvPr id="5" name="TextBox 4"/>
          <p:cNvSpPr txBox="1"/>
          <p:nvPr/>
        </p:nvSpPr>
        <p:spPr>
          <a:xfrm>
            <a:off x="1" y="6165503"/>
            <a:ext cx="9144000" cy="738664"/>
          </a:xfrm>
          <a:prstGeom prst="rect">
            <a:avLst/>
          </a:prstGeom>
          <a:noFill/>
        </p:spPr>
        <p:txBody>
          <a:bodyPr wrap="square" rtlCol="0" anchor="ctr">
            <a:spAutoFit/>
          </a:bodyPr>
          <a:lstStyle/>
          <a:p>
            <a:pPr marL="0" lvl="1" algn="ctr"/>
            <a:r>
              <a:rPr lang="en-US" sz="1200" dirty="0" smtClean="0">
                <a:solidFill>
                  <a:prstClr val="black"/>
                </a:solidFill>
              </a:rPr>
              <a:t>Relevant Citation: </a:t>
            </a:r>
            <a:r>
              <a:rPr lang="en-US" sz="1200" dirty="0" err="1" smtClean="0">
                <a:solidFill>
                  <a:prstClr val="black"/>
                </a:solidFill>
              </a:rPr>
              <a:t>Henriksen</a:t>
            </a:r>
            <a:r>
              <a:rPr lang="en-US" sz="1200" dirty="0" smtClean="0">
                <a:solidFill>
                  <a:prstClr val="black"/>
                </a:solidFill>
              </a:rPr>
              <a:t> et al. (2008)</a:t>
            </a:r>
            <a:endParaRPr lang="en-US" sz="1200" dirty="0">
              <a:solidFill>
                <a:prstClr val="black"/>
              </a:solidFill>
            </a:endParaRPr>
          </a:p>
          <a:p>
            <a:pPr marL="0" lvl="1" algn="ctr"/>
            <a:endParaRPr lang="en-US" dirty="0" smtClean="0">
              <a:solidFill>
                <a:prstClr val="black"/>
              </a:solidFill>
            </a:endParaRPr>
          </a:p>
          <a:p>
            <a:pPr algn="ctr"/>
            <a:endParaRPr lang="en-US" sz="1200" dirty="0">
              <a:solidFill>
                <a:prstClr val="black"/>
              </a:solidFill>
            </a:endParaRPr>
          </a:p>
        </p:txBody>
      </p:sp>
    </p:spTree>
    <p:extLst>
      <p:ext uri="{BB962C8B-B14F-4D97-AF65-F5344CB8AC3E}">
        <p14:creationId xmlns:p14="http://schemas.microsoft.com/office/powerpoint/2010/main" val="15864821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lstStyle/>
          <a:p>
            <a:r>
              <a:rPr lang="en-US" dirty="0" smtClean="0"/>
              <a:t>Asking Clarifying Questions</a:t>
            </a:r>
            <a:endParaRPr lang="en-US" dirty="0"/>
          </a:p>
        </p:txBody>
      </p:sp>
      <p:sp>
        <p:nvSpPr>
          <p:cNvPr id="3" name="Content Placeholder 2"/>
          <p:cNvSpPr>
            <a:spLocks noGrp="1"/>
          </p:cNvSpPr>
          <p:nvPr>
            <p:ph sz="quarter" idx="1"/>
          </p:nvPr>
        </p:nvSpPr>
        <p:spPr>
          <a:xfrm>
            <a:off x="457200" y="1143000"/>
            <a:ext cx="7467600" cy="5330952"/>
          </a:xfrm>
        </p:spPr>
        <p:txBody>
          <a:bodyPr/>
          <a:lstStyle/>
          <a:p>
            <a:pPr marL="0" indent="0">
              <a:buNone/>
            </a:pPr>
            <a:r>
              <a:rPr lang="en-US" sz="1800" dirty="0" smtClean="0"/>
              <a:t>Receivers should ask questions of the Sender to better understand the information being shared</a:t>
            </a:r>
            <a:endParaRPr lang="en-US" cap="small" dirty="0"/>
          </a:p>
        </p:txBody>
      </p:sp>
      <p:pic>
        <p:nvPicPr>
          <p:cNvPr id="6" name="A guide to effective communcation.mp4">
            <a:hlinkClick r:id="" action="ppaction://media"/>
          </p:cNvPr>
          <p:cNvPicPr>
            <a:picLocks/>
          </p:cNvPicPr>
          <p:nvPr>
            <a:videoFile r:link="rId1"/>
            <p:extLst>
              <p:ext uri="{DAA4B4D4-6D71-4841-9C94-3DE7FCFB9230}">
                <p14:media xmlns:p14="http://schemas.microsoft.com/office/powerpoint/2010/main" r:embed="rId2">
                  <p14:trim st="2840" end="4412.7936"/>
                </p14:media>
              </p:ext>
            </p:extLst>
          </p:nvPr>
        </p:nvPicPr>
        <p:blipFill>
          <a:blip r:embed="rId5" cstate="print"/>
          <a:stretch>
            <a:fillRect/>
          </a:stretch>
        </p:blipFill>
        <p:spPr>
          <a:xfrm>
            <a:off x="1752600" y="2209800"/>
            <a:ext cx="5334000" cy="353833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2562505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fullScrn="1">
              <p:cMediaNode vol="80000">
                <p:cTn id="7" fill="remove" display="0">
                  <p:stCondLst>
                    <p:cond delay="indefinite"/>
                  </p:stCondLst>
                </p:cTn>
                <p:tgtEl>
                  <p:spTgt spid="6"/>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Clarifying The Message</a:t>
            </a:r>
            <a:endParaRPr lang="en-US" dirty="0"/>
          </a:p>
        </p:txBody>
      </p:sp>
      <p:sp>
        <p:nvSpPr>
          <p:cNvPr id="3" name="Content Placeholder 2"/>
          <p:cNvSpPr>
            <a:spLocks noGrp="1"/>
          </p:cNvSpPr>
          <p:nvPr>
            <p:ph sz="quarter" idx="1"/>
          </p:nvPr>
        </p:nvSpPr>
        <p:spPr/>
        <p:txBody>
          <a:bodyPr>
            <a:normAutofit/>
          </a:bodyPr>
          <a:lstStyle/>
          <a:p>
            <a:pPr marL="274320" lvl="1">
              <a:spcBef>
                <a:spcPts val="600"/>
              </a:spcBef>
              <a:buSzPct val="70000"/>
              <a:buFont typeface="Wingdings"/>
              <a:buChar char=""/>
            </a:pPr>
            <a:r>
              <a:rPr lang="en-US" sz="2400" b="1" dirty="0"/>
              <a:t>Sender: </a:t>
            </a:r>
            <a:r>
              <a:rPr lang="en-US" sz="2400" dirty="0"/>
              <a:t>“I am pressed for time and frustrated about our time constraints.  I am not upset with Josh’s parents at all – the meeting was actually informative and hopeful and I understand much more about Josh’s academic history…”</a:t>
            </a:r>
          </a:p>
        </p:txBody>
      </p:sp>
    </p:spTree>
    <p:extLst>
      <p:ext uri="{BB962C8B-B14F-4D97-AF65-F5344CB8AC3E}">
        <p14:creationId xmlns:p14="http://schemas.microsoft.com/office/powerpoint/2010/main" val="28800545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lstStyle/>
          <a:p>
            <a:r>
              <a:rPr lang="en-US" dirty="0" smtClean="0"/>
              <a:t>Example: Clarifying Question</a:t>
            </a:r>
            <a:endParaRPr lang="en-US" dirty="0"/>
          </a:p>
        </p:txBody>
      </p:sp>
      <p:sp>
        <p:nvSpPr>
          <p:cNvPr id="3" name="Content Placeholder 2"/>
          <p:cNvSpPr>
            <a:spLocks noGrp="1"/>
          </p:cNvSpPr>
          <p:nvPr>
            <p:ph sz="quarter" idx="1"/>
          </p:nvPr>
        </p:nvSpPr>
        <p:spPr/>
        <p:txBody>
          <a:bodyPr>
            <a:normAutofit/>
          </a:bodyPr>
          <a:lstStyle/>
          <a:p>
            <a:r>
              <a:rPr lang="en-US" sz="2800" dirty="0"/>
              <a:t>“Could you tell me more about the productive meeting with Josh’s parents? How was the meeting helpful</a:t>
            </a:r>
            <a:r>
              <a:rPr lang="en-US" sz="2800" dirty="0" smtClean="0"/>
              <a:t>?”</a:t>
            </a:r>
            <a:endParaRPr lang="en-US" sz="2800" dirty="0"/>
          </a:p>
          <a:p>
            <a:pPr marL="0" indent="0">
              <a:buNone/>
            </a:pPr>
            <a:endParaRPr lang="en-US" sz="2800" dirty="0"/>
          </a:p>
          <a:p>
            <a:r>
              <a:rPr lang="en-US" sz="2800" dirty="0"/>
              <a:t>“I know the schedule has been </a:t>
            </a:r>
            <a:r>
              <a:rPr lang="en-US" sz="2800" dirty="0" smtClean="0"/>
              <a:t>packed. Beyond feeling pressured and frustrated, </a:t>
            </a:r>
            <a:r>
              <a:rPr lang="en-US" sz="2800" dirty="0"/>
              <a:t>I’d like to learn more about how time constraints are affecting your experience on the student support team.” </a:t>
            </a:r>
          </a:p>
          <a:p>
            <a:pPr marL="365760" lvl="1" indent="0">
              <a:buNone/>
            </a:pPr>
            <a:endParaRPr lang="en-US" sz="3100" b="1" dirty="0"/>
          </a:p>
          <a:p>
            <a:endParaRPr lang="en-US" dirty="0"/>
          </a:p>
        </p:txBody>
      </p:sp>
    </p:spTree>
    <p:extLst>
      <p:ext uri="{BB962C8B-B14F-4D97-AF65-F5344CB8AC3E}">
        <p14:creationId xmlns:p14="http://schemas.microsoft.com/office/powerpoint/2010/main" val="27135699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SBAR Communication Technique</a:t>
            </a:r>
            <a:endParaRPr lang="en-US" dirty="0"/>
          </a:p>
        </p:txBody>
      </p:sp>
      <p:sp>
        <p:nvSpPr>
          <p:cNvPr id="3" name="Content Placeholder 2"/>
          <p:cNvSpPr>
            <a:spLocks noGrp="1"/>
          </p:cNvSpPr>
          <p:nvPr>
            <p:ph sz="quarter" idx="1"/>
          </p:nvPr>
        </p:nvSpPr>
        <p:spPr/>
        <p:txBody>
          <a:bodyPr/>
          <a:lstStyle/>
          <a:p>
            <a:pPr>
              <a:spcAft>
                <a:spcPts val="2400"/>
              </a:spcAft>
            </a:pPr>
            <a:r>
              <a:rPr lang="en-US" dirty="0" smtClean="0"/>
              <a:t>To be used when 2 or more people share responsibility for a student</a:t>
            </a:r>
          </a:p>
          <a:p>
            <a:r>
              <a:rPr lang="en-US" dirty="0" smtClean="0"/>
              <a:t>SBAR:</a:t>
            </a:r>
          </a:p>
          <a:p>
            <a:pPr lvl="1">
              <a:tabLst>
                <a:tab pos="2916238" algn="l"/>
              </a:tabLst>
            </a:pPr>
            <a:r>
              <a:rPr lang="en-US" b="1" u="sng" dirty="0" smtClean="0"/>
              <a:t>S</a:t>
            </a:r>
            <a:r>
              <a:rPr lang="en-US" u="sng" dirty="0" smtClean="0"/>
              <a:t>ituation</a:t>
            </a:r>
            <a:r>
              <a:rPr lang="en-US" dirty="0" smtClean="0"/>
              <a:t>: What is happening at present?</a:t>
            </a:r>
          </a:p>
          <a:p>
            <a:pPr lvl="1">
              <a:tabLst>
                <a:tab pos="2968625" algn="l"/>
              </a:tabLst>
            </a:pPr>
            <a:r>
              <a:rPr lang="en-US" b="1" u="sng" dirty="0" smtClean="0"/>
              <a:t>B</a:t>
            </a:r>
            <a:r>
              <a:rPr lang="en-US" u="sng" dirty="0" smtClean="0"/>
              <a:t>ackground</a:t>
            </a:r>
            <a:r>
              <a:rPr lang="en-US" dirty="0" smtClean="0"/>
              <a:t>: What is the history leading to the present situation?</a:t>
            </a:r>
          </a:p>
          <a:p>
            <a:pPr lvl="1">
              <a:tabLst>
                <a:tab pos="2968625" algn="l"/>
              </a:tabLst>
            </a:pPr>
            <a:r>
              <a:rPr lang="en-US" b="1" u="sng" dirty="0" smtClean="0"/>
              <a:t>A</a:t>
            </a:r>
            <a:r>
              <a:rPr lang="en-US" u="sng" dirty="0" smtClean="0"/>
              <a:t>ssessment</a:t>
            </a:r>
            <a:r>
              <a:rPr lang="en-US" dirty="0" smtClean="0"/>
              <a:t>: What are my thoughts about the situation?</a:t>
            </a:r>
            <a:endParaRPr lang="en-US" b="1" dirty="0" smtClean="0"/>
          </a:p>
          <a:p>
            <a:pPr lvl="1">
              <a:tabLst>
                <a:tab pos="2968625" algn="l"/>
              </a:tabLst>
            </a:pPr>
            <a:r>
              <a:rPr lang="en-US" b="1" u="sng" dirty="0" smtClean="0"/>
              <a:t>R</a:t>
            </a:r>
            <a:r>
              <a:rPr lang="en-US" u="sng" dirty="0" smtClean="0"/>
              <a:t>ecommendation</a:t>
            </a:r>
            <a:r>
              <a:rPr lang="en-US" dirty="0" smtClean="0"/>
              <a:t>: How do I think the situation should be handled?</a:t>
            </a:r>
          </a:p>
        </p:txBody>
      </p:sp>
      <p:sp>
        <p:nvSpPr>
          <p:cNvPr id="4" name="TextBox 3"/>
          <p:cNvSpPr txBox="1"/>
          <p:nvPr/>
        </p:nvSpPr>
        <p:spPr>
          <a:xfrm>
            <a:off x="1" y="6304002"/>
            <a:ext cx="9144000" cy="461665"/>
          </a:xfrm>
          <a:prstGeom prst="rect">
            <a:avLst/>
          </a:prstGeom>
          <a:noFill/>
        </p:spPr>
        <p:txBody>
          <a:bodyPr wrap="square" rtlCol="0" anchor="ctr">
            <a:spAutoFit/>
          </a:bodyPr>
          <a:lstStyle/>
          <a:p>
            <a:pPr marL="0" lvl="1" algn="ctr"/>
            <a:r>
              <a:rPr lang="en-US" sz="1200" dirty="0" smtClean="0"/>
              <a:t>Relevant Citation: </a:t>
            </a:r>
            <a:r>
              <a:rPr lang="en-US" sz="1200" dirty="0" err="1" smtClean="0"/>
              <a:t>Henriksen</a:t>
            </a:r>
            <a:r>
              <a:rPr lang="en-US" sz="1200" dirty="0" smtClean="0"/>
              <a:t> et al. (2008)</a:t>
            </a:r>
            <a:endParaRPr lang="en-US" dirty="0" smtClean="0"/>
          </a:p>
          <a:p>
            <a:pPr algn="ctr"/>
            <a:endParaRPr lang="en-US" sz="1200" dirty="0"/>
          </a:p>
        </p:txBody>
      </p:sp>
    </p:spTree>
    <p:extLst>
      <p:ext uri="{BB962C8B-B14F-4D97-AF65-F5344CB8AC3E}">
        <p14:creationId xmlns:p14="http://schemas.microsoft.com/office/powerpoint/2010/main" val="17387480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yeglasses.jpg"/>
          <p:cNvPicPr>
            <a:picLocks noChangeAspect="1"/>
          </p:cNvPicPr>
          <p:nvPr/>
        </p:nvPicPr>
        <p:blipFill>
          <a:blip r:embed="rId3" cstate="print">
            <a:lum bright="70000" contrast="-70000"/>
          </a:blip>
          <a:stretch>
            <a:fillRect/>
          </a:stretch>
        </p:blipFill>
        <p:spPr>
          <a:xfrm>
            <a:off x="381000" y="1371600"/>
            <a:ext cx="2752725" cy="1666875"/>
          </a:xfrm>
          <a:prstGeom prst="ellipse">
            <a:avLst/>
          </a:prstGeom>
          <a:ln>
            <a:noFill/>
          </a:ln>
          <a:effectLst/>
        </p:spPr>
      </p:pic>
      <p:sp>
        <p:nvSpPr>
          <p:cNvPr id="2" name="Title 1"/>
          <p:cNvSpPr>
            <a:spLocks noGrp="1"/>
          </p:cNvSpPr>
          <p:nvPr>
            <p:ph type="title"/>
          </p:nvPr>
        </p:nvSpPr>
        <p:spPr/>
        <p:txBody>
          <a:bodyPr/>
          <a:lstStyle/>
          <a:p>
            <a:r>
              <a:rPr lang="en-US" dirty="0" smtClean="0"/>
              <a:t>Example: SBAR</a:t>
            </a:r>
            <a:endParaRPr lang="en-US" dirty="0"/>
          </a:p>
        </p:txBody>
      </p:sp>
      <p:sp>
        <p:nvSpPr>
          <p:cNvPr id="3" name="Content Placeholder 2"/>
          <p:cNvSpPr>
            <a:spLocks noGrp="1"/>
          </p:cNvSpPr>
          <p:nvPr>
            <p:ph sz="quarter" idx="1"/>
          </p:nvPr>
        </p:nvSpPr>
        <p:spPr>
          <a:xfrm>
            <a:off x="1981200" y="1828800"/>
            <a:ext cx="5943600" cy="4800600"/>
          </a:xfrm>
        </p:spPr>
        <p:txBody>
          <a:bodyPr>
            <a:normAutofit lnSpcReduction="10000"/>
          </a:bodyPr>
          <a:lstStyle/>
          <a:p>
            <a:pPr marL="0" indent="0" algn="just">
              <a:buNone/>
            </a:pPr>
            <a:r>
              <a:rPr lang="en-US" dirty="0"/>
              <a:t>Mr. Johansen, I’d like to talk about </a:t>
            </a:r>
            <a:r>
              <a:rPr lang="en-US" dirty="0" smtClean="0"/>
              <a:t>your third period student, Thomas Smith. Thomas arrived in my office today complaining of problems completing the classwork because he was not able to see the board </a:t>
            </a:r>
            <a:r>
              <a:rPr lang="en-US" i="1" dirty="0" smtClean="0">
                <a:solidFill>
                  <a:schemeClr val="accent1">
                    <a:lumMod val="75000"/>
                  </a:schemeClr>
                </a:solidFill>
              </a:rPr>
              <a:t>[</a:t>
            </a:r>
            <a:r>
              <a:rPr lang="en-US" b="1" i="1" dirty="0" smtClean="0">
                <a:solidFill>
                  <a:schemeClr val="accent1">
                    <a:lumMod val="75000"/>
                  </a:schemeClr>
                </a:solidFill>
              </a:rPr>
              <a:t>S</a:t>
            </a:r>
            <a:r>
              <a:rPr lang="en-US" i="1" dirty="0" smtClean="0">
                <a:solidFill>
                  <a:schemeClr val="accent1">
                    <a:lumMod val="75000"/>
                  </a:schemeClr>
                </a:solidFill>
              </a:rPr>
              <a:t>ituation]</a:t>
            </a:r>
            <a:r>
              <a:rPr lang="en-US" dirty="0" smtClean="0"/>
              <a:t>.  In this past year, Thomas has had multiple instances of not being able to complete his classwork </a:t>
            </a:r>
            <a:r>
              <a:rPr lang="en-US" i="1" dirty="0" smtClean="0">
                <a:solidFill>
                  <a:schemeClr val="accent1">
                    <a:lumMod val="75000"/>
                  </a:schemeClr>
                </a:solidFill>
              </a:rPr>
              <a:t>[</a:t>
            </a:r>
            <a:r>
              <a:rPr lang="en-US" b="1" i="1" dirty="0" smtClean="0">
                <a:solidFill>
                  <a:schemeClr val="accent1">
                    <a:lumMod val="75000"/>
                  </a:schemeClr>
                </a:solidFill>
              </a:rPr>
              <a:t>B</a:t>
            </a:r>
            <a:r>
              <a:rPr lang="en-US" i="1" dirty="0" smtClean="0">
                <a:solidFill>
                  <a:schemeClr val="accent1">
                    <a:lumMod val="75000"/>
                  </a:schemeClr>
                </a:solidFill>
              </a:rPr>
              <a:t>ackground]</a:t>
            </a:r>
            <a:r>
              <a:rPr lang="en-US" i="1" dirty="0" smtClean="0"/>
              <a:t>. </a:t>
            </a:r>
            <a:r>
              <a:rPr lang="en-US" dirty="0" smtClean="0"/>
              <a:t>It seems to me that he might have some vision problems </a:t>
            </a:r>
            <a:r>
              <a:rPr lang="en-US" i="1" dirty="0" smtClean="0">
                <a:solidFill>
                  <a:schemeClr val="accent1">
                    <a:lumMod val="75000"/>
                  </a:schemeClr>
                </a:solidFill>
              </a:rPr>
              <a:t>[</a:t>
            </a:r>
            <a:r>
              <a:rPr lang="en-US" b="1" i="1" dirty="0" smtClean="0">
                <a:solidFill>
                  <a:schemeClr val="accent1">
                    <a:lumMod val="75000"/>
                  </a:schemeClr>
                </a:solidFill>
              </a:rPr>
              <a:t>A</a:t>
            </a:r>
            <a:r>
              <a:rPr lang="en-US" i="1" dirty="0" smtClean="0">
                <a:solidFill>
                  <a:schemeClr val="accent1">
                    <a:lumMod val="75000"/>
                  </a:schemeClr>
                </a:solidFill>
              </a:rPr>
              <a:t>ssessment]</a:t>
            </a:r>
            <a:r>
              <a:rPr lang="en-US" dirty="0" smtClean="0"/>
              <a:t>, and I recommend that he see an optometrist </a:t>
            </a:r>
            <a:r>
              <a:rPr lang="en-US" i="1" dirty="0" smtClean="0">
                <a:solidFill>
                  <a:schemeClr val="accent1">
                    <a:lumMod val="75000"/>
                  </a:schemeClr>
                </a:solidFill>
              </a:rPr>
              <a:t>[</a:t>
            </a:r>
            <a:r>
              <a:rPr lang="en-US" b="1" i="1" dirty="0" smtClean="0">
                <a:solidFill>
                  <a:schemeClr val="accent1">
                    <a:lumMod val="75000"/>
                  </a:schemeClr>
                </a:solidFill>
              </a:rPr>
              <a:t>R</a:t>
            </a:r>
            <a:r>
              <a:rPr lang="en-US" i="1" dirty="0" smtClean="0">
                <a:solidFill>
                  <a:schemeClr val="accent1">
                    <a:lumMod val="75000"/>
                  </a:schemeClr>
                </a:solidFill>
              </a:rPr>
              <a:t>ecommendation]</a:t>
            </a:r>
            <a:r>
              <a:rPr lang="en-US" i="1" dirty="0" smtClean="0">
                <a:solidFill>
                  <a:srgbClr val="0070C0"/>
                </a:solidFill>
              </a:rPr>
              <a:t> </a:t>
            </a:r>
            <a:r>
              <a:rPr lang="en-US" dirty="0" smtClean="0"/>
              <a:t>so that he is able to get treated and complete his schoolwork in the future.</a:t>
            </a:r>
          </a:p>
          <a:p>
            <a:pPr marL="0" indent="0">
              <a:buNone/>
            </a:pPr>
            <a:endParaRPr lang="en-US" dirty="0"/>
          </a:p>
        </p:txBody>
      </p:sp>
    </p:spTree>
    <p:extLst>
      <p:ext uri="{BB962C8B-B14F-4D97-AF65-F5344CB8AC3E}">
        <p14:creationId xmlns:p14="http://schemas.microsoft.com/office/powerpoint/2010/main" val="21833305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Teamwork Actions</a:t>
            </a:r>
            <a:endParaRPr lang="en-US" dirty="0"/>
          </a:p>
        </p:txBody>
      </p:sp>
      <p:sp>
        <p:nvSpPr>
          <p:cNvPr id="3" name="Content Placeholder 2"/>
          <p:cNvSpPr>
            <a:spLocks noGrp="1"/>
          </p:cNvSpPr>
          <p:nvPr>
            <p:ph sz="quarter" idx="1"/>
          </p:nvPr>
        </p:nvSpPr>
        <p:spPr/>
        <p:txBody>
          <a:bodyPr/>
          <a:lstStyle/>
          <a:p>
            <a:r>
              <a:rPr lang="en-US" dirty="0"/>
              <a:t>Be aware of communication </a:t>
            </a:r>
            <a:r>
              <a:rPr lang="en-US" dirty="0" smtClean="0"/>
              <a:t>barriers</a:t>
            </a:r>
          </a:p>
          <a:p>
            <a:endParaRPr lang="en-US" dirty="0"/>
          </a:p>
          <a:p>
            <a:r>
              <a:rPr lang="en-US" dirty="0" smtClean="0"/>
              <a:t>Communicate completely, clearly, briefly and timely with your team members</a:t>
            </a:r>
          </a:p>
          <a:p>
            <a:pPr marL="0" indent="0">
              <a:buNone/>
            </a:pPr>
            <a:endParaRPr lang="en-US" dirty="0" smtClean="0"/>
          </a:p>
          <a:p>
            <a:r>
              <a:rPr lang="en-US" dirty="0" smtClean="0"/>
              <a:t>Focus as much on listening as sharing</a:t>
            </a:r>
          </a:p>
          <a:p>
            <a:pPr marL="0" indent="0">
              <a:buNone/>
            </a:pPr>
            <a:endParaRPr lang="en-US" dirty="0" smtClean="0"/>
          </a:p>
          <a:p>
            <a:r>
              <a:rPr lang="en-US" dirty="0" smtClean="0"/>
              <a:t>Verify and share information frequently with your team members</a:t>
            </a:r>
          </a:p>
        </p:txBody>
      </p:sp>
    </p:spTree>
    <p:extLst>
      <p:ext uri="{BB962C8B-B14F-4D97-AF65-F5344CB8AC3E}">
        <p14:creationId xmlns:p14="http://schemas.microsoft.com/office/powerpoint/2010/main" val="17855637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sz="quarter" idx="1"/>
          </p:nvPr>
        </p:nvSpPr>
        <p:spPr/>
        <p:txBody>
          <a:bodyPr>
            <a:normAutofit/>
          </a:bodyPr>
          <a:lstStyle/>
          <a:p>
            <a:r>
              <a:rPr lang="en-US" dirty="0" smtClean="0"/>
              <a:t>Please address the following. </a:t>
            </a:r>
          </a:p>
          <a:p>
            <a:pPr lvl="1"/>
            <a:r>
              <a:rPr lang="en-US" dirty="0"/>
              <a:t>Identify one important concept that you learned while completing this </a:t>
            </a:r>
            <a:r>
              <a:rPr lang="en-US" smtClean="0"/>
              <a:t>activity. Why </a:t>
            </a:r>
            <a:r>
              <a:rPr lang="en-US" dirty="0"/>
              <a:t>do you believe that this concept is important?</a:t>
            </a:r>
          </a:p>
          <a:p>
            <a:pPr lvl="1"/>
            <a:r>
              <a:rPr lang="en-US" dirty="0"/>
              <a:t>Apply what you have learned from this activity to some aspect of </a:t>
            </a:r>
            <a:r>
              <a:rPr lang="en-US" dirty="0" smtClean="0"/>
              <a:t>your professional </a:t>
            </a:r>
            <a:r>
              <a:rPr lang="en-US" dirty="0"/>
              <a:t>life.</a:t>
            </a:r>
          </a:p>
          <a:p>
            <a:pPr lvl="1"/>
            <a:r>
              <a:rPr lang="en-US" dirty="0"/>
              <a:t>What question(s) has the activity raised for you? What are you still wondering about</a:t>
            </a:r>
            <a:r>
              <a:rPr lang="en-US" dirty="0" smtClean="0"/>
              <a:t>?</a:t>
            </a:r>
          </a:p>
          <a:p>
            <a:r>
              <a:rPr lang="en-US" dirty="0" smtClean="0"/>
              <a:t>Now discuss your answers with a partner. </a:t>
            </a:r>
          </a:p>
          <a:p>
            <a:pPr lvl="1"/>
            <a:r>
              <a:rPr lang="en-US" dirty="0" smtClean="0"/>
              <a:t>Did you come up with the same concept?</a:t>
            </a:r>
          </a:p>
          <a:p>
            <a:pPr lvl="1"/>
            <a:r>
              <a:rPr lang="en-US" dirty="0" smtClean="0"/>
              <a:t>How can you learn from what they mentioned?</a:t>
            </a:r>
          </a:p>
        </p:txBody>
      </p:sp>
    </p:spTree>
    <p:extLst>
      <p:ext uri="{BB962C8B-B14F-4D97-AF65-F5344CB8AC3E}">
        <p14:creationId xmlns:p14="http://schemas.microsoft.com/office/powerpoint/2010/main" val="37275453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63562"/>
          </a:xfrm>
        </p:spPr>
        <p:txBody>
          <a:bodyPr/>
          <a:lstStyle/>
          <a:p>
            <a:r>
              <a:rPr lang="en-US" dirty="0" smtClean="0"/>
              <a:t>References</a:t>
            </a:r>
            <a:endParaRPr lang="en-US" dirty="0"/>
          </a:p>
        </p:txBody>
      </p:sp>
      <p:sp>
        <p:nvSpPr>
          <p:cNvPr id="3" name="Content Placeholder 2"/>
          <p:cNvSpPr>
            <a:spLocks noGrp="1"/>
          </p:cNvSpPr>
          <p:nvPr>
            <p:ph sz="quarter" idx="1"/>
          </p:nvPr>
        </p:nvSpPr>
        <p:spPr>
          <a:xfrm>
            <a:off x="457200" y="1066800"/>
            <a:ext cx="7467600" cy="5410200"/>
          </a:xfrm>
        </p:spPr>
        <p:txBody>
          <a:bodyPr>
            <a:noAutofit/>
          </a:bodyPr>
          <a:lstStyle/>
          <a:p>
            <a:pPr marL="0" indent="0">
              <a:buNone/>
            </a:pPr>
            <a:r>
              <a:rPr lang="en-US" sz="800" dirty="0"/>
              <a:t>Baker, D. P., Salas, E.,  King, H.,  Battles, J. and </a:t>
            </a:r>
            <a:r>
              <a:rPr lang="en-US" sz="800" dirty="0" err="1"/>
              <a:t>Barach</a:t>
            </a:r>
            <a:r>
              <a:rPr lang="en-US" sz="800" dirty="0"/>
              <a:t>, P. (2005). The role of teamwork in the professional education of physicians: Current status and assessment recommendations. Journal on Quality and Patient Safety, 31, 185 – 202</a:t>
            </a:r>
            <a:r>
              <a:rPr lang="en-US" sz="800" dirty="0" smtClean="0"/>
              <a:t>.</a:t>
            </a:r>
            <a:endParaRPr lang="en-US" sz="800" dirty="0"/>
          </a:p>
          <a:p>
            <a:pPr marL="0" indent="0">
              <a:buNone/>
            </a:pPr>
            <a:r>
              <a:rPr lang="en-US" sz="800" dirty="0"/>
              <a:t>Burke, C. S., </a:t>
            </a:r>
            <a:r>
              <a:rPr lang="en-US" sz="800" dirty="0" err="1"/>
              <a:t>Stagl</a:t>
            </a:r>
            <a:r>
              <a:rPr lang="en-US" sz="800" dirty="0"/>
              <a:t>, K. C., Klein, C., Goodwin, G. F., Salas, E., and </a:t>
            </a:r>
            <a:r>
              <a:rPr lang="en-US" sz="800" dirty="0" err="1"/>
              <a:t>Halpin</a:t>
            </a:r>
            <a:r>
              <a:rPr lang="en-US" sz="800" dirty="0"/>
              <a:t>, S. M. (2006). What type of leadership behaviors are functional in teams? A meta-analysis. The Leadership Quality, 17, 288-307. </a:t>
            </a:r>
          </a:p>
          <a:p>
            <a:pPr marL="0" indent="0">
              <a:buNone/>
            </a:pPr>
            <a:r>
              <a:rPr lang="en-US" sz="800" dirty="0"/>
              <a:t>Cannon-Bowers, J. A., </a:t>
            </a:r>
            <a:r>
              <a:rPr lang="en-US" sz="800" dirty="0" err="1"/>
              <a:t>Tannenbaum</a:t>
            </a:r>
            <a:r>
              <a:rPr lang="en-US" sz="800" dirty="0"/>
              <a:t>, S. I., Salas, E., &amp; Volpe, C. E. (1995). Defining competencies and establishing team training requirements. In R. </a:t>
            </a:r>
            <a:r>
              <a:rPr lang="en-US" sz="800" dirty="0" err="1"/>
              <a:t>Guzzo</a:t>
            </a:r>
            <a:r>
              <a:rPr lang="en-US" sz="800" dirty="0"/>
              <a:t> &amp; Salas (Eds.), Team effectiveness and decision making in organizations (p. 333-380). San Francisco, CA: </a:t>
            </a:r>
            <a:r>
              <a:rPr lang="en-US" sz="800" dirty="0" err="1"/>
              <a:t>Jossey</a:t>
            </a:r>
            <a:r>
              <a:rPr lang="en-US" sz="800" dirty="0"/>
              <a:t>-Bass</a:t>
            </a:r>
            <a:r>
              <a:rPr lang="en-US" sz="800" dirty="0" smtClean="0"/>
              <a:t>.</a:t>
            </a:r>
          </a:p>
          <a:p>
            <a:pPr marL="0" indent="0">
              <a:buNone/>
            </a:pPr>
            <a:r>
              <a:rPr lang="en-US" sz="800" dirty="0" smtClean="0"/>
              <a:t>de </a:t>
            </a:r>
            <a:r>
              <a:rPr lang="en-US" sz="800" dirty="0" err="1"/>
              <a:t>Vries</a:t>
            </a:r>
            <a:r>
              <a:rPr lang="en-US" sz="800" dirty="0"/>
              <a:t>, R. E., van den </a:t>
            </a:r>
            <a:r>
              <a:rPr lang="en-US" sz="800" dirty="0" err="1"/>
              <a:t>Hooff</a:t>
            </a:r>
            <a:r>
              <a:rPr lang="en-US" sz="800" dirty="0"/>
              <a:t>, B., &amp; de </a:t>
            </a:r>
            <a:r>
              <a:rPr lang="en-US" sz="800" dirty="0" err="1"/>
              <a:t>Ridder</a:t>
            </a:r>
            <a:r>
              <a:rPr lang="en-US" sz="800" dirty="0"/>
              <a:t>, J. A. (2006). Explaining knowledge sharing: The role of team communication styles, job satisfaction, and performance beliefs. Communication Research, 33(2), 115–135</a:t>
            </a:r>
            <a:r>
              <a:rPr lang="en-US" sz="800" dirty="0" smtClean="0"/>
              <a:t>.</a:t>
            </a:r>
            <a:endParaRPr lang="en-US" sz="800" dirty="0"/>
          </a:p>
          <a:p>
            <a:pPr marL="0" indent="0">
              <a:buNone/>
            </a:pPr>
            <a:r>
              <a:rPr lang="en-US" sz="800" dirty="0" smtClean="0"/>
              <a:t>Dickinson</a:t>
            </a:r>
            <a:r>
              <a:rPr lang="en-US" sz="800" dirty="0"/>
              <a:t>, T. L. and  McIntyre, R. M. (1997). A conceptual framework </a:t>
            </a:r>
            <a:r>
              <a:rPr lang="en-US" sz="800" dirty="0" smtClean="0"/>
              <a:t>for </a:t>
            </a:r>
            <a:r>
              <a:rPr lang="en-US" sz="800" dirty="0"/>
              <a:t>team measurement. In M. T. </a:t>
            </a:r>
            <a:r>
              <a:rPr lang="en-US" sz="800" dirty="0" err="1"/>
              <a:t>Brannick</a:t>
            </a:r>
            <a:r>
              <a:rPr lang="en-US" sz="800" dirty="0"/>
              <a:t>, E. Salas, &amp; C. Prince (Eds.), Team performance and measurement: Theory, methods and applications: 19-43. Mahwah, NJ: Lawrence </a:t>
            </a:r>
            <a:r>
              <a:rPr lang="en-US" sz="800" dirty="0" err="1"/>
              <a:t>Erlbarum</a:t>
            </a:r>
            <a:r>
              <a:rPr lang="en-US" sz="800" dirty="0"/>
              <a:t> Associates</a:t>
            </a:r>
            <a:r>
              <a:rPr lang="en-US" sz="800" dirty="0" smtClean="0"/>
              <a:t>.</a:t>
            </a:r>
            <a:endParaRPr lang="en-US" sz="800" dirty="0"/>
          </a:p>
          <a:p>
            <a:pPr marL="0" indent="0">
              <a:buNone/>
            </a:pPr>
            <a:r>
              <a:rPr lang="en-US" sz="800" dirty="0"/>
              <a:t>Edmondson, A. C. (2003). Speaking up in the operating room: How team leaders promote learning in interdisciplinary action teams. Journal of Management Studies, 40(6), 1419–1452</a:t>
            </a:r>
            <a:r>
              <a:rPr lang="en-US" sz="800" dirty="0" smtClean="0"/>
              <a:t>.</a:t>
            </a:r>
            <a:endParaRPr lang="en-US" sz="800" dirty="0"/>
          </a:p>
          <a:p>
            <a:pPr marL="0" indent="0">
              <a:buNone/>
            </a:pPr>
            <a:r>
              <a:rPr lang="en-US" sz="800" dirty="0" err="1"/>
              <a:t>Haskard</a:t>
            </a:r>
            <a:r>
              <a:rPr lang="en-US" sz="800" dirty="0"/>
              <a:t> </a:t>
            </a:r>
            <a:r>
              <a:rPr lang="en-US" sz="800" dirty="0" err="1"/>
              <a:t>Zolnierek</a:t>
            </a:r>
            <a:r>
              <a:rPr lang="en-US" sz="800" dirty="0"/>
              <a:t>, K. B., and </a:t>
            </a:r>
            <a:r>
              <a:rPr lang="en-US" sz="800" dirty="0" err="1"/>
              <a:t>DiMatteo</a:t>
            </a:r>
            <a:r>
              <a:rPr lang="en-US" sz="800" dirty="0"/>
              <a:t>, M. R. (2009). Physician communication and patient adherence to treatment: A Meta-analysis. Med Care, 47, 826-834. </a:t>
            </a:r>
          </a:p>
          <a:p>
            <a:pPr marL="0" indent="0">
              <a:buNone/>
            </a:pPr>
            <a:r>
              <a:rPr lang="en-US" sz="800" dirty="0"/>
              <a:t>Herschel, R. T., </a:t>
            </a:r>
            <a:r>
              <a:rPr lang="en-US" sz="800" dirty="0" err="1"/>
              <a:t>Nemati</a:t>
            </a:r>
            <a:r>
              <a:rPr lang="en-US" sz="800" dirty="0"/>
              <a:t>, H. and </a:t>
            </a:r>
            <a:r>
              <a:rPr lang="en-US" sz="800" dirty="0" err="1"/>
              <a:t>Steiger</a:t>
            </a:r>
            <a:r>
              <a:rPr lang="en-US" sz="800" dirty="0"/>
              <a:t>, D. (2001). Tacit to explicit knowledge conversion: knowledge exchange protocols. Journal of Knowledge Management, 5,107 – 116</a:t>
            </a:r>
            <a:r>
              <a:rPr lang="en-US" sz="800" dirty="0" smtClean="0"/>
              <a:t>.</a:t>
            </a:r>
            <a:endParaRPr lang="en-US" sz="800" dirty="0"/>
          </a:p>
          <a:p>
            <a:pPr marL="0" indent="0">
              <a:buNone/>
            </a:pPr>
            <a:r>
              <a:rPr lang="en-US" sz="800" dirty="0"/>
              <a:t>McIntyre, R. M. and Salas, E. (1995). Measuring and managing for team performance: Emerging principles from complex environments. In R. </a:t>
            </a:r>
            <a:r>
              <a:rPr lang="en-US" sz="800" dirty="0" err="1"/>
              <a:t>Guzzo</a:t>
            </a:r>
            <a:r>
              <a:rPr lang="en-US" sz="800" dirty="0"/>
              <a:t> &amp; Salas (Eds.), Team effectiveness and decision making in organizations (p. 333-380). San Francisco, CA: </a:t>
            </a:r>
            <a:r>
              <a:rPr lang="en-US" sz="800" dirty="0" err="1"/>
              <a:t>Jossey</a:t>
            </a:r>
            <a:r>
              <a:rPr lang="en-US" sz="800" dirty="0"/>
              <a:t>-Bass</a:t>
            </a:r>
            <a:r>
              <a:rPr lang="en-US" sz="800" dirty="0" smtClean="0"/>
              <a:t>.</a:t>
            </a:r>
            <a:endParaRPr lang="en-US" sz="800" dirty="0"/>
          </a:p>
          <a:p>
            <a:pPr marL="0" indent="0">
              <a:buNone/>
            </a:pPr>
            <a:r>
              <a:rPr lang="en-US" sz="800" dirty="0" err="1"/>
              <a:t>Mehrabian</a:t>
            </a:r>
            <a:r>
              <a:rPr lang="en-US" sz="800" dirty="0"/>
              <a:t>, A. (1971). </a:t>
            </a:r>
            <a:r>
              <a:rPr lang="en-US" sz="800" i="1" dirty="0"/>
              <a:t>Silent Messages. </a:t>
            </a:r>
            <a:r>
              <a:rPr lang="en-US" sz="800" dirty="0"/>
              <a:t>Oxford, England: Wadsworth</a:t>
            </a:r>
            <a:r>
              <a:rPr lang="en-US" sz="800" dirty="0" smtClean="0"/>
              <a:t>.</a:t>
            </a:r>
            <a:endParaRPr lang="en-US" sz="800" dirty="0"/>
          </a:p>
          <a:p>
            <a:pPr marL="0" indent="0">
              <a:buNone/>
            </a:pPr>
            <a:r>
              <a:rPr lang="en-US" sz="800" dirty="0" smtClean="0"/>
              <a:t>Mesmer-Magnus</a:t>
            </a:r>
            <a:r>
              <a:rPr lang="en-US" sz="800" dirty="0"/>
              <a:t>, J.R., &amp; </a:t>
            </a:r>
            <a:r>
              <a:rPr lang="en-US" sz="800" dirty="0" err="1"/>
              <a:t>DeChurch</a:t>
            </a:r>
            <a:r>
              <a:rPr lang="en-US" sz="800" dirty="0"/>
              <a:t> L.A. (2009).  Information sharing and team performance:  A meta-analysis.  Journal of Applied Psychology, 94(2): 535-546</a:t>
            </a:r>
            <a:r>
              <a:rPr lang="en-US" sz="800" dirty="0" smtClean="0"/>
              <a:t>.</a:t>
            </a:r>
            <a:endParaRPr lang="en-US" sz="800" dirty="0"/>
          </a:p>
          <a:p>
            <a:pPr marL="0" indent="0">
              <a:buNone/>
            </a:pPr>
            <a:r>
              <a:rPr lang="en-US" sz="800" dirty="0" err="1"/>
              <a:t>Orasanu</a:t>
            </a:r>
            <a:r>
              <a:rPr lang="en-US" sz="800" dirty="0"/>
              <a:t>, J. and Salas, E.  (1993). Team decision making in complex environments. In Klein, G. A., </a:t>
            </a:r>
            <a:r>
              <a:rPr lang="en-US" sz="800" dirty="0" err="1"/>
              <a:t>Orasanu</a:t>
            </a:r>
            <a:r>
              <a:rPr lang="en-US" sz="800" dirty="0"/>
              <a:t>, J., Calderwood, R., and </a:t>
            </a:r>
            <a:r>
              <a:rPr lang="en-US" sz="800" dirty="0" err="1"/>
              <a:t>Zsambok</a:t>
            </a:r>
            <a:r>
              <a:rPr lang="en-US" sz="800" dirty="0"/>
              <a:t>, C. E. (Eds.), Decision Making in Action: Models and Methods (p. 327-345). Norwood, NJ: </a:t>
            </a:r>
            <a:r>
              <a:rPr lang="en-US" sz="800" dirty="0" err="1"/>
              <a:t>Ablex</a:t>
            </a:r>
            <a:r>
              <a:rPr lang="en-US" sz="800" dirty="0"/>
              <a:t>.  </a:t>
            </a:r>
          </a:p>
          <a:p>
            <a:pPr marL="0" indent="0">
              <a:buNone/>
            </a:pPr>
            <a:r>
              <a:rPr lang="en-US" sz="800" dirty="0" err="1"/>
              <a:t>Oser</a:t>
            </a:r>
            <a:r>
              <a:rPr lang="en-US" sz="800" dirty="0"/>
              <a:t>, R. L., Prince, C., and Morgan, B. B. (1990, October). </a:t>
            </a:r>
            <a:r>
              <a:rPr lang="en-US" sz="800" i="1" dirty="0"/>
              <a:t>Difference in aircrew communication content as a function of flight requirement: Implications for operational aircrew training</a:t>
            </a:r>
            <a:r>
              <a:rPr lang="en-US" sz="800" dirty="0"/>
              <a:t>. Poster presented at the 34</a:t>
            </a:r>
            <a:r>
              <a:rPr lang="en-US" sz="800" baseline="30000" dirty="0"/>
              <a:t>th</a:t>
            </a:r>
            <a:r>
              <a:rPr lang="en-US" sz="800" dirty="0"/>
              <a:t> Annual Meeting of the Human Factors Society, Orlando, FL</a:t>
            </a:r>
            <a:r>
              <a:rPr lang="en-US" sz="800" dirty="0" smtClean="0"/>
              <a:t>.</a:t>
            </a:r>
            <a:endParaRPr lang="en-US" sz="800" dirty="0"/>
          </a:p>
          <a:p>
            <a:pPr marL="0" indent="0">
              <a:buNone/>
            </a:pPr>
            <a:r>
              <a:rPr lang="en-US" sz="800" dirty="0"/>
              <a:t>Salas, E., Sims, D. E., &amp; Burke, C. S. (2005). Is there a “Big Five” in teamwork? </a:t>
            </a:r>
            <a:r>
              <a:rPr lang="en-US" sz="800" i="1" dirty="0"/>
              <a:t>Small Group Research, 36</a:t>
            </a:r>
            <a:r>
              <a:rPr lang="en-US" sz="800" dirty="0"/>
              <a:t>, 555-599.</a:t>
            </a:r>
          </a:p>
          <a:p>
            <a:pPr marL="0" indent="0">
              <a:buNone/>
            </a:pPr>
            <a:r>
              <a:rPr lang="en-US" sz="800" dirty="0" err="1" smtClean="0"/>
              <a:t>Henriksen</a:t>
            </a:r>
            <a:r>
              <a:rPr lang="en-US" sz="800" dirty="0"/>
              <a:t>, K., Battles, J. B., Keyes, M. A., Grady, M. L., King, H. B., Battles, J., ... &amp; Salisbury, M. (2008). </a:t>
            </a:r>
            <a:r>
              <a:rPr lang="en-US" sz="800" dirty="0" err="1"/>
              <a:t>TeamSTEPPS</a:t>
            </a:r>
            <a:r>
              <a:rPr lang="en-US" sz="800" dirty="0"/>
              <a:t>™: team strategies and tools to enhance performance and patient safety</a:t>
            </a:r>
            <a:r>
              <a:rPr lang="en-US" sz="800" dirty="0" smtClean="0"/>
              <a:t>.</a:t>
            </a:r>
          </a:p>
          <a:p>
            <a:pPr marL="0" indent="0">
              <a:buNone/>
            </a:pPr>
            <a:r>
              <a:rPr lang="en-US" sz="800" dirty="0"/>
              <a:t>Mishra, J., &amp; Morrissey, M. A. (1990). Trust in employee/employer relationships: A survey of West Michigan managers. </a:t>
            </a:r>
            <a:r>
              <a:rPr lang="en-US" sz="800" i="1" dirty="0"/>
              <a:t>Public Personnel Management</a:t>
            </a:r>
            <a:r>
              <a:rPr lang="en-US" sz="800" dirty="0" smtClean="0"/>
              <a:t>.</a:t>
            </a:r>
          </a:p>
          <a:p>
            <a:pPr marL="0" indent="0">
              <a:buNone/>
            </a:pPr>
            <a:r>
              <a:rPr lang="en-US" sz="800" dirty="0" err="1"/>
              <a:t>LePine</a:t>
            </a:r>
            <a:r>
              <a:rPr lang="en-US" sz="800" dirty="0"/>
              <a:t>, J. A., Piccolo, R. F., Jackson, C. L., Mathieu, J. E., &amp; Saul, J. R. (2008). A meta-analysis of teamwork processes: Tests of a multidimensional model and relationships with team effectiveness criteria. </a:t>
            </a:r>
            <a:r>
              <a:rPr lang="en-US" sz="800" i="1" dirty="0"/>
              <a:t>Personnel Psychology, 61</a:t>
            </a:r>
            <a:r>
              <a:rPr lang="en-US" sz="800" dirty="0"/>
              <a:t>, 273-307.</a:t>
            </a:r>
          </a:p>
          <a:p>
            <a:endParaRPr lang="en-US" sz="800" dirty="0"/>
          </a:p>
        </p:txBody>
      </p:sp>
    </p:spTree>
    <p:extLst>
      <p:ext uri="{BB962C8B-B14F-4D97-AF65-F5344CB8AC3E}">
        <p14:creationId xmlns:p14="http://schemas.microsoft.com/office/powerpoint/2010/main" val="100098487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7.0&quot;&gt;&lt;object type=&quot;1&quot; unique_id=&quot;10001&quot;&gt;&lt;object type=&quot;2&quot; unique_id=&quot;10002&quot;&gt;&lt;object type=&quot;3&quot; unique_id=&quot;10003&quot;&gt;&lt;property id=&quot;20148&quot; value=&quot;5&quot;/&gt;&lt;property id=&quot;20300&quot; value=&quot;Slide 1 - &amp;quot;Communication&amp;quot;&quot;/&gt;&lt;property id=&quot;20307&quot; value=&quot;256&quot;/&gt;&lt;/object&gt;&lt;object type=&quot;3&quot; unique_id=&quot;10004&quot;&gt;&lt;property id=&quot;20148&quot; value=&quot;5&quot;/&gt;&lt;property id=&quot;20300&quot; value=&quot;Slide 2 - &amp;quot;Contributors&amp;quot;&quot;/&gt;&lt;property id=&quot;20307&quot; value=&quot;384&quot;/&gt;&lt;/object&gt;&lt;object type=&quot;3&quot; unique_id=&quot;10005&quot;&gt;&lt;property id=&quot;20148&quot; value=&quot;5&quot;/&gt;&lt;property id=&quot;20300&quot; value=&quot;Slide 3 - &amp;quot; A Vignette&amp;quot;&quot;/&gt;&lt;property id=&quot;20307&quot; value=&quot;263&quot;/&gt;&lt;/object&gt;&lt;object type=&quot;3&quot; unique_id=&quot;10006&quot;&gt;&lt;property id=&quot;20148&quot; value=&quot;5&quot;/&gt;&lt;property id=&quot;20300&quot; value=&quot;Slide 4 - &amp;quot;Thoughts on Communication&amp;quot;&quot;/&gt;&lt;property id=&quot;20307&quot; value=&quot;358&quot;/&gt;&lt;/object&gt;&lt;object type=&quot;3&quot; unique_id=&quot;10007&quot;&gt;&lt;property id=&quot;20148&quot; value=&quot;5&quot;/&gt;&lt;property id=&quot;20300&quot; value=&quot;Slide 5 - &amp;quot;This Module Will Help You:&amp;quot;&quot;/&gt;&lt;property id=&quot;20307&quot; value=&quot;370&quot;/&gt;&lt;/object&gt;&lt;object type=&quot;3&quot; unique_id=&quot;10008&quot;&gt;&lt;property id=&quot;20148&quot; value=&quot;5&quot;/&gt;&lt;property id=&quot;20300&quot; value=&quot;Slide 6 - &amp;quot;Part 1: &amp;#x0D;&amp;#x0A;Communication: What, Why, Why Not, and How?&amp;quot;&quot;/&gt;&lt;property id=&quot;20307&quot; value=&quot;374&quot;/&gt;&lt;/object&gt;&lt;object type=&quot;3&quot; unique_id=&quot;10009&quot;&gt;&lt;property id=&quot;20148&quot; value=&quot;5&quot;/&gt;&lt;property id=&quot;20300&quot; value=&quot;Slide 7 - &amp;quot;What is Communication? &amp;#x0D;&amp;#x0A;And why do we Communicate?&amp;quot;&quot;/&gt;&lt;property id=&quot;20307&quot; value=&quot;361&quot;/&gt;&lt;/object&gt;&lt;object type=&quot;3&quot; unique_id=&quot;10010&quot;&gt;&lt;property id=&quot;20148&quot; value=&quot;5&quot;/&gt;&lt;property id=&quot;20300&quot; value=&quot;Slide 8 - &amp;quot;Communication is the Foundation for Teamwork&amp;quot;&quot;/&gt;&lt;property id=&quot;20307&quot; value=&quot;371&quot;/&gt;&lt;/object&gt;&lt;object type=&quot;3&quot; unique_id=&quot;10011&quot;&gt;&lt;property id=&quot;20148&quot; value=&quot;5&quot;/&gt;&lt;property id=&quot;20300&quot; value=&quot;Slide 9 - &amp;quot;Communication Barriers&amp;quot;&quot;/&gt;&lt;property id=&quot;20307&quot; value=&quot;372&quot;/&gt;&lt;/object&gt;&lt;object type=&quot;3&quot; unique_id=&quot;10012&quot;&gt;&lt;property id=&quot;20148&quot; value=&quot;5&quot;/&gt;&lt;property id=&quot;20300&quot; value=&quot;Slide 10 - &amp;quot;How We Communicate&amp;quot;&quot;/&gt;&lt;property id=&quot;20307&quot; value=&quot;373&quot;/&gt;&lt;/object&gt;&lt;object type=&quot;3&quot; unique_id=&quot;10013&quot;&gt;&lt;property id=&quot;20148&quot; value=&quot;5&quot;/&gt;&lt;property id=&quot;20300&quot; value=&quot;Slide 11 - &amp;quot;Part 2: &amp;#x0D;&amp;#x0A;Communication Strategies&amp;#x0D;&amp;#x0A;&amp;quot;&quot;/&gt;&lt;property id=&quot;20307&quot; value=&quot;298&quot;/&gt;&lt;/object&gt;&lt;object type=&quot;3&quot; unique_id=&quot;10014&quot;&gt;&lt;property id=&quot;20148&quot; value=&quot;5&quot;/&gt;&lt;property id=&quot;20300&quot; value=&quot;Slide 12 - &amp;quot;Part 1 Review&amp;quot;&quot;/&gt;&lt;property id=&quot;20307&quot; value=&quot;316&quot;/&gt;&lt;/object&gt;&lt;object type=&quot;3&quot; unique_id=&quot;10015&quot;&gt;&lt;property id=&quot;20148&quot; value=&quot;5&quot;/&gt;&lt;property id=&quot;20300&quot; value=&quot;Slide 13 - &amp;quot;Best Practices and Communication Strategies&amp;quot;&quot;/&gt;&lt;property id=&quot;20307&quot; value=&quot;375&quot;/&gt;&lt;/object&gt;&lt;object type=&quot;3&quot; unique_id=&quot;10016&quot;&gt;&lt;property id=&quot;20148&quot; value=&quot;5&quot;/&gt;&lt;property id=&quot;20300&quot; value=&quot;Slide 14 - &amp;quot;Closed-Loop Communication&amp;quot;&quot;/&gt;&lt;property id=&quot;20307&quot; value=&quot;376&quot;/&gt;&lt;/object&gt;&lt;object type=&quot;3&quot; unique_id=&quot;10017&quot;&gt;&lt;property id=&quot;20148&quot; value=&quot;5&quot;/&gt;&lt;property id=&quot;20300&quot; value=&quot;Slide 15 - &amp;quot;Sending and Receiving Content Using &amp;#x0D;&amp;#x0A;Closed-Loop Communication&amp;quot;&quot;/&gt;&lt;property id=&quot;20307&quot; value=&quot;377&quot;/&gt;&lt;/object&gt;&lt;object type=&quot;3&quot; unique_id=&quot;10018&quot;&gt;&lt;property id=&quot;20148&quot; value=&quot;5&quot;/&gt;&lt;property id=&quot;20300&quot; value=&quot;Slide 16 - &amp;quot;Communication Breakdown&amp;quot;&quot;/&gt;&lt;property id=&quot;20307&quot; value=&quot;351&quot;/&gt;&lt;/object&gt;&lt;object type=&quot;3&quot; unique_id=&quot;10019&quot;&gt;&lt;property id=&quot;20148&quot; value=&quot;5&quot;/&gt;&lt;property id=&quot;20300&quot; value=&quot;Slide 17 - &amp;quot;Characteristics of &amp;#x0D;&amp;#x0A;Effective Communication&amp;quot;&quot;/&gt;&lt;property id=&quot;20307&quot; value=&quot;378&quot;/&gt;&lt;/object&gt;&lt;object type=&quot;3&quot; unique_id=&quot;10020&quot;&gt;&lt;property id=&quot;20148&quot; value=&quot;5&quot;/&gt;&lt;property id=&quot;20300&quot; value=&quot;Slide 18 - &amp;quot;Effective Communication Is…&amp;quot;&quot;/&gt;&lt;property id=&quot;20307&quot; value=&quot;379&quot;/&gt;&lt;/object&gt;&lt;object type=&quot;3&quot; unique_id=&quot;10021&quot;&gt;&lt;property id=&quot;20148&quot; value=&quot;5&quot;/&gt;&lt;property id=&quot;20300&quot; value=&quot;Slide 19 - &amp;quot;Exercise: Peer Feedback &amp;quot;&quot;/&gt;&lt;property id=&quot;20307&quot; value=&quot;312&quot;/&gt;&lt;/object&gt;&lt;object type=&quot;3&quot; unique_id=&quot;10022&quot;&gt;&lt;property id=&quot;20148&quot; value=&quot;5&quot;/&gt;&lt;property id=&quot;20300&quot; value=&quot;Slide 20 - &amp;quot;Seeking Comprehension: &amp;#x0D;&amp;#x0A;Listening Skills of Effective Communicators&amp;quot;&quot;/&gt;&lt;property id=&quot;20307&quot; value=&quot;348&quot;/&gt;&lt;/object&gt;&lt;object type=&quot;3&quot; unique_id=&quot;10023&quot;&gt;&lt;property id=&quot;20148&quot; value=&quot;5&quot;/&gt;&lt;property id=&quot;20300&quot; value=&quot;Slide 21 - &amp;quot;The POWER of Listening&amp;quot;&quot;/&gt;&lt;property id=&quot;20307&quot; value=&quot;380&quot;/&gt;&lt;/object&gt;&lt;object type=&quot;3&quot; unique_id=&quot;10024&quot;&gt;&lt;property id=&quot;20148&quot; value=&quot;5&quot;/&gt;&lt;property id=&quot;20300&quot; value=&quot;Slide 22 - &amp;quot;Paraphrasing&amp;quot;&quot;/&gt;&lt;property id=&quot;20307&quot; value=&quot;321&quot;/&gt;&lt;/object&gt;&lt;object type=&quot;3&quot; unique_id=&quot;10025&quot;&gt;&lt;property id=&quot;20148&quot; value=&quot;5&quot;/&gt;&lt;property id=&quot;20300&quot; value=&quot;Slide 23 - &amp;quot;Exercise: Paraphrasing&amp;quot;&quot;/&gt;&lt;property id=&quot;20307&quot; value=&quot;381&quot;/&gt;&lt;/object&gt;&lt;object type=&quot;3&quot; unique_id=&quot;10026&quot;&gt;&lt;property id=&quot;20148&quot; value=&quot;5&quot;/&gt;&lt;property id=&quot;20300&quot; value=&quot;Slide 24 - &amp;quot;Perception Checking&amp;quot;&quot;/&gt;&lt;property id=&quot;20307&quot; value=&quot;323&quot;/&gt;&lt;/object&gt;&lt;object type=&quot;3&quot; unique_id=&quot;10027&quot;&gt;&lt;property id=&quot;20148&quot; value=&quot;5&quot;/&gt;&lt;property id=&quot;20300&quot; value=&quot;Slide 25 - &amp;quot;Closing the Loop&amp;quot;&quot;/&gt;&lt;property id=&quot;20307&quot; value=&quot;382&quot;/&gt;&lt;/object&gt;&lt;object type=&quot;3&quot; unique_id=&quot;10028&quot;&gt;&lt;property id=&quot;20148&quot; value=&quot;5&quot;/&gt;&lt;property id=&quot;20300&quot; value=&quot;Slide 26 - &amp;quot;Asking Clarifying Questions&amp;quot;&quot;/&gt;&lt;property id=&quot;20307&quot; value=&quot;383&quot;/&gt;&lt;/object&gt;&lt;object type=&quot;3&quot; unique_id=&quot;10029&quot;&gt;&lt;property id=&quot;20148&quot; value=&quot;5&quot;/&gt;&lt;property id=&quot;20300&quot; value=&quot;Slide 27 - &amp;quot;Exercise: Clarifying The Message&amp;quot;&quot;/&gt;&lt;property id=&quot;20307&quot; value=&quot;352&quot;/&gt;&lt;/object&gt;&lt;object type=&quot;3&quot; unique_id=&quot;10030&quot;&gt;&lt;property id=&quot;20148&quot; value=&quot;5&quot;/&gt;&lt;property id=&quot;20300&quot; value=&quot;Slide 28 - &amp;quot;Example: Clarifying Question&amp;quot;&quot;/&gt;&lt;property id=&quot;20307&quot; value=&quot;335&quot;/&gt;&lt;/object&gt;&lt;object type=&quot;3&quot; unique_id=&quot;10031&quot;&gt;&lt;property id=&quot;20148&quot; value=&quot;5&quot;/&gt;&lt;property id=&quot;20300&quot; value=&quot;Slide 29 - &amp;quot;SBAR Communication Technique&amp;quot;&quot;/&gt;&lt;property id=&quot;20307&quot; value=&quot;355&quot;/&gt;&lt;/object&gt;&lt;object type=&quot;3&quot; unique_id=&quot;10032&quot;&gt;&lt;property id=&quot;20148&quot; value=&quot;5&quot;/&gt;&lt;property id=&quot;20300&quot; value=&quot;Slide 30 - &amp;quot;Example: SBAR&amp;quot;&quot;/&gt;&lt;property id=&quot;20307&quot; value=&quot;353&quot;/&gt;&lt;/object&gt;&lt;object type=&quot;3&quot; unique_id=&quot;10033&quot;&gt;&lt;property id=&quot;20148&quot; value=&quot;5&quot;/&gt;&lt;property id=&quot;20300&quot; value=&quot;Slide 31 - &amp;quot;Teamwork Actions&amp;quot;&quot;/&gt;&lt;property id=&quot;20307&quot; value=&quot;275&quot;/&gt;&lt;/object&gt;&lt;object type=&quot;3&quot; unique_id=&quot;10034&quot;&gt;&lt;property id=&quot;20148&quot; value=&quot;5&quot;/&gt;&lt;property id=&quot;20300&quot; value=&quot;Slide 32 - &amp;quot;Activity&amp;quot;&quot;/&gt;&lt;property id=&quot;20307&quot; value=&quot;368&quot;/&gt;&lt;/object&gt;&lt;object type=&quot;3&quot; unique_id=&quot;10035&quot;&gt;&lt;property id=&quot;20148&quot; value=&quot;5&quot;/&gt;&lt;property id=&quot;20300&quot; value=&quot;Slide 33 - &amp;quot;References&amp;quot;&quot;/&gt;&lt;property id=&quot;20307&quot; value=&quot;293&quot;/&gt;&lt;/object&gt;&lt;/object&gt;&lt;object type=&quot;8&quot; unique_id=&quot;10070&quot;&gt;&lt;/object&gt;&lt;/object&gt;&lt;/database&gt;"/>
  <p:tag name="MMPROD_NEXTUNIQUEID" val="10009"/>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7972</TotalTime>
  <Words>2425</Words>
  <Application>Microsoft Office PowerPoint</Application>
  <PresentationFormat>On-screen Show (4:3)</PresentationFormat>
  <Paragraphs>296</Paragraphs>
  <Slides>33</Slides>
  <Notes>32</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ＭＳ Ｐゴシック</vt:lpstr>
      <vt:lpstr>Aharoni</vt:lpstr>
      <vt:lpstr>Arial</vt:lpstr>
      <vt:lpstr>Calibri</vt:lpstr>
      <vt:lpstr>Century Schoolbook</vt:lpstr>
      <vt:lpstr>Futura Book</vt:lpstr>
      <vt:lpstr>Wingdings</vt:lpstr>
      <vt:lpstr>Wingdings 2</vt:lpstr>
      <vt:lpstr>Oriel</vt:lpstr>
      <vt:lpstr>Communication</vt:lpstr>
      <vt:lpstr>Contributors</vt:lpstr>
      <vt:lpstr> A Vignette</vt:lpstr>
      <vt:lpstr>Thoughts on Communication</vt:lpstr>
      <vt:lpstr>This Module Will Help You:</vt:lpstr>
      <vt:lpstr>Part 1:  Communication: What, Why, Why Not, and How?</vt:lpstr>
      <vt:lpstr>What is Communication?  And why do we Communicate?</vt:lpstr>
      <vt:lpstr>Communication is the Foundation for Teamwork</vt:lpstr>
      <vt:lpstr>Communication Barriers</vt:lpstr>
      <vt:lpstr>How We Communicate</vt:lpstr>
      <vt:lpstr>Part 2:  Communication Strategies </vt:lpstr>
      <vt:lpstr>Part 1 Review</vt:lpstr>
      <vt:lpstr>Best Practices and Communication Strategies</vt:lpstr>
      <vt:lpstr>Closed-Loop Communication</vt:lpstr>
      <vt:lpstr>Sending and Receiving Content Using  Closed-Loop Communication</vt:lpstr>
      <vt:lpstr>Communication Breakdown</vt:lpstr>
      <vt:lpstr>Characteristics of  Effective Communication</vt:lpstr>
      <vt:lpstr>Effective Communication Is…</vt:lpstr>
      <vt:lpstr>Exercise: Peer Feedback </vt:lpstr>
      <vt:lpstr>Seeking Comprehension:  Listening Skills of Effective Communicators</vt:lpstr>
      <vt:lpstr>The POWER of Listening</vt:lpstr>
      <vt:lpstr>Paraphrasing</vt:lpstr>
      <vt:lpstr>Exercise: Paraphrasing</vt:lpstr>
      <vt:lpstr>Perception Checking</vt:lpstr>
      <vt:lpstr>Closing the Loop</vt:lpstr>
      <vt:lpstr>Asking Clarifying Questions</vt:lpstr>
      <vt:lpstr>Exercise: Clarifying The Message</vt:lpstr>
      <vt:lpstr>Example: Clarifying Question</vt:lpstr>
      <vt:lpstr>SBAR Communication Technique</vt:lpstr>
      <vt:lpstr>Example: SBAR</vt:lpstr>
      <vt:lpstr>Teamwork Actions</vt:lpstr>
      <vt:lpstr>Activity</vt:lpstr>
      <vt:lpstr>References</vt:lpstr>
    </vt:vector>
  </TitlesOfParts>
  <Company>Institute for Simulation &amp; Training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dc:title>
  <dc:creator>Lacerenza, Christina</dc:creator>
  <cp:lastModifiedBy>Weixel, Tara</cp:lastModifiedBy>
  <cp:revision>584</cp:revision>
  <dcterms:created xsi:type="dcterms:W3CDTF">2013-06-04T01:40:43Z</dcterms:created>
  <dcterms:modified xsi:type="dcterms:W3CDTF">2015-09-24T17:45:09Z</dcterms:modified>
</cp:coreProperties>
</file>