
<file path=[Content_Types].xml><?xml version="1.0" encoding="utf-8"?>
<Types xmlns="http://schemas.openxmlformats.org/package/2006/content-types">
  <Default Extension="fntdata" ContentType="application/x-fontdata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5"/>
  </p:sldMasterIdLst>
  <p:notesMasterIdLst>
    <p:notesMasterId r:id="rId15"/>
  </p:notesMasterIdLst>
  <p:sldIdLst>
    <p:sldId id="256" r:id="rId6"/>
    <p:sldId id="264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2000" cy="6858000"/>
  <p:notesSz cx="6858000" cy="9144000"/>
  <p:embeddedFontLst>
    <p:embeddedFont>
      <p:font typeface="Franklin Gothic" panose="020B0604020202020204" charset="0"/>
      <p:regular r:id="rId16"/>
      <p:bold r:id="rId17"/>
      <p:italic r:id="rId18"/>
      <p:boldItalic r:id="rId19"/>
    </p:embeddedFont>
    <p:embeddedFont>
      <p:font typeface="Libre Franklin Black" pitchFamily="2" charset="0"/>
      <p:bold r:id="rId20"/>
      <p:italic r:id="rId21"/>
      <p:boldItalic r:id="rId22"/>
    </p:embeddedFont>
    <p:embeddedFont>
      <p:font typeface="Libre Franklin Medium" pitchFamily="2" charset="0"/>
      <p:regular r:id="rId23"/>
      <p:bold r:id="rId24"/>
      <p:italic r:id="rId25"/>
      <p:boldItalic r:id="rId26"/>
    </p:embeddedFont>
    <p:embeddedFont>
      <p:font typeface="Proxima Nova" panose="020B0604020202020204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393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9">
          <p15:clr>
            <a:srgbClr val="A4A3A4"/>
          </p15:clr>
        </p15:guide>
        <p15:guide id="2" pos="2229">
          <p15:clr>
            <a:srgbClr val="A4A3A4"/>
          </p15:clr>
        </p15:guide>
      </p15:notes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5" roundtripDataSignature="AMtx7miLbACzpqc1FFqikwLrvf152gd9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79"/>
  </p:normalViewPr>
  <p:slideViewPr>
    <p:cSldViewPr snapToGrid="0">
      <p:cViewPr varScale="1">
        <p:scale>
          <a:sx n="46" d="100"/>
          <a:sy n="46" d="100"/>
        </p:scale>
        <p:origin x="237" y="38"/>
      </p:cViewPr>
      <p:guideLst>
        <p:guide orient="horz" pos="4320"/>
        <p:guide pos="39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949"/>
        <p:guide pos="222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font" Target="fonts/font6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36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font" Target="fonts/font4.fntdata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font" Target="fonts/font15.fntdata"/><Relationship Id="rId35" Type="http://customschemas.google.com/relationships/presentationmetadata" Target="metadata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7145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</a:pPr>
            <a:r>
              <a:rPr lang="en-US"/>
              <a:t>Thank you for the invitation</a:t>
            </a:r>
            <a:endParaRPr/>
          </a:p>
        </p:txBody>
      </p:sp>
      <p:sp>
        <p:nvSpPr>
          <p:cNvPr id="111" name="Google Shape;11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8" name="Google Shape;11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6" name="Google Shape;126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127" name="Google Shape;12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Google Shape;159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2" name="Google Shape;17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6" name="Google Shape;186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: White">
  <p:cSld name="Title Slide: White">
    <p:bg>
      <p:bgPr>
        <a:solidFill>
          <a:schemeClr val="lt1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0"/>
          <p:cNvSpPr txBox="1">
            <a:spLocks noGrp="1"/>
          </p:cNvSpPr>
          <p:nvPr>
            <p:ph type="body" idx="1"/>
          </p:nvPr>
        </p:nvSpPr>
        <p:spPr>
          <a:xfrm>
            <a:off x="1060704" y="5925312"/>
            <a:ext cx="10452100" cy="31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6" name="Google Shape;16;p10"/>
          <p:cNvPicPr preferRelativeResize="0"/>
          <p:nvPr/>
        </p:nvPicPr>
        <p:blipFill rotWithShape="1">
          <a:blip r:embed="rId2">
            <a:alphaModFix amt="15000"/>
          </a:blip>
          <a:srcRect/>
          <a:stretch/>
        </p:blipFill>
        <p:spPr>
          <a:xfrm>
            <a:off x="7825759" y="2377094"/>
            <a:ext cx="5179136" cy="5179136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0"/>
          <p:cNvSpPr txBox="1">
            <a:spLocks noGrp="1"/>
          </p:cNvSpPr>
          <p:nvPr>
            <p:ph type="ctrTitle"/>
          </p:nvPr>
        </p:nvSpPr>
        <p:spPr>
          <a:xfrm>
            <a:off x="1058551" y="917709"/>
            <a:ext cx="10452867" cy="190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18" name="Google Shape;18;p10"/>
          <p:cNvCxnSpPr/>
          <p:nvPr/>
        </p:nvCxnSpPr>
        <p:spPr>
          <a:xfrm>
            <a:off x="1161868" y="4588552"/>
            <a:ext cx="384048" cy="0"/>
          </a:xfrm>
          <a:prstGeom prst="straightConnector1">
            <a:avLst/>
          </a:prstGeom>
          <a:noFill/>
          <a:ln w="28575" cap="flat" cmpd="sng">
            <a:solidFill>
              <a:srgbClr val="00539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9" name="Google Shape;19;p10"/>
          <p:cNvCxnSpPr/>
          <p:nvPr/>
        </p:nvCxnSpPr>
        <p:spPr>
          <a:xfrm>
            <a:off x="1161868" y="5711296"/>
            <a:ext cx="384048" cy="0"/>
          </a:xfrm>
          <a:prstGeom prst="straightConnector1">
            <a:avLst/>
          </a:prstGeom>
          <a:noFill/>
          <a:ln w="28575" cap="flat" cmpd="sng">
            <a:solidFill>
              <a:srgbClr val="00539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20" name="Google Shape;20;p10"/>
          <p:cNvSpPr txBox="1">
            <a:spLocks noGrp="1"/>
          </p:cNvSpPr>
          <p:nvPr>
            <p:ph type="body" idx="2"/>
          </p:nvPr>
        </p:nvSpPr>
        <p:spPr>
          <a:xfrm>
            <a:off x="1058863" y="4802568"/>
            <a:ext cx="10452100" cy="69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" name="Google Shape;21;p10"/>
          <p:cNvSpPr txBox="1">
            <a:spLocks noGrp="1"/>
          </p:cNvSpPr>
          <p:nvPr>
            <p:ph type="body" idx="3"/>
          </p:nvPr>
        </p:nvSpPr>
        <p:spPr>
          <a:xfrm>
            <a:off x="1058863" y="3019425"/>
            <a:ext cx="10452100" cy="129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alt: White">
  <p:cSld name="Content Slide_alt: White">
    <p:bg>
      <p:bgPr>
        <a:solidFill>
          <a:schemeClr val="lt1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1"/>
          <p:cNvSpPr/>
          <p:nvPr/>
        </p:nvSpPr>
        <p:spPr>
          <a:xfrm>
            <a:off x="0" y="0"/>
            <a:ext cx="12192000" cy="1470991"/>
          </a:xfrm>
          <a:prstGeom prst="rect">
            <a:avLst/>
          </a:prstGeom>
          <a:solidFill>
            <a:srgbClr val="003A7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11"/>
          <p:cNvSpPr txBox="1">
            <a:spLocks noGrp="1"/>
          </p:cNvSpPr>
          <p:nvPr>
            <p:ph type="body" idx="1"/>
          </p:nvPr>
        </p:nvSpPr>
        <p:spPr>
          <a:xfrm>
            <a:off x="674899" y="1577009"/>
            <a:ext cx="10841909" cy="462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71717"/>
              </a:buClr>
              <a:buSzPts val="3200"/>
              <a:buFont typeface="Arial"/>
              <a:buChar char="-"/>
              <a:defRPr sz="3200">
                <a:solidFill>
                  <a:srgbClr val="171717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717"/>
              </a:buClr>
              <a:buSzPts val="2400"/>
              <a:buFont typeface="Arial"/>
              <a:buChar char="-"/>
              <a:defRPr sz="2400">
                <a:solidFill>
                  <a:srgbClr val="171717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717"/>
              </a:buClr>
              <a:buSzPts val="1800"/>
              <a:buFont typeface="Arial"/>
              <a:buChar char="›"/>
              <a:defRPr sz="2400">
                <a:solidFill>
                  <a:srgbClr val="171717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717"/>
              </a:buClr>
              <a:buSzPts val="1350"/>
              <a:buFont typeface="Arial"/>
              <a:buChar char="•"/>
              <a:defRPr sz="1800">
                <a:solidFill>
                  <a:srgbClr val="171717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71717"/>
              </a:buClr>
              <a:buSzPts val="1350"/>
              <a:buFont typeface="Arial"/>
              <a:buChar char="•"/>
              <a:defRPr sz="1800">
                <a:solidFill>
                  <a:srgbClr val="171717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1"/>
          <p:cNvSpPr txBox="1">
            <a:spLocks noGrp="1"/>
          </p:cNvSpPr>
          <p:nvPr>
            <p:ph type="title"/>
          </p:nvPr>
        </p:nvSpPr>
        <p:spPr>
          <a:xfrm>
            <a:off x="674898" y="470453"/>
            <a:ext cx="10841909" cy="70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roxima Nova"/>
              <a:buNone/>
              <a:defRPr sz="5400" b="1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Large Text: White">
  <p:cSld name="Photo Background Large Text: White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12"/>
          <p:cNvSpPr>
            <a:spLocks noGrp="1"/>
          </p:cNvSpPr>
          <p:nvPr>
            <p:ph type="pic" idx="2"/>
          </p:nvPr>
        </p:nvSpPr>
        <p:spPr>
          <a:xfrm>
            <a:off x="0" y="1"/>
            <a:ext cx="121919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12"/>
          <p:cNvSpPr txBox="1">
            <a:spLocks noGrp="1"/>
          </p:cNvSpPr>
          <p:nvPr>
            <p:ph type="title"/>
          </p:nvPr>
        </p:nvSpPr>
        <p:spPr>
          <a:xfrm>
            <a:off x="838200" y="1882971"/>
            <a:ext cx="10515600" cy="309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bg>
      <p:bgPr>
        <a:solidFill>
          <a:schemeClr val="dk1"/>
        </a:solidFill>
        <a:effectLst/>
      </p:bgPr>
    </p:bg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13"/>
          <p:cNvPicPr preferRelativeResize="0"/>
          <p:nvPr/>
        </p:nvPicPr>
        <p:blipFill rotWithShape="1">
          <a:blip r:embed="rId2">
            <a:alphaModFix amt="4000"/>
          </a:blip>
          <a:srcRect/>
          <a:stretch/>
        </p:blipFill>
        <p:spPr>
          <a:xfrm>
            <a:off x="7825759" y="2377094"/>
            <a:ext cx="5175504" cy="5175504"/>
          </a:xfrm>
          <a:prstGeom prst="rect">
            <a:avLst/>
          </a:prstGeom>
          <a:noFill/>
          <a:ln>
            <a:noFill/>
          </a:ln>
        </p:spPr>
      </p:pic>
      <p:sp>
        <p:nvSpPr>
          <p:cNvPr id="31" name="Google Shape;31;p13"/>
          <p:cNvSpPr txBox="1">
            <a:spLocks noGrp="1"/>
          </p:cNvSpPr>
          <p:nvPr>
            <p:ph type="ctrTitle"/>
          </p:nvPr>
        </p:nvSpPr>
        <p:spPr>
          <a:xfrm>
            <a:off x="1058551" y="917709"/>
            <a:ext cx="10452867" cy="19041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cxnSp>
        <p:nvCxnSpPr>
          <p:cNvPr id="32" name="Google Shape;32;p13"/>
          <p:cNvCxnSpPr/>
          <p:nvPr/>
        </p:nvCxnSpPr>
        <p:spPr>
          <a:xfrm>
            <a:off x="1161868" y="4588552"/>
            <a:ext cx="384048" cy="0"/>
          </a:xfrm>
          <a:prstGeom prst="straightConnector1">
            <a:avLst/>
          </a:prstGeom>
          <a:noFill/>
          <a:ln w="28575" cap="flat" cmpd="sng">
            <a:solidFill>
              <a:srgbClr val="00539A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3" name="Google Shape;33;p13"/>
          <p:cNvCxnSpPr/>
          <p:nvPr/>
        </p:nvCxnSpPr>
        <p:spPr>
          <a:xfrm>
            <a:off x="1161868" y="5711296"/>
            <a:ext cx="384048" cy="0"/>
          </a:xfrm>
          <a:prstGeom prst="straightConnector1">
            <a:avLst/>
          </a:prstGeom>
          <a:noFill/>
          <a:ln w="28575" cap="flat" cmpd="sng">
            <a:solidFill>
              <a:srgbClr val="00539A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34" name="Google Shape;34;p13"/>
          <p:cNvSpPr txBox="1">
            <a:spLocks noGrp="1"/>
          </p:cNvSpPr>
          <p:nvPr>
            <p:ph type="body" idx="1"/>
          </p:nvPr>
        </p:nvSpPr>
        <p:spPr>
          <a:xfrm>
            <a:off x="1058863" y="3019425"/>
            <a:ext cx="10452100" cy="129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600"/>
              <a:buNone/>
              <a:defRPr sz="2600" b="1">
                <a:solidFill>
                  <a:schemeClr val="accen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3"/>
          <p:cNvSpPr txBox="1">
            <a:spLocks noGrp="1"/>
          </p:cNvSpPr>
          <p:nvPr>
            <p:ph type="body" idx="2"/>
          </p:nvPr>
        </p:nvSpPr>
        <p:spPr>
          <a:xfrm>
            <a:off x="1060704" y="5925312"/>
            <a:ext cx="10452100" cy="31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3"/>
          <p:cNvSpPr txBox="1">
            <a:spLocks noGrp="1"/>
          </p:cNvSpPr>
          <p:nvPr>
            <p:ph type="body" idx="3"/>
          </p:nvPr>
        </p:nvSpPr>
        <p:spPr>
          <a:xfrm>
            <a:off x="1058863" y="4802568"/>
            <a:ext cx="10452100" cy="6982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">
  <p:cSld name="Content Slide">
    <p:bg>
      <p:bgPr>
        <a:solidFill>
          <a:schemeClr val="dk1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/>
          <p:nvPr/>
        </p:nvSpPr>
        <p:spPr>
          <a:xfrm>
            <a:off x="0" y="0"/>
            <a:ext cx="5370652" cy="6858000"/>
          </a:xfrm>
          <a:prstGeom prst="rect">
            <a:avLst/>
          </a:prstGeom>
          <a:solidFill>
            <a:srgbClr val="0053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14"/>
          <p:cNvSpPr txBox="1">
            <a:spLocks noGrp="1"/>
          </p:cNvSpPr>
          <p:nvPr>
            <p:ph type="body" idx="1"/>
          </p:nvPr>
        </p:nvSpPr>
        <p:spPr>
          <a:xfrm>
            <a:off x="5906945" y="1052185"/>
            <a:ext cx="5609863" cy="51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›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4"/>
          <p:cNvSpPr txBox="1">
            <a:spLocks noGrp="1"/>
          </p:cNvSpPr>
          <p:nvPr>
            <p:ph type="title"/>
          </p:nvPr>
        </p:nvSpPr>
        <p:spPr>
          <a:xfrm>
            <a:off x="674899" y="1041529"/>
            <a:ext cx="4020854" cy="515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: White">
  <p:cSld name="Content Slide: White">
    <p:bg>
      <p:bgPr>
        <a:solidFill>
          <a:schemeClr val="lt1"/>
        </a:solidFill>
        <a:effectLst/>
      </p:bgPr>
    </p:bg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5"/>
          <p:cNvSpPr/>
          <p:nvPr/>
        </p:nvSpPr>
        <p:spPr>
          <a:xfrm>
            <a:off x="0" y="0"/>
            <a:ext cx="537065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1"/>
          </p:nvPr>
        </p:nvSpPr>
        <p:spPr>
          <a:xfrm>
            <a:off x="5906945" y="1052185"/>
            <a:ext cx="5609863" cy="5145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-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›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title"/>
          </p:nvPr>
        </p:nvSpPr>
        <p:spPr>
          <a:xfrm>
            <a:off x="674899" y="1041529"/>
            <a:ext cx="4020854" cy="51563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_alt">
  <p:cSld name="Content Slide_alt">
    <p:bg>
      <p:bgPr>
        <a:solidFill>
          <a:schemeClr val="dk1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6"/>
          <p:cNvSpPr/>
          <p:nvPr/>
        </p:nvSpPr>
        <p:spPr>
          <a:xfrm>
            <a:off x="0" y="0"/>
            <a:ext cx="12192000" cy="1470991"/>
          </a:xfrm>
          <a:prstGeom prst="rect">
            <a:avLst/>
          </a:prstGeom>
          <a:solidFill>
            <a:srgbClr val="0053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16"/>
          <p:cNvSpPr txBox="1">
            <a:spLocks noGrp="1"/>
          </p:cNvSpPr>
          <p:nvPr>
            <p:ph type="body" idx="1"/>
          </p:nvPr>
        </p:nvSpPr>
        <p:spPr>
          <a:xfrm>
            <a:off x="674899" y="1577009"/>
            <a:ext cx="10841909" cy="4620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›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16"/>
          <p:cNvSpPr txBox="1">
            <a:spLocks noGrp="1"/>
          </p:cNvSpPr>
          <p:nvPr>
            <p:ph type="title"/>
          </p:nvPr>
        </p:nvSpPr>
        <p:spPr>
          <a:xfrm>
            <a:off x="674898" y="470453"/>
            <a:ext cx="10841909" cy="70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with Photo">
  <p:cSld name="Content Slide with Photo">
    <p:bg>
      <p:bgPr>
        <a:solidFill>
          <a:schemeClr val="dk1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/>
          <p:nvPr/>
        </p:nvSpPr>
        <p:spPr>
          <a:xfrm>
            <a:off x="0" y="0"/>
            <a:ext cx="5370652" cy="6858000"/>
          </a:xfrm>
          <a:prstGeom prst="rect">
            <a:avLst/>
          </a:prstGeom>
          <a:solidFill>
            <a:srgbClr val="0053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17"/>
          <p:cNvSpPr>
            <a:spLocks noGrp="1"/>
          </p:cNvSpPr>
          <p:nvPr>
            <p:ph type="pic" idx="2"/>
          </p:nvPr>
        </p:nvSpPr>
        <p:spPr>
          <a:xfrm>
            <a:off x="0" y="0"/>
            <a:ext cx="537065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17"/>
          <p:cNvSpPr txBox="1">
            <a:spLocks noGrp="1"/>
          </p:cNvSpPr>
          <p:nvPr>
            <p:ph type="body" idx="1"/>
          </p:nvPr>
        </p:nvSpPr>
        <p:spPr>
          <a:xfrm>
            <a:off x="5906945" y="526091"/>
            <a:ext cx="5609863" cy="566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›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title"/>
          </p:nvPr>
        </p:nvSpPr>
        <p:spPr>
          <a:xfrm>
            <a:off x="674829" y="526091"/>
            <a:ext cx="4020854" cy="566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Slide with Photo: White">
  <p:cSld name="Content Slide with Photo: White"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8"/>
          <p:cNvSpPr/>
          <p:nvPr/>
        </p:nvSpPr>
        <p:spPr>
          <a:xfrm>
            <a:off x="0" y="0"/>
            <a:ext cx="5370652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8"/>
          <p:cNvSpPr>
            <a:spLocks noGrp="1"/>
          </p:cNvSpPr>
          <p:nvPr>
            <p:ph type="pic" idx="2"/>
          </p:nvPr>
        </p:nvSpPr>
        <p:spPr>
          <a:xfrm>
            <a:off x="-70" y="0"/>
            <a:ext cx="5370652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57" name="Google Shape;57;p18"/>
          <p:cNvSpPr txBox="1">
            <a:spLocks noGrp="1"/>
          </p:cNvSpPr>
          <p:nvPr>
            <p:ph type="body" idx="1"/>
          </p:nvPr>
        </p:nvSpPr>
        <p:spPr>
          <a:xfrm>
            <a:off x="5906945" y="526091"/>
            <a:ext cx="5609863" cy="566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-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›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18"/>
          <p:cNvSpPr txBox="1">
            <a:spLocks noGrp="1"/>
          </p:cNvSpPr>
          <p:nvPr>
            <p:ph type="title"/>
          </p:nvPr>
        </p:nvSpPr>
        <p:spPr>
          <a:xfrm>
            <a:off x="674829" y="526091"/>
            <a:ext cx="4020854" cy="5661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171717"/>
                </a:solidFill>
                <a:latin typeface="Libre Franklin Medium"/>
                <a:ea typeface="Libre Franklin Medium"/>
                <a:cs typeface="Libre Franklin Medium"/>
                <a:sym typeface="Libre Franklin Medium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op Split">
  <p:cSld name="Content Top Split">
    <p:bg>
      <p:bgPr>
        <a:solidFill>
          <a:schemeClr val="accent2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/>
          <p:nvPr/>
        </p:nvSpPr>
        <p:spPr>
          <a:xfrm>
            <a:off x="0" y="0"/>
            <a:ext cx="12192000" cy="1628384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" name="Google Shape;62;p19"/>
          <p:cNvSpPr txBox="1">
            <a:spLocks noGrp="1"/>
          </p:cNvSpPr>
          <p:nvPr>
            <p:ph type="title"/>
          </p:nvPr>
        </p:nvSpPr>
        <p:spPr>
          <a:xfrm>
            <a:off x="838200" y="468603"/>
            <a:ext cx="1051560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9"/>
          <p:cNvSpPr txBox="1">
            <a:spLocks noGrp="1"/>
          </p:cNvSpPr>
          <p:nvPr>
            <p:ph type="body" idx="1"/>
          </p:nvPr>
        </p:nvSpPr>
        <p:spPr>
          <a:xfrm>
            <a:off x="838200" y="2148520"/>
            <a:ext cx="10515600" cy="420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Char char="-"/>
              <a:defRPr sz="3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-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›"/>
              <a:defRPr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350"/>
              <a:buFont typeface="Arial"/>
              <a:buChar char="•"/>
              <a:def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Top Split: White">
  <p:cSld name="Content Top Split: White">
    <p:bg>
      <p:bgPr>
        <a:solidFill>
          <a:schemeClr val="lt1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0"/>
          <p:cNvSpPr/>
          <p:nvPr/>
        </p:nvSpPr>
        <p:spPr>
          <a:xfrm>
            <a:off x="0" y="0"/>
            <a:ext cx="12192000" cy="1628384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20"/>
          <p:cNvSpPr txBox="1">
            <a:spLocks noGrp="1"/>
          </p:cNvSpPr>
          <p:nvPr>
            <p:ph type="title"/>
          </p:nvPr>
        </p:nvSpPr>
        <p:spPr>
          <a:xfrm>
            <a:off x="838200" y="468603"/>
            <a:ext cx="10515600" cy="8402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body" idx="1"/>
          </p:nvPr>
        </p:nvSpPr>
        <p:spPr>
          <a:xfrm>
            <a:off x="838200" y="2148520"/>
            <a:ext cx="10515600" cy="4202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-"/>
              <a:defRPr sz="3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›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1432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">
  <p:cSld name="Divider">
    <p:bg>
      <p:bgPr>
        <a:solidFill>
          <a:schemeClr val="dk2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838200" y="1882971"/>
            <a:ext cx="10515600" cy="309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Background Large Text">
  <p:cSld name="Photo Background Large Text">
    <p:bg>
      <p:bgPr>
        <a:solidFill>
          <a:schemeClr val="accent2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2"/>
          <p:cNvSpPr>
            <a:spLocks noGrp="1"/>
          </p:cNvSpPr>
          <p:nvPr>
            <p:ph type="pic" idx="2"/>
          </p:nvPr>
        </p:nvSpPr>
        <p:spPr>
          <a:xfrm>
            <a:off x="0" y="1"/>
            <a:ext cx="12191999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838200" y="1882971"/>
            <a:ext cx="10515600" cy="3092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Arial"/>
              <a:buNone/>
              <a:defRPr sz="66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/Process">
  <p:cSld name="Timeline/Process">
    <p:bg>
      <p:bgPr>
        <a:solidFill>
          <a:schemeClr val="dk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3"/>
          <p:cNvSpPr/>
          <p:nvPr/>
        </p:nvSpPr>
        <p:spPr>
          <a:xfrm>
            <a:off x="0" y="2025569"/>
            <a:ext cx="4064000" cy="4844005"/>
          </a:xfrm>
          <a:prstGeom prst="rect">
            <a:avLst/>
          </a:prstGeom>
          <a:solidFill>
            <a:srgbClr val="6885A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5" name="Google Shape;75;p23"/>
          <p:cNvSpPr/>
          <p:nvPr/>
        </p:nvSpPr>
        <p:spPr>
          <a:xfrm>
            <a:off x="4064000" y="2025569"/>
            <a:ext cx="4064000" cy="4844005"/>
          </a:xfrm>
          <a:prstGeom prst="rect">
            <a:avLst/>
          </a:prstGeom>
          <a:solidFill>
            <a:srgbClr val="00539A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23"/>
          <p:cNvSpPr/>
          <p:nvPr/>
        </p:nvSpPr>
        <p:spPr>
          <a:xfrm>
            <a:off x="8128000" y="2025569"/>
            <a:ext cx="4064000" cy="4844005"/>
          </a:xfrm>
          <a:prstGeom prst="rect">
            <a:avLst/>
          </a:prstGeom>
          <a:solidFill>
            <a:srgbClr val="1E9DD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23"/>
          <p:cNvSpPr/>
          <p:nvPr/>
        </p:nvSpPr>
        <p:spPr>
          <a:xfrm>
            <a:off x="8125428" y="1574157"/>
            <a:ext cx="4066572" cy="937549"/>
          </a:xfrm>
          <a:prstGeom prst="homePlate">
            <a:avLst>
              <a:gd name="adj" fmla="val 33951"/>
            </a:avLst>
          </a:prstGeom>
          <a:gradFill>
            <a:gsLst>
              <a:gs pos="0">
                <a:srgbClr val="1E9DD7"/>
              </a:gs>
              <a:gs pos="32000">
                <a:srgbClr val="1E9DD7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78" name="Google Shape;78;p23"/>
          <p:cNvSpPr/>
          <p:nvPr/>
        </p:nvSpPr>
        <p:spPr>
          <a:xfrm>
            <a:off x="4062714" y="1574157"/>
            <a:ext cx="4375230" cy="937549"/>
          </a:xfrm>
          <a:prstGeom prst="homePlate">
            <a:avLst>
              <a:gd name="adj" fmla="val 33951"/>
            </a:avLst>
          </a:prstGeom>
          <a:gradFill>
            <a:gsLst>
              <a:gs pos="0">
                <a:srgbClr val="00529A"/>
              </a:gs>
              <a:gs pos="27000">
                <a:srgbClr val="00529A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79" name="Google Shape;79;p23"/>
          <p:cNvSpPr/>
          <p:nvPr/>
        </p:nvSpPr>
        <p:spPr>
          <a:xfrm>
            <a:off x="0" y="1574157"/>
            <a:ext cx="4375230" cy="937549"/>
          </a:xfrm>
          <a:prstGeom prst="homePlate">
            <a:avLst>
              <a:gd name="adj" fmla="val 33951"/>
            </a:avLst>
          </a:prstGeom>
          <a:gradFill>
            <a:gsLst>
              <a:gs pos="0">
                <a:srgbClr val="6885A4"/>
              </a:gs>
              <a:gs pos="22000">
                <a:srgbClr val="6885A4"/>
              </a:gs>
              <a:gs pos="99000">
                <a:schemeClr val="lt1"/>
              </a:gs>
              <a:gs pos="100000">
                <a:schemeClr val="lt1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>
            <a:off x="537737" y="1776327"/>
            <a:ext cx="3145895" cy="5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body" idx="2"/>
          </p:nvPr>
        </p:nvSpPr>
        <p:spPr>
          <a:xfrm>
            <a:off x="4541786" y="1776327"/>
            <a:ext cx="3204560" cy="5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body" idx="3"/>
          </p:nvPr>
        </p:nvSpPr>
        <p:spPr>
          <a:xfrm>
            <a:off x="8604499" y="1776327"/>
            <a:ext cx="3145895" cy="5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  <a:defRPr sz="4000" b="1">
                <a:solidFill>
                  <a:schemeClr val="lt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body" idx="4"/>
          </p:nvPr>
        </p:nvSpPr>
        <p:spPr>
          <a:xfrm>
            <a:off x="537737" y="2976816"/>
            <a:ext cx="3145895" cy="348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4" name="Google Shape;84;p23"/>
          <p:cNvSpPr txBox="1">
            <a:spLocks noGrp="1"/>
          </p:cNvSpPr>
          <p:nvPr>
            <p:ph type="body" idx="5"/>
          </p:nvPr>
        </p:nvSpPr>
        <p:spPr>
          <a:xfrm>
            <a:off x="4558592" y="2976816"/>
            <a:ext cx="3145895" cy="348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23"/>
          <p:cNvSpPr txBox="1">
            <a:spLocks noGrp="1"/>
          </p:cNvSpPr>
          <p:nvPr>
            <p:ph type="body" idx="6"/>
          </p:nvPr>
        </p:nvSpPr>
        <p:spPr>
          <a:xfrm>
            <a:off x="8617025" y="2976816"/>
            <a:ext cx="3145895" cy="348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Arial"/>
              <a:buChar char="-"/>
              <a:defRPr sz="24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6" name="Google Shape;86;p23"/>
          <p:cNvSpPr txBox="1">
            <a:spLocks noGrp="1"/>
          </p:cNvSpPr>
          <p:nvPr>
            <p:ph type="title"/>
          </p:nvPr>
        </p:nvSpPr>
        <p:spPr>
          <a:xfrm>
            <a:off x="545385" y="331020"/>
            <a:ext cx="11101230" cy="920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Arial"/>
              <a:buNone/>
              <a:defRPr sz="54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meline/Process: White">
  <p:cSld name="Timeline/Process: White">
    <p:bg>
      <p:bgPr>
        <a:solidFill>
          <a:schemeClr val="lt1"/>
        </a:solidFill>
        <a:effectLst/>
      </p:bgPr>
    </p:bg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4"/>
          <p:cNvSpPr/>
          <p:nvPr/>
        </p:nvSpPr>
        <p:spPr>
          <a:xfrm>
            <a:off x="8125428" y="1574157"/>
            <a:ext cx="4066572" cy="937549"/>
          </a:xfrm>
          <a:prstGeom prst="homePlate">
            <a:avLst>
              <a:gd name="adj" fmla="val 33951"/>
            </a:avLst>
          </a:prstGeom>
          <a:gradFill>
            <a:gsLst>
              <a:gs pos="0">
                <a:schemeClr val="lt1"/>
              </a:gs>
              <a:gs pos="100000">
                <a:srgbClr val="1E9DD7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89" name="Google Shape;89;p24"/>
          <p:cNvSpPr/>
          <p:nvPr/>
        </p:nvSpPr>
        <p:spPr>
          <a:xfrm>
            <a:off x="4062714" y="1574157"/>
            <a:ext cx="4375230" cy="937549"/>
          </a:xfrm>
          <a:prstGeom prst="homePlate">
            <a:avLst>
              <a:gd name="adj" fmla="val 33951"/>
            </a:avLst>
          </a:prstGeom>
          <a:gradFill>
            <a:gsLst>
              <a:gs pos="0">
                <a:schemeClr val="lt1"/>
              </a:gs>
              <a:gs pos="100000">
                <a:srgbClr val="00529A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dk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90" name="Google Shape;90;p24"/>
          <p:cNvSpPr/>
          <p:nvPr/>
        </p:nvSpPr>
        <p:spPr>
          <a:xfrm>
            <a:off x="11709" y="1574157"/>
            <a:ext cx="4375230" cy="937549"/>
          </a:xfrm>
          <a:prstGeom prst="homePlate">
            <a:avLst>
              <a:gd name="adj" fmla="val 33951"/>
            </a:avLst>
          </a:prstGeom>
          <a:gradFill>
            <a:gsLst>
              <a:gs pos="0">
                <a:schemeClr val="lt1"/>
              </a:gs>
              <a:gs pos="100000">
                <a:srgbClr val="6885A4"/>
              </a:gs>
            </a:gsLst>
            <a:lin ang="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4000" b="1">
              <a:solidFill>
                <a:schemeClr val="lt1"/>
              </a:solidFill>
              <a:latin typeface="Libre Franklin Black"/>
              <a:ea typeface="Libre Franklin Black"/>
              <a:cs typeface="Libre Franklin Black"/>
              <a:sym typeface="Libre Franklin Black"/>
            </a:endParaRPr>
          </a:p>
        </p:txBody>
      </p:sp>
      <p:sp>
        <p:nvSpPr>
          <p:cNvPr id="91" name="Google Shape;91;p24"/>
          <p:cNvSpPr txBox="1">
            <a:spLocks noGrp="1"/>
          </p:cNvSpPr>
          <p:nvPr>
            <p:ph type="body" idx="1"/>
          </p:nvPr>
        </p:nvSpPr>
        <p:spPr>
          <a:xfrm>
            <a:off x="537737" y="1776327"/>
            <a:ext cx="3145895" cy="5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2" name="Google Shape;92;p24"/>
          <p:cNvSpPr txBox="1">
            <a:spLocks noGrp="1"/>
          </p:cNvSpPr>
          <p:nvPr>
            <p:ph type="body" idx="2"/>
          </p:nvPr>
        </p:nvSpPr>
        <p:spPr>
          <a:xfrm>
            <a:off x="4541786" y="1776327"/>
            <a:ext cx="3204560" cy="5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3" name="Google Shape;93;p24"/>
          <p:cNvSpPr txBox="1">
            <a:spLocks noGrp="1"/>
          </p:cNvSpPr>
          <p:nvPr>
            <p:ph type="body" idx="3"/>
          </p:nvPr>
        </p:nvSpPr>
        <p:spPr>
          <a:xfrm>
            <a:off x="8604499" y="1776327"/>
            <a:ext cx="3145895" cy="5938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 b="1">
                <a:solidFill>
                  <a:schemeClr val="dk1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4"/>
          <p:cNvSpPr txBox="1">
            <a:spLocks noGrp="1"/>
          </p:cNvSpPr>
          <p:nvPr>
            <p:ph type="body" idx="4"/>
          </p:nvPr>
        </p:nvSpPr>
        <p:spPr>
          <a:xfrm>
            <a:off x="537737" y="2976816"/>
            <a:ext cx="3145895" cy="348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5" name="Google Shape;95;p24"/>
          <p:cNvSpPr txBox="1">
            <a:spLocks noGrp="1"/>
          </p:cNvSpPr>
          <p:nvPr>
            <p:ph type="body" idx="5"/>
          </p:nvPr>
        </p:nvSpPr>
        <p:spPr>
          <a:xfrm>
            <a:off x="4558592" y="2976816"/>
            <a:ext cx="3145895" cy="348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6"/>
          </p:nvPr>
        </p:nvSpPr>
        <p:spPr>
          <a:xfrm>
            <a:off x="8617025" y="2976816"/>
            <a:ext cx="3145895" cy="3486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3810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-"/>
              <a:defRPr sz="24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title"/>
          </p:nvPr>
        </p:nvSpPr>
        <p:spPr>
          <a:xfrm>
            <a:off x="545385" y="331020"/>
            <a:ext cx="11101230" cy="920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1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">
  <p:cSld name="Closing Slide">
    <p:bg>
      <p:bgPr>
        <a:solidFill>
          <a:schemeClr val="accen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 amt="4000"/>
          </a:blip>
          <a:srcRect/>
          <a:stretch/>
        </p:blipFill>
        <p:spPr>
          <a:xfrm>
            <a:off x="7825759" y="2377094"/>
            <a:ext cx="5175504" cy="5175504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2137569" y="2047579"/>
            <a:ext cx="7916862" cy="153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body" idx="2"/>
          </p:nvPr>
        </p:nvSpPr>
        <p:spPr>
          <a:xfrm>
            <a:off x="2137569" y="3976121"/>
            <a:ext cx="7916862" cy="153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2" name="Google Shape;10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4655" y="820713"/>
            <a:ext cx="2222500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losing Slide: White">
  <p:cSld name="Closing Slide: White">
    <p:bg>
      <p:bgPr>
        <a:solidFill>
          <a:schemeClr val="l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6"/>
          <p:cNvPicPr preferRelativeResize="0"/>
          <p:nvPr/>
        </p:nvPicPr>
        <p:blipFill rotWithShape="1">
          <a:blip r:embed="rId2">
            <a:alphaModFix amt="15000"/>
          </a:blip>
          <a:srcRect/>
          <a:stretch/>
        </p:blipFill>
        <p:spPr>
          <a:xfrm>
            <a:off x="7825759" y="2377094"/>
            <a:ext cx="5179136" cy="5179136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6"/>
          <p:cNvSpPr txBox="1">
            <a:spLocks noGrp="1"/>
          </p:cNvSpPr>
          <p:nvPr>
            <p:ph type="body" idx="1"/>
          </p:nvPr>
        </p:nvSpPr>
        <p:spPr>
          <a:xfrm>
            <a:off x="2137569" y="2047579"/>
            <a:ext cx="7916862" cy="153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6600"/>
              <a:buNone/>
              <a:defRPr sz="6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body" idx="2"/>
          </p:nvPr>
        </p:nvSpPr>
        <p:spPr>
          <a:xfrm>
            <a:off x="2137569" y="3976121"/>
            <a:ext cx="7916862" cy="1539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marL="1371600" lvl="2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marL="1828800" lvl="3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marL="2286000" lvl="4" indent="-22860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FFFFFF"/>
              </a:buClr>
              <a:buSzPts val="6600"/>
              <a:buNone/>
              <a:defRPr sz="6600" b="1" i="0" u="none" strike="noStrike" cap="none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07" name="Google Shape;107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84655" y="822237"/>
            <a:ext cx="2222500" cy="838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B8E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pa.org/about/division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"/>
          <p:cNvSpPr txBox="1">
            <a:spLocks noGrp="1"/>
          </p:cNvSpPr>
          <p:nvPr>
            <p:ph type="body" idx="1"/>
          </p:nvPr>
        </p:nvSpPr>
        <p:spPr>
          <a:xfrm>
            <a:off x="407388" y="6072796"/>
            <a:ext cx="10452100" cy="310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Proxima Nova"/>
              <a:buNone/>
            </a:pPr>
            <a:r>
              <a:rPr lang="en-US" i="1" dirty="0">
                <a:latin typeface="Proxima Nova"/>
                <a:ea typeface="Proxima Nova"/>
                <a:cs typeface="Proxima Nova"/>
                <a:sym typeface="Proxima Nova"/>
              </a:rPr>
              <a:t>Engaging Psychology's Future  </a:t>
            </a:r>
            <a:endParaRPr i="1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4" name="Google Shape;114;p1"/>
          <p:cNvSpPr txBox="1"/>
          <p:nvPr/>
        </p:nvSpPr>
        <p:spPr>
          <a:xfrm>
            <a:off x="1058551" y="4670151"/>
            <a:ext cx="679995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i="0" u="none" strike="noStrike" cap="none">
                <a:solidFill>
                  <a:schemeClr val="accent1"/>
                </a:solidFill>
                <a:latin typeface="Proxima Nova"/>
                <a:ea typeface="Proxima Nova"/>
                <a:cs typeface="Proxima Nova"/>
                <a:sym typeface="Proxima Nova"/>
              </a:rPr>
              <a:t>Host Name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444444"/>
                </a:solidFill>
                <a:latin typeface="Proxima Nova"/>
                <a:ea typeface="Proxima Nova"/>
                <a:cs typeface="Proxima Nova"/>
                <a:sym typeface="Proxima Nova"/>
              </a:rPr>
              <a:t>Host Title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>
                <a:solidFill>
                  <a:srgbClr val="222222"/>
                </a:solidFill>
                <a:latin typeface="Proxima Nova"/>
                <a:ea typeface="Proxima Nova"/>
                <a:cs typeface="Proxima Nova"/>
                <a:sym typeface="Proxima Nova"/>
              </a:rPr>
              <a:t>Location </a:t>
            </a:r>
            <a:endParaRPr sz="1800" b="1">
              <a:solidFill>
                <a:schemeClr val="accen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15" name="Google Shape;115;p1"/>
          <p:cNvSpPr txBox="1">
            <a:spLocks noGrp="1"/>
          </p:cNvSpPr>
          <p:nvPr>
            <p:ph type="body" idx="3"/>
          </p:nvPr>
        </p:nvSpPr>
        <p:spPr>
          <a:xfrm>
            <a:off x="407388" y="1533581"/>
            <a:ext cx="10452100" cy="2040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23130"/>
              </a:buClr>
              <a:buSzPts val="5400"/>
              <a:buNone/>
            </a:pPr>
            <a:r>
              <a:rPr lang="en-US" sz="5400" i="1" dirty="0">
                <a:solidFill>
                  <a:srgbClr val="323130"/>
                </a:solidFill>
                <a:latin typeface="Proxima Nova"/>
                <a:ea typeface="Proxima Nova"/>
                <a:cs typeface="Proxima Nova"/>
                <a:sym typeface="Proxima Nova"/>
              </a:rPr>
              <a:t>Psyched for Success</a:t>
            </a:r>
            <a:r>
              <a:rPr lang="en-US" sz="5400" dirty="0">
                <a:solidFill>
                  <a:srgbClr val="323130"/>
                </a:solidFill>
                <a:latin typeface="Proxima Nova"/>
                <a:ea typeface="Proxima Nova"/>
                <a:cs typeface="Proxima Nova"/>
                <a:sym typeface="Proxima Nova"/>
              </a:rPr>
              <a:t>: Education and Career Opportunities in Psychology </a:t>
            </a:r>
            <a:endParaRPr sz="5400" dirty="0">
              <a:latin typeface="Proxima Nova"/>
              <a:ea typeface="Proxima Nova"/>
              <a:cs typeface="Proxima Nova"/>
              <a:sym typeface="Proxima Nov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6117294-BBC3-5A43-2569-6762970E3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2257" y="97971"/>
            <a:ext cx="11364687" cy="1447800"/>
          </a:xfrm>
        </p:spPr>
        <p:txBody>
          <a:bodyPr/>
          <a:lstStyle/>
          <a:p>
            <a:r>
              <a:rPr lang="en-US" sz="4000" i="1" dirty="0"/>
              <a:t>Psyched for Success</a:t>
            </a:r>
            <a:r>
              <a:rPr lang="en-US" sz="4000" dirty="0"/>
              <a:t>: A Message from APA President Dr. Debra Kawahara</a:t>
            </a:r>
          </a:p>
        </p:txBody>
      </p:sp>
      <p:pic>
        <p:nvPicPr>
          <p:cNvPr id="2" name="B3. NEW APA President Video for Playbook">
            <a:hlinkClick r:id="" action="ppaction://media"/>
            <a:extLst>
              <a:ext uri="{FF2B5EF4-FFF2-40B4-BE49-F238E27FC236}">
                <a16:creationId xmlns:a16="http://schemas.microsoft.com/office/drawing/2014/main" id="{11C2AB81-67FA-7C50-D6E8-6A660E7F5B6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84253" y="1544391"/>
            <a:ext cx="11364687" cy="5089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565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>
          <p:childTnLst>
            <p:video>
              <p:cMediaNode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"/>
          <p:cNvSpPr txBox="1">
            <a:spLocks noGrp="1"/>
          </p:cNvSpPr>
          <p:nvPr>
            <p:ph type="body" idx="1"/>
          </p:nvPr>
        </p:nvSpPr>
        <p:spPr>
          <a:xfrm>
            <a:off x="674899" y="1911927"/>
            <a:ext cx="10841909" cy="428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3200"/>
              <a:buFont typeface="Arial"/>
              <a:buNone/>
            </a:pPr>
            <a:endParaRPr/>
          </a:p>
        </p:txBody>
      </p:sp>
      <p:sp>
        <p:nvSpPr>
          <p:cNvPr id="121" name="Google Shape;121;p2"/>
          <p:cNvSpPr txBox="1">
            <a:spLocks noGrp="1"/>
          </p:cNvSpPr>
          <p:nvPr>
            <p:ph type="title"/>
          </p:nvPr>
        </p:nvSpPr>
        <p:spPr>
          <a:xfrm>
            <a:off x="674898" y="470453"/>
            <a:ext cx="10841909" cy="70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roxima Nova"/>
              <a:buNone/>
            </a:pPr>
            <a:r>
              <a:rPr lang="en-US"/>
              <a:t>What is Psychology?</a:t>
            </a:r>
            <a:endParaRPr/>
          </a:p>
        </p:txBody>
      </p:sp>
      <p:sp>
        <p:nvSpPr>
          <p:cNvPr id="122" name="Google Shape;122;p2"/>
          <p:cNvSpPr/>
          <p:nvPr/>
        </p:nvSpPr>
        <p:spPr>
          <a:xfrm>
            <a:off x="674899" y="1577009"/>
            <a:ext cx="10841908" cy="2867891"/>
          </a:xfrm>
          <a:prstGeom prst="roundRect">
            <a:avLst>
              <a:gd name="adj" fmla="val 16667"/>
            </a:avLst>
          </a:prstGeom>
          <a:solidFill>
            <a:srgbClr val="00B18F"/>
          </a:solidFill>
          <a:ln w="12700" cap="flat" cmpd="sng">
            <a:solidFill>
              <a:srgbClr val="0C415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 diverse scientific discipline with several major branches and sub-areas that focuses on the study of the mind and behavior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"/>
          <p:cNvSpPr txBox="1"/>
          <p:nvPr/>
        </p:nvSpPr>
        <p:spPr>
          <a:xfrm>
            <a:off x="969818" y="5655024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https://dictionary.apa.org/psychology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"/>
          <p:cNvSpPr/>
          <p:nvPr/>
        </p:nvSpPr>
        <p:spPr>
          <a:xfrm>
            <a:off x="134650" y="249256"/>
            <a:ext cx="3716914" cy="6441426"/>
          </a:xfrm>
          <a:prstGeom prst="rect">
            <a:avLst/>
          </a:prstGeom>
          <a:solidFill>
            <a:srgbClr val="003A70"/>
          </a:solidFill>
          <a:ln w="12700" cap="flat" cmpd="sng">
            <a:solidFill>
              <a:srgbClr val="15719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Psychology Prepares You for a Wide Variety of Career or Graduate School Pathways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US" sz="4800" b="1" dirty="0">
              <a:solidFill>
                <a:schemeClr val="lt1"/>
              </a:solidFill>
              <a:latin typeface="Proxima Nova"/>
              <a:ea typeface="Proxima Nova"/>
              <a:cs typeface="Proxima Nova"/>
              <a:sym typeface="Proxima Nova"/>
            </a:endParaRPr>
          </a:p>
        </p:txBody>
      </p:sp>
      <p:sp>
        <p:nvSpPr>
          <p:cNvPr id="130" name="Google Shape;130;p3"/>
          <p:cNvSpPr/>
          <p:nvPr/>
        </p:nvSpPr>
        <p:spPr>
          <a:xfrm>
            <a:off x="4045525" y="470397"/>
            <a:ext cx="7955280" cy="2286000"/>
          </a:xfrm>
          <a:prstGeom prst="roundRect">
            <a:avLst>
              <a:gd name="adj" fmla="val 16667"/>
            </a:avLst>
          </a:prstGeom>
          <a:solidFill>
            <a:srgbClr val="00B18F"/>
          </a:solidFill>
          <a:ln w="12700" cap="flat" cmpd="sng">
            <a:solidFill>
              <a:srgbClr val="0C415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Develop skills </a:t>
            </a:r>
            <a:r>
              <a:rPr lang="en-US" sz="2400" b="1" dirty="0">
                <a:solidFill>
                  <a:schemeClr val="dk1"/>
                </a:solidFill>
                <a:latin typeface="Proxima Nova"/>
                <a:ea typeface="Proxima Nova"/>
                <a:cs typeface="Proxima Nova"/>
                <a:sym typeface="Proxima Nova"/>
              </a:rPr>
              <a:t>that</a:t>
            </a:r>
            <a:r>
              <a:rPr lang="en-US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employers across a variety of industries value, such as: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Communication skills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Interpersonal and intercultural responsiveness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Using statistics to evaluate information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Identifying biases and errors in information</a:t>
            </a:r>
            <a:endParaRPr sz="24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4045526" y="5428857"/>
            <a:ext cx="7910945" cy="1188720"/>
          </a:xfrm>
          <a:prstGeom prst="roundRect">
            <a:avLst>
              <a:gd name="adj" fmla="val 16667"/>
            </a:avLst>
          </a:prstGeom>
          <a:solidFill>
            <a:srgbClr val="E7231E"/>
          </a:solidFill>
          <a:ln w="12700" cap="flat" cmpd="sng">
            <a:solidFill>
              <a:srgbClr val="0C415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Become a Psychologist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4045525" y="3199338"/>
            <a:ext cx="7910945" cy="1828800"/>
          </a:xfrm>
          <a:prstGeom prst="roundRect">
            <a:avLst>
              <a:gd name="adj" fmla="val 16667"/>
            </a:avLst>
          </a:prstGeom>
          <a:solidFill>
            <a:srgbClr val="15BEF0"/>
          </a:solidFill>
          <a:ln w="12700" cap="flat" cmpd="sng">
            <a:solidFill>
              <a:srgbClr val="0C415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Use your psychology foundation to pursue a graduate degree in fields such as: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Medicine/ Allied Health Care 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Law</a:t>
            </a:r>
            <a:endParaRPr dirty="0"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Business </a:t>
            </a:r>
            <a:endParaRPr sz="2400" b="1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4"/>
          <p:cNvSpPr txBox="1">
            <a:spLocks noGrp="1"/>
          </p:cNvSpPr>
          <p:nvPr>
            <p:ph type="body" idx="1"/>
          </p:nvPr>
        </p:nvSpPr>
        <p:spPr>
          <a:xfrm>
            <a:off x="674899" y="1911927"/>
            <a:ext cx="10841909" cy="428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54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71717"/>
              </a:buClr>
              <a:buSzPts val="3200"/>
              <a:buFont typeface="Arial"/>
              <a:buNone/>
            </a:pPr>
            <a:endParaRPr/>
          </a:p>
        </p:txBody>
      </p:sp>
      <p:sp>
        <p:nvSpPr>
          <p:cNvPr id="138" name="Google Shape;138;p4"/>
          <p:cNvSpPr txBox="1">
            <a:spLocks noGrp="1"/>
          </p:cNvSpPr>
          <p:nvPr>
            <p:ph type="title"/>
          </p:nvPr>
        </p:nvSpPr>
        <p:spPr>
          <a:xfrm>
            <a:off x="674898" y="470453"/>
            <a:ext cx="10841909" cy="708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Proxima Nova"/>
              <a:buNone/>
            </a:pPr>
            <a:r>
              <a:rPr lang="en-US"/>
              <a:t>What Do Psychologists Do?</a:t>
            </a:r>
            <a:endParaRPr/>
          </a:p>
        </p:txBody>
      </p:sp>
      <p:sp>
        <p:nvSpPr>
          <p:cNvPr id="139" name="Google Shape;139;p4"/>
          <p:cNvSpPr/>
          <p:nvPr/>
        </p:nvSpPr>
        <p:spPr>
          <a:xfrm>
            <a:off x="674899" y="1577009"/>
            <a:ext cx="10841908" cy="2867891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 cap="flat" cmpd="sng">
            <a:solidFill>
              <a:srgbClr val="0C415A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rPr>
              <a:t>Generate and apply psychological science and knowledge across a variety of domains to benefit society and improve lives</a:t>
            </a:r>
            <a:r>
              <a:rPr lang="en-US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5"/>
          <p:cNvGrpSpPr/>
          <p:nvPr/>
        </p:nvGrpSpPr>
        <p:grpSpPr>
          <a:xfrm>
            <a:off x="406399" y="618447"/>
            <a:ext cx="11379201" cy="5524114"/>
            <a:chOff x="-1" y="-50420"/>
            <a:chExt cx="11379201" cy="5524114"/>
          </a:xfrm>
        </p:grpSpPr>
        <p:sp>
          <p:nvSpPr>
            <p:cNvPr id="146" name="Google Shape;146;p5"/>
            <p:cNvSpPr/>
            <p:nvPr/>
          </p:nvSpPr>
          <p:spPr>
            <a:xfrm rot="-5400000">
              <a:off x="1464733" y="-1515154"/>
              <a:ext cx="2760132" cy="5689600"/>
            </a:xfrm>
            <a:prstGeom prst="round1Rect">
              <a:avLst>
                <a:gd name="adj" fmla="val 16667"/>
              </a:avLst>
            </a:prstGeom>
            <a:solidFill>
              <a:srgbClr val="E7231E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5"/>
            <p:cNvSpPr txBox="1"/>
            <p:nvPr/>
          </p:nvSpPr>
          <p:spPr>
            <a:xfrm>
              <a:off x="0" y="-50420"/>
              <a:ext cx="5689600" cy="2070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Proxima Nova"/>
                <a:buNone/>
              </a:pPr>
              <a:r>
                <a:rPr lang="en-US" sz="2700" b="1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Climate/ Environmental  Cultural/Community                               Industrial Organizational                   Biological/Neuroscience</a:t>
              </a:r>
              <a:endParaRPr/>
            </a:p>
          </p:txBody>
        </p:sp>
        <p:sp>
          <p:nvSpPr>
            <p:cNvPr id="148" name="Google Shape;148;p5"/>
            <p:cNvSpPr/>
            <p:nvPr/>
          </p:nvSpPr>
          <p:spPr>
            <a:xfrm>
              <a:off x="5689600" y="-50420"/>
              <a:ext cx="5689600" cy="2760132"/>
            </a:xfrm>
            <a:prstGeom prst="round1Rect">
              <a:avLst>
                <a:gd name="adj" fmla="val 16667"/>
              </a:avLst>
            </a:prstGeom>
            <a:solidFill>
              <a:srgbClr val="FFE738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5"/>
            <p:cNvSpPr txBox="1"/>
            <p:nvPr/>
          </p:nvSpPr>
          <p:spPr>
            <a:xfrm>
              <a:off x="5689600" y="-50420"/>
              <a:ext cx="5689600" cy="2070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Proxima Nova"/>
                <a:buNone/>
              </a:pPr>
              <a:r>
                <a:rPr lang="en-US" sz="2700" b="1">
                  <a:solidFill>
                    <a:schemeClr val="dk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Sports Performance                             Forensic/Legal                                           Social                                                    Cognitive</a:t>
              </a:r>
              <a:endParaRPr/>
            </a:p>
          </p:txBody>
        </p:sp>
        <p:sp>
          <p:nvSpPr>
            <p:cNvPr id="150" name="Google Shape;150;p5"/>
            <p:cNvSpPr/>
            <p:nvPr/>
          </p:nvSpPr>
          <p:spPr>
            <a:xfrm rot="10800000">
              <a:off x="0" y="2709712"/>
              <a:ext cx="5689600" cy="2760132"/>
            </a:xfrm>
            <a:prstGeom prst="round1Rect">
              <a:avLst>
                <a:gd name="adj" fmla="val 16667"/>
              </a:avLst>
            </a:prstGeom>
            <a:solidFill>
              <a:srgbClr val="00B18F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5"/>
            <p:cNvSpPr txBox="1"/>
            <p:nvPr/>
          </p:nvSpPr>
          <p:spPr>
            <a:xfrm>
              <a:off x="0" y="3399745"/>
              <a:ext cx="5689600" cy="2070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Proxima Nova"/>
                <a:buNone/>
              </a:pPr>
              <a:r>
                <a:rPr lang="en-US" sz="2700" b="1" dirty="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Developmental                                                School/Education                                               Human Factors/Engineering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945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endParaRPr sz="2700" b="1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52" name="Google Shape;152;p5"/>
            <p:cNvSpPr/>
            <p:nvPr/>
          </p:nvSpPr>
          <p:spPr>
            <a:xfrm rot="5400000">
              <a:off x="7053492" y="1147987"/>
              <a:ext cx="2961815" cy="5689600"/>
            </a:xfrm>
            <a:prstGeom prst="round1Rect">
              <a:avLst>
                <a:gd name="adj" fmla="val 16667"/>
              </a:avLst>
            </a:prstGeom>
            <a:solidFill>
              <a:srgbClr val="15BEF0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5"/>
            <p:cNvSpPr txBox="1"/>
            <p:nvPr/>
          </p:nvSpPr>
          <p:spPr>
            <a:xfrm>
              <a:off x="5689600" y="3252333"/>
              <a:ext cx="5689600" cy="22213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92000" tIns="192000" rIns="192000" bIns="1920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Proxima Nova"/>
                <a:buNone/>
              </a:pPr>
              <a:r>
                <a:rPr lang="en-US" sz="2700" b="1" dirty="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Clinical                                                           Counseling                                                     Health/Rehabilitative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945"/>
                </a:spcBef>
                <a:spcAft>
                  <a:spcPts val="0"/>
                </a:spcAft>
                <a:buClr>
                  <a:schemeClr val="dk1"/>
                </a:buClr>
                <a:buSzPts val="2700"/>
                <a:buFont typeface="Arial"/>
                <a:buNone/>
              </a:pPr>
              <a:endParaRPr sz="2700" b="1" dirty="0">
                <a:solidFill>
                  <a:schemeClr val="lt1"/>
                </a:solidFill>
                <a:latin typeface="Proxima Nova"/>
                <a:ea typeface="Proxima Nova"/>
                <a:cs typeface="Proxima Nova"/>
                <a:sym typeface="Proxima Nova"/>
              </a:endParaRPr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3982720" y="2070099"/>
              <a:ext cx="3413760" cy="1380066"/>
            </a:xfrm>
            <a:prstGeom prst="roundRect">
              <a:avLst>
                <a:gd name="adj" fmla="val 16667"/>
              </a:avLst>
            </a:prstGeom>
            <a:solidFill>
              <a:srgbClr val="004C97"/>
            </a:solidFill>
            <a:ln w="9525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55;p5"/>
            <p:cNvSpPr txBox="1"/>
            <p:nvPr/>
          </p:nvSpPr>
          <p:spPr>
            <a:xfrm>
              <a:off x="3896620" y="2137468"/>
              <a:ext cx="3585957" cy="12584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Proxima Nova"/>
                <a:buNone/>
              </a:pPr>
              <a:r>
                <a:rPr lang="en-US" sz="2700" b="1" dirty="0">
                  <a:solidFill>
                    <a:schemeClr val="lt1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Sample of </a:t>
              </a:r>
              <a:endParaRPr dirty="0"/>
            </a:p>
            <a:p>
              <a:pPr marL="0" marR="0" lvl="0" indent="0" algn="ctr" rtl="0">
                <a:lnSpc>
                  <a:spcPct val="90000"/>
                </a:lnSpc>
                <a:spcBef>
                  <a:spcPts val="945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Proxima Nova"/>
                <a:buNone/>
              </a:pPr>
              <a:r>
                <a:rPr lang="en-US" sz="2700" b="1" dirty="0">
                  <a:solidFill>
                    <a:schemeClr val="lt1"/>
                  </a:solidFill>
                  <a:latin typeface="Proxima Nova"/>
                  <a:sym typeface="Proxima Nova"/>
                </a:rPr>
                <a:t>Psychology Subfields</a:t>
              </a:r>
              <a:endParaRPr dirty="0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2" name="Google Shape;162;p6"/>
          <p:cNvSpPr/>
          <p:nvPr/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1575A0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3" name="Google Shape;163;p6"/>
          <p:cNvSpPr/>
          <p:nvPr/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D9CD6">
                  <a:alpha val="0"/>
                </a:srgbClr>
              </a:gs>
              <a:gs pos="100000">
                <a:srgbClr val="1D9CD6">
                  <a:alpha val="0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6"/>
          <p:cNvSpPr/>
          <p:nvPr/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0">
                <a:srgbClr val="1D9CD6">
                  <a:alpha val="28627"/>
                </a:srgbClr>
              </a:gs>
              <a:gs pos="2000">
                <a:srgbClr val="1D9CD6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6"/>
          <p:cNvSpPr/>
          <p:nvPr/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D9CD6">
                  <a:alpha val="10980"/>
                </a:srgbClr>
              </a:gs>
              <a:gs pos="100000">
                <a:srgbClr val="1D9CD6">
                  <a:alpha val="10980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6"/>
          <p:cNvSpPr/>
          <p:nvPr/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0">
                <a:srgbClr val="1D9CD6">
                  <a:alpha val="0"/>
                </a:srgbClr>
              </a:gs>
              <a:gs pos="39000">
                <a:srgbClr val="1D9CD6">
                  <a:alpha val="0"/>
                </a:srgbClr>
              </a:gs>
              <a:gs pos="100000">
                <a:srgbClr val="70C5EC">
                  <a:alpha val="14901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6"/>
          <p:cNvSpPr txBox="1"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High School Students to Learn More </a:t>
            </a:r>
            <a:endParaRPr/>
          </a:p>
        </p:txBody>
      </p:sp>
      <p:pic>
        <p:nvPicPr>
          <p:cNvPr id="168" name="Google Shape;168;p6" descr="A qr code on a white backgroun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11797" y="1168221"/>
            <a:ext cx="4521558" cy="4521558"/>
          </a:xfrm>
          <a:custGeom>
            <a:avLst/>
            <a:gdLst/>
            <a:ahLst/>
            <a:cxnLst/>
            <a:rect l="l" t="t" r="r" b="b"/>
            <a:pathLst>
              <a:path w="4048125" h="4048125" extrusionOk="0">
                <a:moveTo>
                  <a:pt x="65094" y="0"/>
                </a:moveTo>
                <a:lnTo>
                  <a:pt x="3983031" y="0"/>
                </a:lnTo>
                <a:cubicBezTo>
                  <a:pt x="4018981" y="0"/>
                  <a:pt x="4048125" y="29144"/>
                  <a:pt x="4048125" y="65094"/>
                </a:cubicBezTo>
                <a:lnTo>
                  <a:pt x="4048125" y="3983031"/>
                </a:lnTo>
                <a:cubicBezTo>
                  <a:pt x="4048125" y="4018981"/>
                  <a:pt x="4018981" y="4048125"/>
                  <a:pt x="3983031" y="4048125"/>
                </a:cubicBezTo>
                <a:lnTo>
                  <a:pt x="65094" y="4048125"/>
                </a:lnTo>
                <a:cubicBezTo>
                  <a:pt x="29144" y="4048125"/>
                  <a:pt x="0" y="4018981"/>
                  <a:pt x="0" y="3983031"/>
                </a:cubicBezTo>
                <a:lnTo>
                  <a:pt x="0" y="65094"/>
                </a:lnTo>
                <a:cubicBezTo>
                  <a:pt x="0" y="29144"/>
                  <a:pt x="29144" y="0"/>
                  <a:pt x="65094" y="0"/>
                </a:cubicBezTo>
                <a:close/>
              </a:path>
            </a:pathLst>
          </a:custGeom>
          <a:noFill/>
          <a:ln>
            <a:noFill/>
          </a:ln>
        </p:spPr>
      </p:pic>
      <p:sp>
        <p:nvSpPr>
          <p:cNvPr id="169" name="Google Shape;169;p6"/>
          <p:cNvSpPr txBox="1"/>
          <p:nvPr/>
        </p:nvSpPr>
        <p:spPr>
          <a:xfrm>
            <a:off x="6343508" y="6356351"/>
            <a:ext cx="61029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https://on.apa.org/highschool</a:t>
            </a:r>
            <a:endParaRPr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7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7"/>
          <p:cNvSpPr/>
          <p:nvPr/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1575A0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7"/>
          <p:cNvSpPr/>
          <p:nvPr/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D9CD6">
                  <a:alpha val="0"/>
                </a:srgbClr>
              </a:gs>
              <a:gs pos="100000">
                <a:srgbClr val="1D9CD6">
                  <a:alpha val="0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7"/>
          <p:cNvSpPr/>
          <p:nvPr/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0">
                <a:srgbClr val="1D9CD6">
                  <a:alpha val="28627"/>
                </a:srgbClr>
              </a:gs>
              <a:gs pos="2000">
                <a:srgbClr val="1D9CD6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7"/>
          <p:cNvSpPr/>
          <p:nvPr/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D9CD6">
                  <a:alpha val="10980"/>
                </a:srgbClr>
              </a:gs>
              <a:gs pos="100000">
                <a:srgbClr val="1D9CD6">
                  <a:alpha val="10980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7"/>
          <p:cNvSpPr/>
          <p:nvPr/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0">
                <a:srgbClr val="1D9CD6">
                  <a:alpha val="0"/>
                </a:srgbClr>
              </a:gs>
              <a:gs pos="39000">
                <a:srgbClr val="1D9CD6">
                  <a:alpha val="0"/>
                </a:srgbClr>
              </a:gs>
              <a:gs pos="100000">
                <a:srgbClr val="70C5EC">
                  <a:alpha val="14901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1" name="Google Shape;181;p7"/>
          <p:cNvSpPr txBox="1">
            <a:spLocks noGrp="1"/>
          </p:cNvSpPr>
          <p:nvPr>
            <p:ph type="title"/>
          </p:nvPr>
        </p:nvSpPr>
        <p:spPr>
          <a:xfrm>
            <a:off x="660042" y="891652"/>
            <a:ext cx="4412021" cy="303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 Community College Students to Learn More </a:t>
            </a:r>
            <a:endParaRPr/>
          </a:p>
        </p:txBody>
      </p:sp>
      <p:pic>
        <p:nvPicPr>
          <p:cNvPr id="182" name="Google Shape;182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33309" y="1362936"/>
            <a:ext cx="3934691" cy="3934691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7"/>
          <p:cNvSpPr txBox="1"/>
          <p:nvPr/>
        </p:nvSpPr>
        <p:spPr>
          <a:xfrm>
            <a:off x="6007232" y="5987019"/>
            <a:ext cx="6102926" cy="3077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https://www.apa.org/education-career/undergrad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8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8"/>
          <p:cNvSpPr/>
          <p:nvPr/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0">
                <a:srgbClr val="000000"/>
              </a:gs>
              <a:gs pos="8000">
                <a:srgbClr val="000000"/>
              </a:gs>
              <a:gs pos="100000">
                <a:srgbClr val="1575A0"/>
              </a:gs>
            </a:gsLst>
            <a:lin ang="30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8"/>
          <p:cNvSpPr/>
          <p:nvPr/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D9CD6">
                  <a:alpha val="0"/>
                </a:srgbClr>
              </a:gs>
              <a:gs pos="100000">
                <a:srgbClr val="1D9CD6">
                  <a:alpha val="0"/>
                </a:srgbClr>
              </a:gs>
            </a:gsLst>
            <a:lin ang="1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8"/>
          <p:cNvSpPr/>
          <p:nvPr/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0">
                <a:srgbClr val="1D9CD6">
                  <a:alpha val="28627"/>
                </a:srgbClr>
              </a:gs>
              <a:gs pos="2000">
                <a:srgbClr val="1D9CD6">
                  <a:alpha val="28627"/>
                </a:srgbClr>
              </a:gs>
              <a:gs pos="100000">
                <a:srgbClr val="000000">
                  <a:alpha val="29803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8"/>
          <p:cNvSpPr/>
          <p:nvPr/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rgbClr val="1D9CD6">
                  <a:alpha val="10980"/>
                </a:srgbClr>
              </a:gs>
              <a:gs pos="100000">
                <a:srgbClr val="1D9CD6">
                  <a:alpha val="10980"/>
                </a:srgbClr>
              </a:gs>
            </a:gsLst>
            <a:lin ang="7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8"/>
          <p:cNvSpPr/>
          <p:nvPr/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0">
                <a:srgbClr val="1D9CD6">
                  <a:alpha val="0"/>
                </a:srgbClr>
              </a:gs>
              <a:gs pos="39000">
                <a:srgbClr val="1D9CD6">
                  <a:alpha val="0"/>
                </a:srgbClr>
              </a:gs>
              <a:gs pos="100000">
                <a:srgbClr val="70C5EC">
                  <a:alpha val="14901"/>
                </a:srgbClr>
              </a:gs>
            </a:gsLst>
            <a:lin ang="174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5" name="Google Shape;195;p8"/>
          <p:cNvSpPr txBox="1">
            <a:spLocks noGrp="1"/>
          </p:cNvSpPr>
          <p:nvPr>
            <p:ph type="title"/>
          </p:nvPr>
        </p:nvSpPr>
        <p:spPr>
          <a:xfrm>
            <a:off x="797987" y="2069561"/>
            <a:ext cx="4412021" cy="30307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APA Divisions: A Glance at Some of the Subareas and Specialties in Psychology</a:t>
            </a:r>
            <a:b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40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/>
          </a:p>
        </p:txBody>
      </p:sp>
      <p:sp>
        <p:nvSpPr>
          <p:cNvPr id="197" name="Google Shape;197;p8"/>
          <p:cNvSpPr txBox="1"/>
          <p:nvPr/>
        </p:nvSpPr>
        <p:spPr>
          <a:xfrm>
            <a:off x="6611797" y="5921765"/>
            <a:ext cx="6102926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https://www.apa.org/about/division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451786-E7E0-01B1-2C05-B4F1C59D94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9204" y="1066800"/>
            <a:ext cx="3894196" cy="389419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A Template">
      <a:dk1>
        <a:srgbClr val="0B2839"/>
      </a:dk1>
      <a:lt1>
        <a:srgbClr val="FFFFFF"/>
      </a:lt1>
      <a:dk2>
        <a:srgbClr val="0B2839"/>
      </a:dk2>
      <a:lt2>
        <a:srgbClr val="EBEBEB"/>
      </a:lt2>
      <a:accent1>
        <a:srgbClr val="1D9CD6"/>
      </a:accent1>
      <a:accent2>
        <a:srgbClr val="005399"/>
      </a:accent2>
      <a:accent3>
        <a:srgbClr val="6784A4"/>
      </a:accent3>
      <a:accent4>
        <a:srgbClr val="CDD6DD"/>
      </a:accent4>
      <a:accent5>
        <a:srgbClr val="EBEBEB"/>
      </a:accent5>
      <a:accent6>
        <a:srgbClr val="EAF4FB"/>
      </a:accent6>
      <a:hlink>
        <a:srgbClr val="0563C1"/>
      </a:hlink>
      <a:folHlink>
        <a:srgbClr val="00539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1E2C6D1-FAE2-4AA0-87F0-62355D5D423F}">
  <we:reference id="wa104051163" version="1.2.0.3" store="en-US" storeType="OMEX"/>
  <we:alternateReferences>
    <we:reference id="WA104051163" version="1.2.0.3" store="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90bf81b-c3f1-4c21-aeff-21e5905ee7c2">
      <Terms xmlns="http://schemas.microsoft.com/office/infopath/2007/PartnerControls"/>
    </lcf76f155ced4ddcb4097134ff3c332f>
    <TaxCatchAll xmlns="3ca8cdca-c67a-452f-93d4-725fc18eb385" xsi:nil="true"/>
    <_dlc_DocId xmlns="3ca8cdca-c67a-452f-93d4-725fc18eb385">PQ7XYYQD3TRP-128040323-1781928</_dlc_DocId>
    <_dlc_DocIdUrl xmlns="3ca8cdca-c67a-452f-93d4-725fc18eb385">
      <Url>https://apa750.sharepoint.com/sites/EducationSharedFiles/_layouts/15/DocIdRedir.aspx?ID=PQ7XYYQD3TRP-128040323-1781928</Url>
      <Description>PQ7XYYQD3TRP-128040323-1781928</Description>
    </_dlc_DocIdUrl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CB1FDE8D1C58E4AA618CDDFB74C4B4B" ma:contentTypeVersion="18" ma:contentTypeDescription="Create a new document." ma:contentTypeScope="" ma:versionID="8b73171bd59f2c6644184476edeccf30">
  <xsd:schema xmlns:xsd="http://www.w3.org/2001/XMLSchema" xmlns:xs="http://www.w3.org/2001/XMLSchema" xmlns:p="http://schemas.microsoft.com/office/2006/metadata/properties" xmlns:ns2="3ca8cdca-c67a-452f-93d4-725fc18eb385" xmlns:ns3="390bf81b-c3f1-4c21-aeff-21e5905ee7c2" targetNamespace="http://schemas.microsoft.com/office/2006/metadata/properties" ma:root="true" ma:fieldsID="251ae5bb00511893a63e2c2f445d7a46" ns2:_="" ns3:_="">
    <xsd:import namespace="3ca8cdca-c67a-452f-93d4-725fc18eb385"/>
    <xsd:import namespace="390bf81b-c3f1-4c21-aeff-21e5905ee7c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2:SharedWithUsers" minOccurs="0"/>
                <xsd:element ref="ns2:SharedWithDetail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SearchProperties" minOccurs="0"/>
                <xsd:element ref="ns3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a8cdca-c67a-452f-93d4-725fc18eb385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6" nillable="true" ma:displayName="Taxonomy Catch All Column" ma:hidden="true" ma:list="{85ab7a91-b3c5-4060-aa10-b1263beefe77}" ma:internalName="TaxCatchAll" ma:showField="CatchAllData" ma:web="3ca8cdca-c67a-452f-93d4-725fc18eb38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0bf81b-c3f1-4c21-aeff-21e5905ee7c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4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Tags" ma:internalName="MediaServiceAutoTag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5" nillable="true" ma:taxonomy="true" ma:internalName="lcf76f155ced4ddcb4097134ff3c332f" ma:taxonomyFieldName="MediaServiceImageTags" ma:displayName="Image Tags" ma:readOnly="false" ma:fieldId="{5cf76f15-5ced-4ddc-b409-7134ff3c332f}" ma:taxonomyMulti="true" ma:sspId="bc7c392e-0ab6-4a0e-b54b-0e3ca847243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49F5F88-3840-40A3-9FF9-4103D239D37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4D1362D-EDB2-4203-AC2E-B5CCBBAE7B9B}">
  <ds:schemaRefs>
    <ds:schemaRef ds:uri="390bf81b-c3f1-4c21-aeff-21e5905ee7c2"/>
    <ds:schemaRef ds:uri="http://schemas.microsoft.com/office/2006/documentManagement/types"/>
    <ds:schemaRef ds:uri="http://purl.org/dc/terms/"/>
    <ds:schemaRef ds:uri="http://purl.org/dc/dcmitype/"/>
    <ds:schemaRef ds:uri="http://schemas.microsoft.com/office/infopath/2007/PartnerControls"/>
    <ds:schemaRef ds:uri="3ca8cdca-c67a-452f-93d4-725fc18eb385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A417297-3030-44F9-9A48-74BC1FC7C61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a8cdca-c67a-452f-93d4-725fc18eb385"/>
    <ds:schemaRef ds:uri="390bf81b-c3f1-4c21-aeff-21e5905ee7c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4.xml><?xml version="1.0" encoding="utf-8"?>
<ds:datastoreItem xmlns:ds="http://schemas.openxmlformats.org/officeDocument/2006/customXml" ds:itemID="{B10DF47C-A5A2-48EF-82C6-9B402F275D5A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263</Words>
  <Application>Microsoft Office PowerPoint</Application>
  <PresentationFormat>Widescreen</PresentationFormat>
  <Paragraphs>42</Paragraphs>
  <Slides>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Libre Franklin Medium</vt:lpstr>
      <vt:lpstr>Proxima Nova</vt:lpstr>
      <vt:lpstr>Franklin Gothic</vt:lpstr>
      <vt:lpstr>Libre Franklin Black</vt:lpstr>
      <vt:lpstr>Office Theme</vt:lpstr>
      <vt:lpstr>PowerPoint Presentation</vt:lpstr>
      <vt:lpstr>Psyched for Success: A Message from APA President Dr. Debra Kawahara</vt:lpstr>
      <vt:lpstr>What is Psychology?</vt:lpstr>
      <vt:lpstr>PowerPoint Presentation</vt:lpstr>
      <vt:lpstr>What Do Psychologists Do?</vt:lpstr>
      <vt:lpstr>PowerPoint Presentation</vt:lpstr>
      <vt:lpstr>For High School Students to Learn More </vt:lpstr>
      <vt:lpstr>For Community College Students to Learn More </vt:lpstr>
      <vt:lpstr>APA Divisions: A Glance at Some of the Subareas and Specialties in Psychology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Fogg, Alissa</dc:creator>
  <cp:lastModifiedBy>Carroll, Malissa</cp:lastModifiedBy>
  <cp:revision>53</cp:revision>
  <dcterms:created xsi:type="dcterms:W3CDTF">2018-02-15T17:43:13Z</dcterms:created>
  <dcterms:modified xsi:type="dcterms:W3CDTF">2024-12-17T22:22:59Z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0x010100BCB1FDE8D1C58E4AA618CDDFB74C4B4B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dlc_DocIdItemGuid">
    <vt:lpwstr>c9f93c8e-731e-4e12-aa2e-ddb182ac4645</vt:lpwstr>
  </property>
  <property fmtid="{D5CDD505-2E9C-101B-9397-08002B2CF9AE}" pid="6" name="_ExtendedDescription">
    <vt:lpwstr/>
  </property>
  <property fmtid="{D5CDD505-2E9C-101B-9397-08002B2CF9AE}" pid="7" name="TriggerFlowInfo">
    <vt:lpwstr/>
  </property>
</Properties>
</file>