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Lst>
  <p:notesMasterIdLst>
    <p:notesMasterId r:id="rId49"/>
  </p:notesMasterIdLst>
  <p:sldIdLst>
    <p:sldId id="267" r:id="rId7"/>
    <p:sldId id="296" r:id="rId8"/>
    <p:sldId id="273" r:id="rId9"/>
    <p:sldId id="269" r:id="rId10"/>
    <p:sldId id="270" r:id="rId11"/>
    <p:sldId id="303" r:id="rId12"/>
    <p:sldId id="291" r:id="rId13"/>
    <p:sldId id="301" r:id="rId14"/>
    <p:sldId id="302" r:id="rId15"/>
    <p:sldId id="276" r:id="rId16"/>
    <p:sldId id="309" r:id="rId17"/>
    <p:sldId id="313" r:id="rId18"/>
    <p:sldId id="314" r:id="rId19"/>
    <p:sldId id="315" r:id="rId20"/>
    <p:sldId id="339" r:id="rId21"/>
    <p:sldId id="332" r:id="rId22"/>
    <p:sldId id="316" r:id="rId23"/>
    <p:sldId id="317" r:id="rId24"/>
    <p:sldId id="318" r:id="rId25"/>
    <p:sldId id="319" r:id="rId26"/>
    <p:sldId id="340" r:id="rId27"/>
    <p:sldId id="320" r:id="rId28"/>
    <p:sldId id="321" r:id="rId29"/>
    <p:sldId id="322" r:id="rId30"/>
    <p:sldId id="341" r:id="rId31"/>
    <p:sldId id="323" r:id="rId32"/>
    <p:sldId id="324" r:id="rId33"/>
    <p:sldId id="325" r:id="rId34"/>
    <p:sldId id="326" r:id="rId35"/>
    <p:sldId id="327" r:id="rId36"/>
    <p:sldId id="342" r:id="rId37"/>
    <p:sldId id="328" r:id="rId38"/>
    <p:sldId id="329" r:id="rId39"/>
    <p:sldId id="330" r:id="rId40"/>
    <p:sldId id="331" r:id="rId41"/>
    <p:sldId id="290" r:id="rId42"/>
    <p:sldId id="333" r:id="rId43"/>
    <p:sldId id="334" r:id="rId44"/>
    <p:sldId id="335" r:id="rId45"/>
    <p:sldId id="336" r:id="rId46"/>
    <p:sldId id="337" r:id="rId47"/>
    <p:sldId id="33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8" userDrawn="1">
          <p15:clr>
            <a:srgbClr val="A4A3A4"/>
          </p15:clr>
        </p15:guide>
        <p15:guide id="2" pos="28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913B77-A132-C236-CE77-DB450BAEA9D2}" name="Bynum, Mia" initials="BM" userId="S::misb@apa.org::dae5edae-3c15-4e25-b5c2-fae41293e043" providerId="AD"/>
  <p188:author id="{0D2FC3A3-8C0B-2396-AE86-8AB35C8B3645}" name="Bynum, Mia" initials="BM" userId="S::mbynum@apa.org::dae5edae-3c15-4e25-b5c2-fae41293e043" providerId="AD"/>
  <p188:author id="{E34F0FCB-1D75-633C-99AB-892C6E45512A}" name="Shuback, Angela" initials="SA" userId="S::axs@apa.org::846c071e-736e-481c-81d4-5e50031758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BE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622" autoAdjust="0"/>
    <p:restoredTop sz="86395" autoAdjust="0"/>
  </p:normalViewPr>
  <p:slideViewPr>
    <p:cSldViewPr snapToGrid="0">
      <p:cViewPr varScale="1">
        <p:scale>
          <a:sx n="82" d="100"/>
          <a:sy n="82" d="100"/>
        </p:scale>
        <p:origin x="176" y="768"/>
      </p:cViewPr>
      <p:guideLst>
        <p:guide orient="horz" pos="1368"/>
        <p:guide pos="288"/>
      </p:guideLst>
    </p:cSldViewPr>
  </p:slideViewPr>
  <p:outlineViewPr>
    <p:cViewPr>
      <p:scale>
        <a:sx n="33" d="100"/>
        <a:sy n="33" d="100"/>
      </p:scale>
      <p:origin x="0" y="-1118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0C6D59-A04F-4A3E-948C-E0FEEF8BD7B3}" type="datetimeFigureOut">
              <a:rPr lang="en-US" smtClean="0"/>
              <a:t>2/22/23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7B51-5FBD-42A8-A565-10EED343F4E5}" type="slidenum">
              <a:rPr lang="en-US" smtClean="0"/>
              <a:t>‹#›</a:t>
            </a:fld>
            <a:endParaRPr lang="en-US"/>
          </a:p>
        </p:txBody>
      </p:sp>
    </p:spTree>
    <p:extLst>
      <p:ext uri="{BB962C8B-B14F-4D97-AF65-F5344CB8AC3E}">
        <p14:creationId xmlns:p14="http://schemas.microsoft.com/office/powerpoint/2010/main" val="2812749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A07B51-5FBD-42A8-A565-10EED343F4E5}" type="slidenum">
              <a:rPr lang="en-US" smtClean="0"/>
              <a:t>2</a:t>
            </a:fld>
            <a:endParaRPr lang="en-US"/>
          </a:p>
        </p:txBody>
      </p:sp>
    </p:spTree>
    <p:extLst>
      <p:ext uri="{BB962C8B-B14F-4D97-AF65-F5344CB8AC3E}">
        <p14:creationId xmlns:p14="http://schemas.microsoft.com/office/powerpoint/2010/main" val="366853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DA07B51-5FBD-42A8-A565-10EED343F4E5}" type="slidenum">
              <a:rPr lang="en-US" smtClean="0"/>
              <a:t>3</a:t>
            </a:fld>
            <a:endParaRPr lang="en-US"/>
          </a:p>
        </p:txBody>
      </p:sp>
    </p:spTree>
    <p:extLst>
      <p:ext uri="{BB962C8B-B14F-4D97-AF65-F5344CB8AC3E}">
        <p14:creationId xmlns:p14="http://schemas.microsoft.com/office/powerpoint/2010/main" val="207058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A07B51-5FBD-42A8-A565-10EED343F4E5}" type="slidenum">
              <a:rPr lang="en-US" smtClean="0"/>
              <a:t>7</a:t>
            </a:fld>
            <a:endParaRPr lang="en-US"/>
          </a:p>
        </p:txBody>
      </p:sp>
    </p:spTree>
    <p:extLst>
      <p:ext uri="{BB962C8B-B14F-4D97-AF65-F5344CB8AC3E}">
        <p14:creationId xmlns:p14="http://schemas.microsoft.com/office/powerpoint/2010/main" val="1637918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A07B51-5FBD-42A8-A565-10EED343F4E5}" type="slidenum">
              <a:rPr lang="en-US" smtClean="0"/>
              <a:t>8</a:t>
            </a:fld>
            <a:endParaRPr lang="en-US"/>
          </a:p>
        </p:txBody>
      </p:sp>
    </p:spTree>
    <p:extLst>
      <p:ext uri="{BB962C8B-B14F-4D97-AF65-F5344CB8AC3E}">
        <p14:creationId xmlns:p14="http://schemas.microsoft.com/office/powerpoint/2010/main" val="99356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people of color have been marginalized and excluded in the field of psychology in a multitude of ways, from educational and employment opportunities to gatekeeping (e.g., journal editorships, student supervision) and governance roles. In addition, issues of central concern to these communities have not been adequately addressed. Throughout our work, we were repeatedly confronted by the fact that the entire narrative of psychology—from textbooks to histories to journal articles—often excludes people of color and their voices. This chronology fails in this same manner: in an attempt to document the harms done to people of color, we often gave too much voice to White psychologists.</a:t>
            </a:r>
          </a:p>
        </p:txBody>
      </p:sp>
      <p:sp>
        <p:nvSpPr>
          <p:cNvPr id="4" name="Slide Number Placeholder 3"/>
          <p:cNvSpPr>
            <a:spLocks noGrp="1"/>
          </p:cNvSpPr>
          <p:nvPr>
            <p:ph type="sldNum" sz="quarter" idx="5"/>
          </p:nvPr>
        </p:nvSpPr>
        <p:spPr/>
        <p:txBody>
          <a:bodyPr/>
          <a:lstStyle/>
          <a:p>
            <a:fld id="{6DA07B51-5FBD-42A8-A565-10EED343F4E5}" type="slidenum">
              <a:rPr lang="en-US" smtClean="0"/>
              <a:t>10</a:t>
            </a:fld>
            <a:endParaRPr lang="en-US"/>
          </a:p>
        </p:txBody>
      </p:sp>
    </p:spTree>
    <p:extLst>
      <p:ext uri="{BB962C8B-B14F-4D97-AF65-F5344CB8AC3E}">
        <p14:creationId xmlns:p14="http://schemas.microsoft.com/office/powerpoint/2010/main" val="2811741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people of color have been marginalized and excluded in the field of psychology in a multitude of ways, from educational and employment opportunities to gatekeeping (e.g., journal editorships, student supervision) and governance roles. In addition, issues of central concern to these communities have not been adequately addressed. Throughout our work, we were repeatedly confronted by the fact that the entire narrative of psychology—from textbooks to histories to journal articles—often excludes people of color and their voices. This chronology fails in this same manner: in an attempt to document the harms done to people of color, we often gave too much voice to White psychologists.</a:t>
            </a:r>
          </a:p>
        </p:txBody>
      </p:sp>
      <p:sp>
        <p:nvSpPr>
          <p:cNvPr id="4" name="Slide Number Placeholder 3"/>
          <p:cNvSpPr>
            <a:spLocks noGrp="1"/>
          </p:cNvSpPr>
          <p:nvPr>
            <p:ph type="sldNum" sz="quarter" idx="5"/>
          </p:nvPr>
        </p:nvSpPr>
        <p:spPr/>
        <p:txBody>
          <a:bodyPr/>
          <a:lstStyle/>
          <a:p>
            <a:fld id="{6DA07B51-5FBD-42A8-A565-10EED343F4E5}" type="slidenum">
              <a:rPr lang="en-US" smtClean="0"/>
              <a:t>11</a:t>
            </a:fld>
            <a:endParaRPr lang="en-US"/>
          </a:p>
        </p:txBody>
      </p:sp>
    </p:spTree>
    <p:extLst>
      <p:ext uri="{BB962C8B-B14F-4D97-AF65-F5344CB8AC3E}">
        <p14:creationId xmlns:p14="http://schemas.microsoft.com/office/powerpoint/2010/main" val="3655745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1F3E7-F206-7D43-BB1C-B088A2064F6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3B011D-9C6B-3343-B6DC-5D6AD850354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0737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54D55-5960-FB44-87C8-77348E8FFE3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F466F4B-2A5D-214D-A806-8A1423EAB17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987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C1BE-2004-3340-9C60-0E4861D37E5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C79679-7CEC-9C4D-B384-F85866B3903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86807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2B0B0-4892-DB4A-839F-B5DD9AFA514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EE1509-50CD-274B-9CA3-E7DCE36A8DA4}"/>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720D26-95E1-814B-BC24-858750CDDD7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483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CDBA-B52E-0549-B8F8-6ADC437A2FC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EC8AC02-DE58-344A-A63A-7DDD7E2BB36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785F1E-D852-E448-AAF0-028A0D9690D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A49A81-A0D8-344A-99C1-F996DC6E6F5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45B20D-1904-1C4B-B140-7EE534E520F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615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CE6B-87E3-C540-AF1C-39C956ADE17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25047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0868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C1A85-171B-FF4D-BF90-6F198EAFE4C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3F2D84-4BB4-1A47-9F51-B82D0CE1625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F8E12-88B1-C742-A5E6-11B9AC5DA39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75909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3686-95AF-A94D-BE9E-7655FADEDA1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C75F91-DC6C-9640-8EE7-75479E1D3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01E450-5A55-AD4C-B08E-349CABFB0C3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9680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52503-0996-854E-A651-063B555318A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20AF98-165A-B443-8DE1-144BF7B018C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9656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0E7CFA-4304-3A4C-993B-748FC09003AE}"/>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339EB4-0CFB-C741-9B8F-D91D82C670CF}"/>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8847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BDEBBF-5AA9-D642-8695-9DFFEA64545C}"/>
              </a:ext>
            </a:extLst>
          </p:cNvPr>
          <p:cNvPicPr>
            <a:picLocks noChangeAspect="1"/>
          </p:cNvPicPr>
          <p:nvPr userDrawn="1"/>
        </p:nvPicPr>
        <p:blipFill>
          <a:blip r:embed="rId2">
            <a:alphaModFix amt="4000"/>
          </a:blip>
          <a:stretch>
            <a:fillRect/>
          </a:stretch>
        </p:blipFill>
        <p:spPr>
          <a:xfrm>
            <a:off x="7825759" y="2377094"/>
            <a:ext cx="5175504" cy="5175504"/>
          </a:xfrm>
          <a:prstGeom prst="rect">
            <a:avLst/>
          </a:prstGeom>
        </p:spPr>
      </p:pic>
      <p:sp>
        <p:nvSpPr>
          <p:cNvPr id="2" name="Title 1">
            <a:extLst>
              <a:ext uri="{FF2B5EF4-FFF2-40B4-BE49-F238E27FC236}">
                <a16:creationId xmlns:a16="http://schemas.microsoft.com/office/drawing/2014/main" id="{2E255AB1-812B-4B24-BB0B-1C60D593412E}"/>
              </a:ext>
            </a:extLst>
          </p:cNvPr>
          <p:cNvSpPr>
            <a:spLocks noGrp="1"/>
          </p:cNvSpPr>
          <p:nvPr>
            <p:ph type="ctrTitle" hasCustomPrompt="1"/>
          </p:nvPr>
        </p:nvSpPr>
        <p:spPr>
          <a:xfrm>
            <a:off x="1058551" y="917709"/>
            <a:ext cx="10452867" cy="1904169"/>
          </a:xfrm>
        </p:spPr>
        <p:txBody>
          <a:bodyPr anchor="t">
            <a:noAutofit/>
          </a:bodyPr>
          <a:lstStyle>
            <a:lvl1pPr algn="l">
              <a:defRPr sz="6600">
                <a:solidFill>
                  <a:schemeClr val="bg1"/>
                </a:solidFill>
              </a:defRPr>
            </a:lvl1pPr>
          </a:lstStyle>
          <a:p>
            <a:r>
              <a:rPr lang="en-US"/>
              <a:t>Presentation Title </a:t>
            </a:r>
            <a:br>
              <a:rPr lang="en-US"/>
            </a:br>
            <a:r>
              <a:rPr lang="en-US"/>
              <a:t>Goes Here</a:t>
            </a:r>
          </a:p>
        </p:txBody>
      </p:sp>
      <p:cxnSp>
        <p:nvCxnSpPr>
          <p:cNvPr id="10" name="Straight Connector 9">
            <a:extLst>
              <a:ext uri="{FF2B5EF4-FFF2-40B4-BE49-F238E27FC236}">
                <a16:creationId xmlns:a16="http://schemas.microsoft.com/office/drawing/2014/main" id="{9C47A72B-6DD4-B340-9C40-30C9EFD76050}"/>
              </a:ext>
            </a:extLst>
          </p:cNvPr>
          <p:cNvCxnSpPr>
            <a:cxnSpLocks/>
          </p:cNvCxnSpPr>
          <p:nvPr userDrawn="1"/>
        </p:nvCxnSpPr>
        <p:spPr>
          <a:xfrm>
            <a:off x="1161868" y="4588552"/>
            <a:ext cx="384048" cy="0"/>
          </a:xfrm>
          <a:prstGeom prst="line">
            <a:avLst/>
          </a:prstGeom>
          <a:ln w="28575">
            <a:solidFill>
              <a:srgbClr val="00539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EA3C06E-75EB-B440-969E-EB75AD455265}"/>
              </a:ext>
            </a:extLst>
          </p:cNvPr>
          <p:cNvCxnSpPr>
            <a:cxnSpLocks/>
          </p:cNvCxnSpPr>
          <p:nvPr userDrawn="1"/>
        </p:nvCxnSpPr>
        <p:spPr>
          <a:xfrm>
            <a:off x="1161868" y="5711296"/>
            <a:ext cx="384048" cy="0"/>
          </a:xfrm>
          <a:prstGeom prst="line">
            <a:avLst/>
          </a:prstGeom>
          <a:ln w="28575">
            <a:solidFill>
              <a:srgbClr val="00539A"/>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CFBD4164-9D54-6141-8D67-71716622A005}"/>
              </a:ext>
            </a:extLst>
          </p:cNvPr>
          <p:cNvSpPr>
            <a:spLocks noGrp="1"/>
          </p:cNvSpPr>
          <p:nvPr>
            <p:ph type="body" sz="quarter" idx="15" hasCustomPrompt="1"/>
          </p:nvPr>
        </p:nvSpPr>
        <p:spPr>
          <a:xfrm>
            <a:off x="1058863" y="3019425"/>
            <a:ext cx="10452100" cy="1293813"/>
          </a:xfrm>
        </p:spPr>
        <p:txBody>
          <a:bodyPr>
            <a:normAutofit/>
          </a:bodyPr>
          <a:lstStyle>
            <a:lvl1pPr marL="0" indent="0">
              <a:buNone/>
              <a:defRPr sz="2600" b="1">
                <a:solidFill>
                  <a:schemeClr val="accent1"/>
                </a:solidFill>
              </a:defRPr>
            </a:lvl1pPr>
          </a:lstStyle>
          <a:p>
            <a:pPr lvl="0"/>
            <a:r>
              <a:rPr lang="en-US"/>
              <a:t>Presentation Author Name and Credentials</a:t>
            </a:r>
          </a:p>
          <a:p>
            <a:pPr lvl="0"/>
            <a:r>
              <a:rPr lang="en-US"/>
              <a:t>Affiliation Goes Here</a:t>
            </a:r>
          </a:p>
        </p:txBody>
      </p:sp>
      <p:sp>
        <p:nvSpPr>
          <p:cNvPr id="12" name="Text Placeholder 5">
            <a:extLst>
              <a:ext uri="{FF2B5EF4-FFF2-40B4-BE49-F238E27FC236}">
                <a16:creationId xmlns:a16="http://schemas.microsoft.com/office/drawing/2014/main" id="{A288F02D-5D53-9E40-80DE-20D57E077214}"/>
              </a:ext>
            </a:extLst>
          </p:cNvPr>
          <p:cNvSpPr>
            <a:spLocks noGrp="1"/>
          </p:cNvSpPr>
          <p:nvPr>
            <p:ph type="body" sz="quarter" idx="13" hasCustomPrompt="1"/>
          </p:nvPr>
        </p:nvSpPr>
        <p:spPr>
          <a:xfrm>
            <a:off x="1060704" y="5925312"/>
            <a:ext cx="10452100" cy="310624"/>
          </a:xfrm>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300" normalizeH="0" baseline="0" noProof="0" dirty="0" smtClean="0">
                <a:ln>
                  <a:noFill/>
                </a:ln>
                <a:solidFill>
                  <a:schemeClr val="bg1"/>
                </a:solidFill>
                <a:effectLst/>
                <a:uLnTx/>
                <a:uFillTx/>
                <a:latin typeface="Arial" panose="020B0604020202020204" pitchFamily="34" charset="0"/>
                <a:ea typeface="+mn-ea"/>
                <a:cs typeface="Arial" panose="020B0604020202020204" pitchFamily="34" charset="0"/>
              </a:defRPr>
            </a:lvl1pPr>
          </a:lstStyle>
          <a:p>
            <a:pPr lvl="0"/>
            <a:r>
              <a:rPr lang="en-US"/>
              <a:t>DATE | PRESENTATION LOCATION</a:t>
            </a:r>
          </a:p>
        </p:txBody>
      </p:sp>
      <p:sp>
        <p:nvSpPr>
          <p:cNvPr id="14" name="Text Placeholder 8">
            <a:extLst>
              <a:ext uri="{FF2B5EF4-FFF2-40B4-BE49-F238E27FC236}">
                <a16:creationId xmlns:a16="http://schemas.microsoft.com/office/drawing/2014/main" id="{2C59F218-E317-914A-8E2E-DDB4DD303415}"/>
              </a:ext>
            </a:extLst>
          </p:cNvPr>
          <p:cNvSpPr>
            <a:spLocks noGrp="1"/>
          </p:cNvSpPr>
          <p:nvPr>
            <p:ph type="body" sz="quarter" idx="14" hasCustomPrompt="1"/>
          </p:nvPr>
        </p:nvSpPr>
        <p:spPr>
          <a:xfrm>
            <a:off x="1058863" y="4802568"/>
            <a:ext cx="10452100" cy="698268"/>
          </a:xfrm>
        </p:spPr>
        <p:txBody>
          <a:bodyPr anchor="ctr">
            <a:normAutofit/>
          </a:bodyPr>
          <a:lstStyle>
            <a:lvl1pPr marL="0" marR="0" indent="0" algn="l" defTabSz="914400" rtl="0" eaLnBrk="1" fontAlgn="auto" latinLnBrk="0" hangingPunct="1">
              <a:lnSpc>
                <a:spcPct val="100000"/>
              </a:lnSpc>
              <a:spcBef>
                <a:spcPts val="0"/>
              </a:spcBef>
              <a:spcAft>
                <a:spcPts val="0"/>
              </a:spcAft>
              <a:buClrTx/>
              <a:buSzTx/>
              <a:buFontTx/>
              <a:buNone/>
              <a:tabLst/>
              <a:defRPr sz="1800" b="0" i="0">
                <a:solidFill>
                  <a:schemeClr val="bg1"/>
                </a:solidFill>
                <a:latin typeface="Arial" panose="020B0604020202020204" pitchFamily="34" charset="0"/>
                <a:cs typeface="Arial" panose="020B0604020202020204" pitchFamily="34" charset="0"/>
              </a:defRPr>
            </a:lvl1pPr>
          </a:lstStyle>
          <a:p>
            <a:pPr lvl="0"/>
            <a:r>
              <a:rPr lang="en-US"/>
              <a:t>Office Information</a:t>
            </a:r>
          </a:p>
        </p:txBody>
      </p:sp>
    </p:spTree>
    <p:extLst>
      <p:ext uri="{BB962C8B-B14F-4D97-AF65-F5344CB8AC3E}">
        <p14:creationId xmlns:p14="http://schemas.microsoft.com/office/powerpoint/2010/main" val="209180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hite">
    <p:bg>
      <p:bgRef idx="1001">
        <a:schemeClr val="bg1"/>
      </p:bgRef>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EA81BD3-2982-134D-933F-B49ABAD06280}"/>
              </a:ext>
            </a:extLst>
          </p:cNvPr>
          <p:cNvSpPr>
            <a:spLocks noGrp="1"/>
          </p:cNvSpPr>
          <p:nvPr>
            <p:ph type="body" sz="quarter" idx="13" hasCustomPrompt="1"/>
          </p:nvPr>
        </p:nvSpPr>
        <p:spPr>
          <a:xfrm>
            <a:off x="1060704" y="5925312"/>
            <a:ext cx="10452100" cy="310624"/>
          </a:xfrm>
        </p:spPr>
        <p:txBody>
          <a:bodyPr>
            <a:norm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en-US" sz="1400" b="0" i="0" u="none" strike="noStrike" kern="1200" cap="none" spc="300" normalizeH="0" baseline="0" noProof="0" dirty="0" smtClean="0">
                <a:ln>
                  <a:noFill/>
                </a:ln>
                <a:solidFill>
                  <a:schemeClr val="tx2"/>
                </a:solidFill>
                <a:effectLst/>
                <a:uLnTx/>
                <a:uFillTx/>
                <a:latin typeface="Arial" panose="020B0604020202020204" pitchFamily="34" charset="0"/>
                <a:ea typeface="+mn-ea"/>
                <a:cs typeface="Arial" panose="020B0604020202020204" pitchFamily="34" charset="0"/>
              </a:defRPr>
            </a:lvl1pPr>
          </a:lstStyle>
          <a:p>
            <a:pPr lvl="0"/>
            <a:r>
              <a:rPr lang="en-US"/>
              <a:t>DATE | PRESENTATION LOCATION</a:t>
            </a:r>
          </a:p>
        </p:txBody>
      </p:sp>
      <p:pic>
        <p:nvPicPr>
          <p:cNvPr id="12" name="Picture 11">
            <a:extLst>
              <a:ext uri="{FF2B5EF4-FFF2-40B4-BE49-F238E27FC236}">
                <a16:creationId xmlns:a16="http://schemas.microsoft.com/office/drawing/2014/main" id="{FDD7C518-0F1E-F540-8365-1307E261B6B3}"/>
              </a:ext>
            </a:extLst>
          </p:cNvPr>
          <p:cNvPicPr>
            <a:picLocks noChangeAspect="1"/>
          </p:cNvPicPr>
          <p:nvPr userDrawn="1"/>
        </p:nvPicPr>
        <p:blipFill>
          <a:blip r:embed="rId2">
            <a:alphaModFix amt="15000"/>
          </a:blip>
          <a:stretch>
            <a:fillRect/>
          </a:stretch>
        </p:blipFill>
        <p:spPr>
          <a:xfrm>
            <a:off x="7825759" y="2377094"/>
            <a:ext cx="5179136" cy="5179136"/>
          </a:xfrm>
          <a:prstGeom prst="rect">
            <a:avLst/>
          </a:prstGeom>
        </p:spPr>
      </p:pic>
      <p:sp>
        <p:nvSpPr>
          <p:cNvPr id="2" name="Title 1">
            <a:extLst>
              <a:ext uri="{FF2B5EF4-FFF2-40B4-BE49-F238E27FC236}">
                <a16:creationId xmlns:a16="http://schemas.microsoft.com/office/drawing/2014/main" id="{2E255AB1-812B-4B24-BB0B-1C60D593412E}"/>
              </a:ext>
            </a:extLst>
          </p:cNvPr>
          <p:cNvSpPr>
            <a:spLocks noGrp="1"/>
          </p:cNvSpPr>
          <p:nvPr>
            <p:ph type="ctrTitle" hasCustomPrompt="1"/>
          </p:nvPr>
        </p:nvSpPr>
        <p:spPr>
          <a:xfrm>
            <a:off x="1058551" y="917709"/>
            <a:ext cx="10452867" cy="1904169"/>
          </a:xfrm>
        </p:spPr>
        <p:txBody>
          <a:bodyPr anchor="t">
            <a:noAutofit/>
          </a:bodyPr>
          <a:lstStyle>
            <a:lvl1pPr algn="l">
              <a:defRPr sz="6600">
                <a:solidFill>
                  <a:schemeClr val="tx1"/>
                </a:solidFill>
              </a:defRPr>
            </a:lvl1pPr>
          </a:lstStyle>
          <a:p>
            <a:r>
              <a:rPr lang="en-US"/>
              <a:t>Presentation Title </a:t>
            </a:r>
            <a:br>
              <a:rPr lang="en-US"/>
            </a:br>
            <a:r>
              <a:rPr lang="en-US"/>
              <a:t>Goes Here</a:t>
            </a:r>
          </a:p>
        </p:txBody>
      </p:sp>
      <p:cxnSp>
        <p:nvCxnSpPr>
          <p:cNvPr id="10" name="Straight Connector 9">
            <a:extLst>
              <a:ext uri="{FF2B5EF4-FFF2-40B4-BE49-F238E27FC236}">
                <a16:creationId xmlns:a16="http://schemas.microsoft.com/office/drawing/2014/main" id="{9C47A72B-6DD4-B340-9C40-30C9EFD76050}"/>
              </a:ext>
            </a:extLst>
          </p:cNvPr>
          <p:cNvCxnSpPr>
            <a:cxnSpLocks/>
          </p:cNvCxnSpPr>
          <p:nvPr userDrawn="1"/>
        </p:nvCxnSpPr>
        <p:spPr>
          <a:xfrm>
            <a:off x="1161868" y="4588552"/>
            <a:ext cx="384048" cy="0"/>
          </a:xfrm>
          <a:prstGeom prst="line">
            <a:avLst/>
          </a:prstGeom>
          <a:ln w="28575">
            <a:solidFill>
              <a:srgbClr val="00539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EA3C06E-75EB-B440-969E-EB75AD455265}"/>
              </a:ext>
            </a:extLst>
          </p:cNvPr>
          <p:cNvCxnSpPr>
            <a:cxnSpLocks/>
          </p:cNvCxnSpPr>
          <p:nvPr userDrawn="1"/>
        </p:nvCxnSpPr>
        <p:spPr>
          <a:xfrm>
            <a:off x="1161868" y="5711296"/>
            <a:ext cx="384048" cy="0"/>
          </a:xfrm>
          <a:prstGeom prst="line">
            <a:avLst/>
          </a:prstGeom>
          <a:ln w="28575">
            <a:solidFill>
              <a:srgbClr val="00539A"/>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5A41DA24-B028-C948-810B-159B290AEA05}"/>
              </a:ext>
            </a:extLst>
          </p:cNvPr>
          <p:cNvSpPr>
            <a:spLocks noGrp="1"/>
          </p:cNvSpPr>
          <p:nvPr>
            <p:ph type="body" sz="quarter" idx="14" hasCustomPrompt="1"/>
          </p:nvPr>
        </p:nvSpPr>
        <p:spPr>
          <a:xfrm>
            <a:off x="1058863" y="4802568"/>
            <a:ext cx="10452100" cy="698268"/>
          </a:xfrm>
        </p:spPr>
        <p:txBody>
          <a:bodyPr anchor="ctr">
            <a:normAutofit/>
          </a:bodyPr>
          <a:lstStyle>
            <a:lvl1pPr marL="0" marR="0" indent="0" algn="l" defTabSz="914400" rtl="0" eaLnBrk="1" fontAlgn="auto" latinLnBrk="0" hangingPunct="1">
              <a:lnSpc>
                <a:spcPct val="100000"/>
              </a:lnSpc>
              <a:spcBef>
                <a:spcPts val="0"/>
              </a:spcBef>
              <a:spcAft>
                <a:spcPts val="0"/>
              </a:spcAft>
              <a:buClrTx/>
              <a:buSzTx/>
              <a:buFontTx/>
              <a:buNone/>
              <a:tabLst/>
              <a:defRPr sz="1800" b="0" i="0">
                <a:latin typeface="Arial" panose="020B0604020202020204" pitchFamily="34" charset="0"/>
                <a:cs typeface="Arial" panose="020B0604020202020204" pitchFamily="34" charset="0"/>
              </a:defRPr>
            </a:lvl1pPr>
          </a:lstStyle>
          <a:p>
            <a:pPr lvl="0"/>
            <a:r>
              <a:rPr lang="en-US"/>
              <a:t>Office Information</a:t>
            </a:r>
          </a:p>
        </p:txBody>
      </p:sp>
      <p:sp>
        <p:nvSpPr>
          <p:cNvPr id="4" name="Text Placeholder 3">
            <a:extLst>
              <a:ext uri="{FF2B5EF4-FFF2-40B4-BE49-F238E27FC236}">
                <a16:creationId xmlns:a16="http://schemas.microsoft.com/office/drawing/2014/main" id="{02174EA9-E173-7E4B-A563-F07A0BCDAFF3}"/>
              </a:ext>
            </a:extLst>
          </p:cNvPr>
          <p:cNvSpPr>
            <a:spLocks noGrp="1"/>
          </p:cNvSpPr>
          <p:nvPr>
            <p:ph type="body" sz="quarter" idx="15" hasCustomPrompt="1"/>
          </p:nvPr>
        </p:nvSpPr>
        <p:spPr>
          <a:xfrm>
            <a:off x="1058863" y="3019425"/>
            <a:ext cx="10452100" cy="1293813"/>
          </a:xfrm>
        </p:spPr>
        <p:txBody>
          <a:bodyPr>
            <a:normAutofit/>
          </a:bodyPr>
          <a:lstStyle>
            <a:lvl1pPr marL="0" indent="0">
              <a:buNone/>
              <a:defRPr sz="2600" b="1">
                <a:solidFill>
                  <a:schemeClr val="accent1"/>
                </a:solidFill>
              </a:defRPr>
            </a:lvl1pPr>
          </a:lstStyle>
          <a:p>
            <a:pPr lvl="0"/>
            <a:r>
              <a:rPr lang="en-US"/>
              <a:t>Presentation Author Name and Credentials</a:t>
            </a:r>
          </a:p>
          <a:p>
            <a:pPr lvl="0"/>
            <a:r>
              <a:rPr lang="en-US"/>
              <a:t>Affiliation Goes Here</a:t>
            </a:r>
          </a:p>
        </p:txBody>
      </p:sp>
    </p:spTree>
    <p:extLst>
      <p:ext uri="{BB962C8B-B14F-4D97-AF65-F5344CB8AC3E}">
        <p14:creationId xmlns:p14="http://schemas.microsoft.com/office/powerpoint/2010/main" val="298524259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5370652" cy="6858000"/>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5906945" y="1052185"/>
            <a:ext cx="5609863" cy="5145719"/>
          </a:xfrm>
        </p:spPr>
        <p:txBody>
          <a:bodyPr>
            <a:normAutofit/>
          </a:bodyPr>
          <a:lstStyle>
            <a:lvl1pPr marL="228600" indent="-228600">
              <a:buClrTx/>
              <a:buFont typeface=".AppleSystemUIFont"/>
              <a:buChar char="-"/>
              <a:defRPr lang="en-US" sz="3200" kern="1200" dirty="0" smtClean="0">
                <a:solidFill>
                  <a:schemeClr val="bg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bg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837BC267-7268-4C42-BD0C-747910A86967}"/>
              </a:ext>
            </a:extLst>
          </p:cNvPr>
          <p:cNvSpPr>
            <a:spLocks noGrp="1"/>
          </p:cNvSpPr>
          <p:nvPr>
            <p:ph type="title"/>
          </p:nvPr>
        </p:nvSpPr>
        <p:spPr>
          <a:xfrm>
            <a:off x="674899" y="1041529"/>
            <a:ext cx="4020854" cy="5156375"/>
          </a:xfrm>
        </p:spPr>
        <p:txBody>
          <a:bodyPr anchor="t">
            <a:noAutofit/>
          </a:bodyPr>
          <a:lstStyle>
            <a:lvl1pPr>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86597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Slide">
    <p:bg>
      <p:bgPr>
        <a:solidFill>
          <a:schemeClr val="tx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5906945" y="1052185"/>
            <a:ext cx="5609863" cy="5145719"/>
          </a:xfrm>
        </p:spPr>
        <p:txBody>
          <a:bodyPr>
            <a:normAutofit/>
          </a:bodyPr>
          <a:lstStyle>
            <a:lvl1pPr marL="228600" indent="-228600">
              <a:buClrTx/>
              <a:buFont typeface=".AppleSystemUIFont"/>
              <a:buChar char="-"/>
              <a:defRPr lang="en-US" sz="3200" kern="1200" dirty="0" smtClean="0">
                <a:solidFill>
                  <a:schemeClr val="bg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bg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837BC267-7268-4C42-BD0C-747910A86967}"/>
              </a:ext>
            </a:extLst>
          </p:cNvPr>
          <p:cNvSpPr>
            <a:spLocks noGrp="1"/>
          </p:cNvSpPr>
          <p:nvPr>
            <p:ph type="title"/>
          </p:nvPr>
        </p:nvSpPr>
        <p:spPr>
          <a:xfrm>
            <a:off x="674899" y="1041529"/>
            <a:ext cx="4020854" cy="5156375"/>
          </a:xfrm>
        </p:spPr>
        <p:txBody>
          <a:bodyPr anchor="t">
            <a:noAutofit/>
          </a:bodyPr>
          <a:lstStyle>
            <a:lvl1pPr>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73528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Whit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53706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5906945" y="1052185"/>
            <a:ext cx="5609863" cy="5145719"/>
          </a:xfrm>
        </p:spPr>
        <p:txBody>
          <a:bodyPr>
            <a:normAutofit/>
          </a:bodyPr>
          <a:lstStyle>
            <a:lvl1pPr marL="228600" indent="-228600">
              <a:buClrTx/>
              <a:buFont typeface=".AppleSystemUIFont"/>
              <a:buChar char="-"/>
              <a:defRPr lang="en-US" sz="3200" kern="1200" dirty="0" smtClean="0">
                <a:solidFill>
                  <a:schemeClr val="tx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tx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837BC267-7268-4C42-BD0C-747910A86967}"/>
              </a:ext>
            </a:extLst>
          </p:cNvPr>
          <p:cNvSpPr>
            <a:spLocks noGrp="1"/>
          </p:cNvSpPr>
          <p:nvPr>
            <p:ph type="title"/>
          </p:nvPr>
        </p:nvSpPr>
        <p:spPr>
          <a:xfrm>
            <a:off x="674899" y="1041529"/>
            <a:ext cx="4020854" cy="5156375"/>
          </a:xfrm>
        </p:spPr>
        <p:txBody>
          <a:bodyPr anchor="t">
            <a:noAutofit/>
          </a:bodyPr>
          <a:lstStyle>
            <a:lvl1pPr>
              <a:defRPr lang="en-US" sz="5400" b="1" kern="1200" dirty="0" smtClean="0">
                <a:solidFill>
                  <a:schemeClr val="tx1"/>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8909938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_alt">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12192000" cy="1470991"/>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674899" y="1577009"/>
            <a:ext cx="10841909" cy="4620895"/>
          </a:xfrm>
        </p:spPr>
        <p:txBody>
          <a:bodyPr>
            <a:normAutofit/>
          </a:bodyPr>
          <a:lstStyle>
            <a:lvl1pPr marL="228600" indent="-228600">
              <a:buClrTx/>
              <a:buFont typeface=".AppleSystemUIFont"/>
              <a:buChar char="-"/>
              <a:defRPr lang="en-US" sz="3200" kern="1200" dirty="0" smtClean="0">
                <a:solidFill>
                  <a:schemeClr val="bg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bg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837BC267-7268-4C42-BD0C-747910A86967}"/>
              </a:ext>
            </a:extLst>
          </p:cNvPr>
          <p:cNvSpPr>
            <a:spLocks noGrp="1"/>
          </p:cNvSpPr>
          <p:nvPr>
            <p:ph type="title"/>
          </p:nvPr>
        </p:nvSpPr>
        <p:spPr>
          <a:xfrm>
            <a:off x="674898" y="470453"/>
            <a:ext cx="10841909" cy="708990"/>
          </a:xfrm>
        </p:spPr>
        <p:txBody>
          <a:bodyPr anchor="t">
            <a:noAutofit/>
          </a:bodyPr>
          <a:lstStyle>
            <a:lvl1pPr>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4721347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_alt: Whit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12192000" cy="14709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674899" y="1577009"/>
            <a:ext cx="10841909" cy="4620895"/>
          </a:xfrm>
        </p:spPr>
        <p:txBody>
          <a:bodyPr>
            <a:normAutofit/>
          </a:bodyPr>
          <a:lstStyle>
            <a:lvl1pPr marL="228600" indent="-228600">
              <a:buClrTx/>
              <a:buFont typeface=".AppleSystemUIFont"/>
              <a:buChar char="-"/>
              <a:defRPr lang="en-US" sz="32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bg2">
                    <a:lumMod val="10000"/>
                  </a:schemeClr>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bg2">
                    <a:lumMod val="10000"/>
                  </a:schemeClr>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bg2">
                    <a:lumMod val="10000"/>
                  </a:schemeClr>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bg2">
                    <a:lumMod val="10000"/>
                  </a:schemeClr>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837BC267-7268-4C42-BD0C-747910A86967}"/>
              </a:ext>
            </a:extLst>
          </p:cNvPr>
          <p:cNvSpPr>
            <a:spLocks noGrp="1"/>
          </p:cNvSpPr>
          <p:nvPr>
            <p:ph type="title"/>
          </p:nvPr>
        </p:nvSpPr>
        <p:spPr>
          <a:xfrm>
            <a:off x="674898" y="470453"/>
            <a:ext cx="10841909" cy="708990"/>
          </a:xfrm>
        </p:spPr>
        <p:txBody>
          <a:bodyPr anchor="t">
            <a:noAutofit/>
          </a:bodyPr>
          <a:lstStyle>
            <a:lvl1pPr>
              <a:defRPr lang="en-US" sz="5400" b="1" kern="1200" dirty="0" smtClean="0">
                <a:solidFill>
                  <a:srgbClr val="0B2839"/>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12831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with Photo">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5370652" cy="6858000"/>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B22ABADB-D35E-454D-A387-2535A40F33B3}"/>
              </a:ext>
            </a:extLst>
          </p:cNvPr>
          <p:cNvSpPr>
            <a:spLocks noGrp="1"/>
          </p:cNvSpPr>
          <p:nvPr>
            <p:ph type="pic" sz="quarter" idx="12"/>
          </p:nvPr>
        </p:nvSpPr>
        <p:spPr>
          <a:xfrm>
            <a:off x="0" y="0"/>
            <a:ext cx="5370652" cy="6858000"/>
          </a:xfrm>
        </p:spPr>
        <p:txBody>
          <a:bodyPr/>
          <a:lstStyle/>
          <a:p>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5906945" y="526091"/>
            <a:ext cx="5609863" cy="5661766"/>
          </a:xfrm>
        </p:spPr>
        <p:txBody>
          <a:bodyPr>
            <a:normAutofit/>
          </a:bodyPr>
          <a:lstStyle>
            <a:lvl1pPr marL="228600" indent="-228600">
              <a:buClrTx/>
              <a:buFont typeface=".AppleSystemUIFont"/>
              <a:buChar char="-"/>
              <a:defRPr lang="en-US" sz="3200" kern="1200" dirty="0" smtClean="0">
                <a:solidFill>
                  <a:schemeClr val="bg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bg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C85E6DA8-1D54-C845-A95A-6F190424D97D}"/>
              </a:ext>
            </a:extLst>
          </p:cNvPr>
          <p:cNvSpPr>
            <a:spLocks noGrp="1"/>
          </p:cNvSpPr>
          <p:nvPr>
            <p:ph type="title"/>
          </p:nvPr>
        </p:nvSpPr>
        <p:spPr>
          <a:xfrm>
            <a:off x="674829" y="526091"/>
            <a:ext cx="4020854" cy="5661766"/>
          </a:xfrm>
        </p:spPr>
        <p:txBody>
          <a:bodyPr anchor="t">
            <a:noAutofit/>
          </a:bodyPr>
          <a:lstStyle>
            <a:lvl1pPr>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title style</a:t>
            </a:r>
          </a:p>
        </p:txBody>
      </p:sp>
    </p:spTree>
    <p:extLst>
      <p:ext uri="{BB962C8B-B14F-4D97-AF65-F5344CB8AC3E}">
        <p14:creationId xmlns:p14="http://schemas.microsoft.com/office/powerpoint/2010/main" val="123462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with Photo: Whit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00C8E9-93F7-B345-B37C-958522DA0E70}"/>
              </a:ext>
            </a:extLst>
          </p:cNvPr>
          <p:cNvSpPr/>
          <p:nvPr userDrawn="1"/>
        </p:nvSpPr>
        <p:spPr>
          <a:xfrm>
            <a:off x="0" y="0"/>
            <a:ext cx="53706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B22ABADB-D35E-454D-A387-2535A40F33B3}"/>
              </a:ext>
            </a:extLst>
          </p:cNvPr>
          <p:cNvSpPr>
            <a:spLocks noGrp="1"/>
          </p:cNvSpPr>
          <p:nvPr>
            <p:ph type="pic" sz="quarter" idx="12"/>
          </p:nvPr>
        </p:nvSpPr>
        <p:spPr>
          <a:xfrm>
            <a:off x="-70" y="0"/>
            <a:ext cx="5370652" cy="6858000"/>
          </a:xfrm>
        </p:spPr>
        <p:txBody>
          <a:bodyPr/>
          <a:lstStyle/>
          <a:p>
            <a:endParaRPr lang="en-US"/>
          </a:p>
        </p:txBody>
      </p:sp>
      <p:sp>
        <p:nvSpPr>
          <p:cNvPr id="11" name="Text Placeholder 10">
            <a:extLst>
              <a:ext uri="{FF2B5EF4-FFF2-40B4-BE49-F238E27FC236}">
                <a16:creationId xmlns:a16="http://schemas.microsoft.com/office/drawing/2014/main" id="{731859D0-76A1-9F46-A317-D5D284AA1EC9}"/>
              </a:ext>
            </a:extLst>
          </p:cNvPr>
          <p:cNvSpPr>
            <a:spLocks noGrp="1"/>
          </p:cNvSpPr>
          <p:nvPr>
            <p:ph type="body" sz="quarter" idx="11" hasCustomPrompt="1"/>
          </p:nvPr>
        </p:nvSpPr>
        <p:spPr>
          <a:xfrm>
            <a:off x="5906945" y="526091"/>
            <a:ext cx="5609863" cy="5661766"/>
          </a:xfrm>
        </p:spPr>
        <p:txBody>
          <a:bodyPr>
            <a:normAutofit/>
          </a:bodyPr>
          <a:lstStyle>
            <a:lvl1pPr marL="228600" indent="-228600">
              <a:buClrTx/>
              <a:buFont typeface=".AppleSystemUIFont"/>
              <a:buChar char="-"/>
              <a:defRPr lang="en-US" sz="3200" kern="1200" dirty="0" smtClean="0">
                <a:solidFill>
                  <a:schemeClr val="tx1"/>
                </a:solidFill>
                <a:latin typeface="Arial" panose="020B0604020202020204" pitchFamily="34" charset="0"/>
                <a:ea typeface="+mn-ea"/>
                <a:cs typeface="Arial" panose="020B0604020202020204" pitchFamily="34" charset="0"/>
              </a:defRPr>
            </a:lvl1pPr>
            <a:lvl2pPr marL="685800" indent="-228600">
              <a:buClrTx/>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2pPr>
            <a:lvl3pPr marL="1143000" indent="-228600">
              <a:buClrTx/>
              <a:buSzPct val="75000"/>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3pPr>
            <a:lvl4pPr marL="1600200" indent="-228600">
              <a:buClrTx/>
              <a:buSzPct val="75000"/>
              <a:buFont typeface="Arial" panose="020B0604020202020204" pitchFamily="34" charset="0"/>
              <a:buChar char="•"/>
              <a:defRPr lang="en-US" sz="1800" kern="1200" dirty="0" smtClean="0">
                <a:solidFill>
                  <a:schemeClr val="tx1"/>
                </a:solidFill>
                <a:latin typeface="Arial" panose="020B0604020202020204" pitchFamily="34" charset="0"/>
                <a:ea typeface="+mn-ea"/>
                <a:cs typeface="Arial" panose="020B0604020202020204" pitchFamily="34" charset="0"/>
              </a:defRPr>
            </a:lvl4pPr>
            <a:lvl5pPr marL="2057400" indent="-228600">
              <a:buClrTx/>
              <a:buSzPct val="75000"/>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5pPr>
          </a:lstStyle>
          <a:p>
            <a:pPr lvl="0"/>
            <a:r>
              <a:rPr lang="en-US"/>
              <a:t>Slide content goes here</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C85E6DA8-1D54-C845-A95A-6F190424D97D}"/>
              </a:ext>
            </a:extLst>
          </p:cNvPr>
          <p:cNvSpPr>
            <a:spLocks noGrp="1"/>
          </p:cNvSpPr>
          <p:nvPr>
            <p:ph type="title"/>
          </p:nvPr>
        </p:nvSpPr>
        <p:spPr>
          <a:xfrm>
            <a:off x="674829" y="526091"/>
            <a:ext cx="4020854" cy="5661766"/>
          </a:xfrm>
        </p:spPr>
        <p:txBody>
          <a:bodyPr anchor="t">
            <a:noAutofit/>
          </a:bodyPr>
          <a:lstStyle>
            <a:lvl1pPr>
              <a:defRPr lang="en-US" sz="5400" b="1" kern="1200" dirty="0" smtClean="0">
                <a:solidFill>
                  <a:schemeClr val="tx1"/>
                </a:solidFill>
                <a:latin typeface="Arial" panose="020B0604020202020204" pitchFamily="34" charset="0"/>
                <a:ea typeface="+mn-ea"/>
                <a:cs typeface="Arial" panose="020B060402020202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title style</a:t>
            </a:r>
          </a:p>
        </p:txBody>
      </p:sp>
      <p:sp>
        <p:nvSpPr>
          <p:cNvPr id="6" name="Slide Number Placeholder 5">
            <a:extLst>
              <a:ext uri="{FF2B5EF4-FFF2-40B4-BE49-F238E27FC236}">
                <a16:creationId xmlns:a16="http://schemas.microsoft.com/office/drawing/2014/main" id="{6EA8E65F-E6A8-664C-BC76-F9039CB9EB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lumMod val="10000"/>
                  </a:schemeClr>
                </a:solidFill>
                <a:latin typeface="Franklin Gothic Medium" panose="020B0603020102020204" pitchFamily="34" charset="0"/>
              </a:defRPr>
            </a:lvl1pPr>
          </a:lstStyle>
          <a:p>
            <a:fld id="{78E7B9A2-A166-4DE4-96C3-CEAEA9C3F0C5}" type="slidenum">
              <a:rPr lang="en-US" smtClean="0"/>
              <a:pPr/>
              <a:t>‹#›</a:t>
            </a:fld>
            <a:endParaRPr lang="en-US"/>
          </a:p>
        </p:txBody>
      </p:sp>
    </p:spTree>
    <p:extLst>
      <p:ext uri="{BB962C8B-B14F-4D97-AF65-F5344CB8AC3E}">
        <p14:creationId xmlns:p14="http://schemas.microsoft.com/office/powerpoint/2010/main" val="60987640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op Split">
    <p:bg>
      <p:bgPr>
        <a:solidFill>
          <a:schemeClr val="accent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4635F6D-8A28-0C45-A211-42BFCB0E65FC}"/>
              </a:ext>
            </a:extLst>
          </p:cNvPr>
          <p:cNvSpPr/>
          <p:nvPr userDrawn="1"/>
        </p:nvSpPr>
        <p:spPr>
          <a:xfrm>
            <a:off x="0" y="0"/>
            <a:ext cx="12192000" cy="16283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88DBBA-CACE-9241-A502-5729DEEB546B}"/>
              </a:ext>
            </a:extLst>
          </p:cNvPr>
          <p:cNvSpPr>
            <a:spLocks noGrp="1"/>
          </p:cNvSpPr>
          <p:nvPr>
            <p:ph type="title"/>
          </p:nvPr>
        </p:nvSpPr>
        <p:spPr>
          <a:xfrm>
            <a:off x="838200" y="468603"/>
            <a:ext cx="10515600" cy="840230"/>
          </a:xfrm>
        </p:spPr>
        <p:txBody>
          <a:bodyPr>
            <a:normAutofit/>
          </a:bodyPr>
          <a:lstStyle>
            <a:lvl1pPr algn="l">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r>
              <a:rPr lang="en-US"/>
              <a:t>Click to edit Master title style</a:t>
            </a:r>
          </a:p>
        </p:txBody>
      </p:sp>
      <p:sp>
        <p:nvSpPr>
          <p:cNvPr id="9" name="Content Placeholder 8">
            <a:extLst>
              <a:ext uri="{FF2B5EF4-FFF2-40B4-BE49-F238E27FC236}">
                <a16:creationId xmlns:a16="http://schemas.microsoft.com/office/drawing/2014/main" id="{218DF3CC-7CE4-3841-A35A-EAC3875DC6D6}"/>
              </a:ext>
            </a:extLst>
          </p:cNvPr>
          <p:cNvSpPr>
            <a:spLocks noGrp="1"/>
          </p:cNvSpPr>
          <p:nvPr>
            <p:ph sz="quarter" idx="11"/>
          </p:nvPr>
        </p:nvSpPr>
        <p:spPr>
          <a:xfrm>
            <a:off x="838200" y="2148520"/>
            <a:ext cx="10515600" cy="4202176"/>
          </a:xfrm>
        </p:spPr>
        <p:txBody>
          <a:bodyPr>
            <a:noAutofit/>
          </a:bodyPr>
          <a:lstStyle>
            <a:lvl1pPr marL="228600" indent="-228600" algn="l" defTabSz="914400" rtl="0" eaLnBrk="1" latinLnBrk="0" hangingPunct="1">
              <a:lnSpc>
                <a:spcPct val="90000"/>
              </a:lnSpc>
              <a:buClrTx/>
              <a:buFont typeface=".AppleSystemUIFont"/>
              <a:buChar char="-"/>
              <a:defRPr lang="en-US" sz="3200" kern="1200" dirty="0" smtClean="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Tx/>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Tx/>
              <a:buSzPct val="75000"/>
              <a:buFont typeface=".AppleSystemUIFont"/>
              <a:buChar char="›"/>
              <a:defRPr lang="en-US" sz="2400" kern="1200" dirty="0" smtClean="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Tx/>
              <a:buSzPct val="75000"/>
              <a:buFont typeface="Arial" panose="020B0604020202020204" pitchFamily="34" charset="0"/>
              <a:buChar char="•"/>
              <a:defRPr lang="en-US" sz="1800" kern="1200" dirty="0" smtClean="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Tx/>
              <a:buSzPct val="75000"/>
              <a:buFont typeface="Arial" panose="020B0604020202020204" pitchFamily="34" charset="0"/>
              <a:buChar char="•"/>
              <a:defRPr lang="en-US" sz="1800" kern="1200" dirty="0">
                <a:solidFill>
                  <a:schemeClr val="bg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6605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Top Split: White">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4635F6D-8A28-0C45-A211-42BFCB0E65FC}"/>
              </a:ext>
            </a:extLst>
          </p:cNvPr>
          <p:cNvSpPr/>
          <p:nvPr userDrawn="1"/>
        </p:nvSpPr>
        <p:spPr>
          <a:xfrm>
            <a:off x="0" y="0"/>
            <a:ext cx="12192000" cy="16283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88DBBA-CACE-9241-A502-5729DEEB546B}"/>
              </a:ext>
            </a:extLst>
          </p:cNvPr>
          <p:cNvSpPr>
            <a:spLocks noGrp="1"/>
          </p:cNvSpPr>
          <p:nvPr>
            <p:ph type="title"/>
          </p:nvPr>
        </p:nvSpPr>
        <p:spPr>
          <a:xfrm>
            <a:off x="838200" y="468603"/>
            <a:ext cx="10515600" cy="840230"/>
          </a:xfrm>
        </p:spPr>
        <p:txBody>
          <a:bodyPr>
            <a:normAutofit/>
          </a:bodyPr>
          <a:lstStyle>
            <a:lvl1pPr algn="l">
              <a:defRPr lang="en-US" sz="5400" b="1" kern="1200" dirty="0" smtClean="0">
                <a:solidFill>
                  <a:schemeClr val="tx1"/>
                </a:solidFill>
                <a:latin typeface="Arial" panose="020B0604020202020204" pitchFamily="34" charset="0"/>
                <a:ea typeface="+mn-ea"/>
                <a:cs typeface="Arial" panose="020B0604020202020204" pitchFamily="34" charset="0"/>
              </a:defRPr>
            </a:lvl1pPr>
          </a:lstStyle>
          <a:p>
            <a:r>
              <a:rPr lang="en-US"/>
              <a:t>Click to edit Master title style</a:t>
            </a:r>
          </a:p>
        </p:txBody>
      </p:sp>
      <p:sp>
        <p:nvSpPr>
          <p:cNvPr id="9" name="Content Placeholder 8">
            <a:extLst>
              <a:ext uri="{FF2B5EF4-FFF2-40B4-BE49-F238E27FC236}">
                <a16:creationId xmlns:a16="http://schemas.microsoft.com/office/drawing/2014/main" id="{218DF3CC-7CE4-3841-A35A-EAC3875DC6D6}"/>
              </a:ext>
            </a:extLst>
          </p:cNvPr>
          <p:cNvSpPr>
            <a:spLocks noGrp="1"/>
          </p:cNvSpPr>
          <p:nvPr>
            <p:ph sz="quarter" idx="11"/>
          </p:nvPr>
        </p:nvSpPr>
        <p:spPr>
          <a:xfrm>
            <a:off x="838200" y="2148520"/>
            <a:ext cx="10515600" cy="4202176"/>
          </a:xfrm>
        </p:spPr>
        <p:txBody>
          <a:bodyPr>
            <a:noAutofit/>
          </a:bodyPr>
          <a:lstStyle>
            <a:lvl1pPr marL="228600" indent="-228600" algn="l" defTabSz="914400" rtl="0" eaLnBrk="1" latinLnBrk="0" hangingPunct="1">
              <a:lnSpc>
                <a:spcPct val="90000"/>
              </a:lnSpc>
              <a:buClrTx/>
              <a:buFont typeface=".AppleSystemUIFont"/>
              <a:buChar char="-"/>
              <a:defRPr lang="en-US" sz="3200" kern="1200" dirty="0" smtClean="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Tx/>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Tx/>
              <a:buSzPct val="75000"/>
              <a:buFont typeface=".AppleSystemUIFont"/>
              <a:buChar char="›"/>
              <a:defRPr lang="en-US" sz="2400" kern="1200" dirty="0" smtClean="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Tx/>
              <a:buSzPct val="75000"/>
              <a:buFont typeface="Arial" panose="020B0604020202020204" pitchFamily="34" charset="0"/>
              <a:buChar char="•"/>
              <a:defRPr lang="en-US" sz="1800" kern="1200" dirty="0" smtClean="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Tx/>
              <a:buSzPct val="75000"/>
              <a:buFont typeface="Arial" panose="020B0604020202020204" pitchFamily="34" charset="0"/>
              <a:buChar char="•"/>
              <a:defRPr lang="en-US" sz="1800" kern="1200" dirty="0">
                <a:solidFill>
                  <a:schemeClr val="tx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686192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p:bg>
      <p:bgRef idx="1001">
        <a:schemeClr val="bg2"/>
      </p:bgRef>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EE6A0F-F550-154E-9CA8-CB9E2B015158}"/>
              </a:ext>
            </a:extLst>
          </p:cNvPr>
          <p:cNvSpPr>
            <a:spLocks noGrp="1"/>
          </p:cNvSpPr>
          <p:nvPr>
            <p:ph type="title"/>
          </p:nvPr>
        </p:nvSpPr>
        <p:spPr>
          <a:xfrm>
            <a:off x="838200" y="1882971"/>
            <a:ext cx="10515600" cy="3092059"/>
          </a:xfrm>
        </p:spPr>
        <p:txBody>
          <a:bodyPr>
            <a:noAutofit/>
          </a:bodyPr>
          <a:lstStyle>
            <a:lvl1pPr algn="ctr">
              <a:defRPr sz="6600"/>
            </a:lvl1pPr>
          </a:lstStyle>
          <a:p>
            <a:r>
              <a:rPr lang="en-US"/>
              <a:t>Click to edit Master title style</a:t>
            </a:r>
          </a:p>
        </p:txBody>
      </p:sp>
    </p:spTree>
    <p:extLst>
      <p:ext uri="{BB962C8B-B14F-4D97-AF65-F5344CB8AC3E}">
        <p14:creationId xmlns:p14="http://schemas.microsoft.com/office/powerpoint/2010/main" val="3553787284"/>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Background Large Text">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69D6915-9214-B548-AB00-AE9ECFA4690C}"/>
              </a:ext>
            </a:extLst>
          </p:cNvPr>
          <p:cNvSpPr>
            <a:spLocks noGrp="1"/>
          </p:cNvSpPr>
          <p:nvPr>
            <p:ph type="pic" sz="quarter" idx="10"/>
          </p:nvPr>
        </p:nvSpPr>
        <p:spPr>
          <a:xfrm>
            <a:off x="0" y="1"/>
            <a:ext cx="12191999" cy="6858000"/>
          </a:xfrm>
        </p:spPr>
        <p:txBody>
          <a:bodyPr/>
          <a:lstStyle/>
          <a:p>
            <a:endParaRPr lang="en-US"/>
          </a:p>
        </p:txBody>
      </p:sp>
      <p:sp>
        <p:nvSpPr>
          <p:cNvPr id="6" name="Title 5">
            <a:extLst>
              <a:ext uri="{FF2B5EF4-FFF2-40B4-BE49-F238E27FC236}">
                <a16:creationId xmlns:a16="http://schemas.microsoft.com/office/drawing/2014/main" id="{74EE6A0F-F550-154E-9CA8-CB9E2B015158}"/>
              </a:ext>
            </a:extLst>
          </p:cNvPr>
          <p:cNvSpPr>
            <a:spLocks noGrp="1"/>
          </p:cNvSpPr>
          <p:nvPr>
            <p:ph type="title"/>
          </p:nvPr>
        </p:nvSpPr>
        <p:spPr>
          <a:xfrm>
            <a:off x="838200" y="1882971"/>
            <a:ext cx="10515600" cy="3092059"/>
          </a:xfrm>
        </p:spPr>
        <p:txBody>
          <a:bodyPr>
            <a:noAutofit/>
          </a:bodyPr>
          <a:lstStyle>
            <a:lvl1pPr algn="ctr">
              <a:defRPr sz="6600"/>
            </a:lvl1pPr>
          </a:lstStyle>
          <a:p>
            <a:r>
              <a:rPr lang="en-US"/>
              <a:t>Click to edit Master title style</a:t>
            </a:r>
          </a:p>
        </p:txBody>
      </p:sp>
    </p:spTree>
    <p:extLst>
      <p:ext uri="{BB962C8B-B14F-4D97-AF65-F5344CB8AC3E}">
        <p14:creationId xmlns:p14="http://schemas.microsoft.com/office/powerpoint/2010/main" val="377845266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Background Large Text: White">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69D6915-9214-B548-AB00-AE9ECFA4690C}"/>
              </a:ext>
            </a:extLst>
          </p:cNvPr>
          <p:cNvSpPr>
            <a:spLocks noGrp="1"/>
          </p:cNvSpPr>
          <p:nvPr>
            <p:ph type="pic" sz="quarter" idx="10"/>
          </p:nvPr>
        </p:nvSpPr>
        <p:spPr>
          <a:xfrm>
            <a:off x="0" y="1"/>
            <a:ext cx="12191999" cy="6858000"/>
          </a:xfrm>
        </p:spPr>
        <p:txBody>
          <a:bodyPr/>
          <a:lstStyle/>
          <a:p>
            <a:endParaRPr lang="en-US"/>
          </a:p>
        </p:txBody>
      </p:sp>
      <p:sp>
        <p:nvSpPr>
          <p:cNvPr id="6" name="Title 5">
            <a:extLst>
              <a:ext uri="{FF2B5EF4-FFF2-40B4-BE49-F238E27FC236}">
                <a16:creationId xmlns:a16="http://schemas.microsoft.com/office/drawing/2014/main" id="{74EE6A0F-F550-154E-9CA8-CB9E2B015158}"/>
              </a:ext>
            </a:extLst>
          </p:cNvPr>
          <p:cNvSpPr>
            <a:spLocks noGrp="1"/>
          </p:cNvSpPr>
          <p:nvPr>
            <p:ph type="title"/>
          </p:nvPr>
        </p:nvSpPr>
        <p:spPr>
          <a:xfrm>
            <a:off x="838200" y="1882971"/>
            <a:ext cx="10515600" cy="3092059"/>
          </a:xfrm>
        </p:spPr>
        <p:txBody>
          <a:bodyPr>
            <a:noAutofit/>
          </a:bodyPr>
          <a:lstStyle>
            <a:lvl1pPr algn="ctr">
              <a:defRPr sz="6600"/>
            </a:lvl1pPr>
          </a:lstStyle>
          <a:p>
            <a:r>
              <a:rPr lang="en-US"/>
              <a:t>Click to edit Master title style</a:t>
            </a:r>
          </a:p>
        </p:txBody>
      </p:sp>
    </p:spTree>
    <p:extLst>
      <p:ext uri="{BB962C8B-B14F-4D97-AF65-F5344CB8AC3E}">
        <p14:creationId xmlns:p14="http://schemas.microsoft.com/office/powerpoint/2010/main" val="857195540"/>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meline/Process">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DC209A-2D22-6D41-B97E-6887F3082D0E}"/>
              </a:ext>
            </a:extLst>
          </p:cNvPr>
          <p:cNvSpPr/>
          <p:nvPr userDrawn="1"/>
        </p:nvSpPr>
        <p:spPr>
          <a:xfrm>
            <a:off x="0" y="2025569"/>
            <a:ext cx="4064000" cy="4844005"/>
          </a:xfrm>
          <a:prstGeom prst="rect">
            <a:avLst/>
          </a:prstGeom>
          <a:solidFill>
            <a:srgbClr val="688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86F441-C9E8-DA49-A7AE-9B5F25443B37}"/>
              </a:ext>
            </a:extLst>
          </p:cNvPr>
          <p:cNvSpPr/>
          <p:nvPr userDrawn="1"/>
        </p:nvSpPr>
        <p:spPr>
          <a:xfrm>
            <a:off x="4064000" y="2025569"/>
            <a:ext cx="4064000" cy="4844005"/>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52EEC1-BCD6-444F-BA69-FF486CD22E4F}"/>
              </a:ext>
            </a:extLst>
          </p:cNvPr>
          <p:cNvSpPr/>
          <p:nvPr userDrawn="1"/>
        </p:nvSpPr>
        <p:spPr>
          <a:xfrm>
            <a:off x="8128000" y="2025569"/>
            <a:ext cx="4064000" cy="4844005"/>
          </a:xfrm>
          <a:prstGeom prst="rect">
            <a:avLst/>
          </a:prstGeom>
          <a:solidFill>
            <a:srgbClr val="1E9D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CD463D7E-B564-8D43-B7A7-50A7681810A0}"/>
              </a:ext>
            </a:extLst>
          </p:cNvPr>
          <p:cNvSpPr/>
          <p:nvPr userDrawn="1"/>
        </p:nvSpPr>
        <p:spPr>
          <a:xfrm>
            <a:off x="8125428" y="1574157"/>
            <a:ext cx="4066572" cy="937549"/>
          </a:xfrm>
          <a:prstGeom prst="homePlate">
            <a:avLst>
              <a:gd name="adj" fmla="val 33951"/>
            </a:avLst>
          </a:prstGeom>
          <a:gradFill flip="none" rotWithShape="1">
            <a:gsLst>
              <a:gs pos="100000">
                <a:schemeClr val="tx1"/>
              </a:gs>
              <a:gs pos="32000">
                <a:srgbClr val="1E9DD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b="1" spc="300">
              <a:solidFill>
                <a:schemeClr val="tx1"/>
              </a:solidFill>
              <a:latin typeface="Franklin Gothic Heavy" panose="020B0603020102020204" pitchFamily="34" charset="0"/>
            </a:endParaRPr>
          </a:p>
        </p:txBody>
      </p:sp>
      <p:sp>
        <p:nvSpPr>
          <p:cNvPr id="11" name="Pentagon 10">
            <a:extLst>
              <a:ext uri="{FF2B5EF4-FFF2-40B4-BE49-F238E27FC236}">
                <a16:creationId xmlns:a16="http://schemas.microsoft.com/office/drawing/2014/main" id="{D54CA0CA-F06A-9F4E-9403-EBED4B77FCF2}"/>
              </a:ext>
            </a:extLst>
          </p:cNvPr>
          <p:cNvSpPr/>
          <p:nvPr userDrawn="1"/>
        </p:nvSpPr>
        <p:spPr>
          <a:xfrm>
            <a:off x="4062714" y="1574157"/>
            <a:ext cx="4375230" cy="937549"/>
          </a:xfrm>
          <a:prstGeom prst="homePlate">
            <a:avLst>
              <a:gd name="adj" fmla="val 33951"/>
            </a:avLst>
          </a:prstGeom>
          <a:gradFill flip="none" rotWithShape="1">
            <a:gsLst>
              <a:gs pos="100000">
                <a:schemeClr val="tx1"/>
              </a:gs>
              <a:gs pos="27000">
                <a:srgbClr val="00539A">
                  <a:lumMod val="10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b="1" spc="300">
              <a:solidFill>
                <a:schemeClr val="tx1"/>
              </a:solidFill>
              <a:latin typeface="Franklin Gothic Heavy" panose="020B0603020102020204" pitchFamily="34" charset="0"/>
            </a:endParaRPr>
          </a:p>
        </p:txBody>
      </p:sp>
      <p:sp>
        <p:nvSpPr>
          <p:cNvPr id="12" name="Pentagon 11">
            <a:extLst>
              <a:ext uri="{FF2B5EF4-FFF2-40B4-BE49-F238E27FC236}">
                <a16:creationId xmlns:a16="http://schemas.microsoft.com/office/drawing/2014/main" id="{573197CF-0D15-0A49-9139-0501FA69DC29}"/>
              </a:ext>
            </a:extLst>
          </p:cNvPr>
          <p:cNvSpPr/>
          <p:nvPr userDrawn="1"/>
        </p:nvSpPr>
        <p:spPr>
          <a:xfrm>
            <a:off x="0" y="1574157"/>
            <a:ext cx="4375230" cy="937549"/>
          </a:xfrm>
          <a:prstGeom prst="homePlate">
            <a:avLst>
              <a:gd name="adj" fmla="val 33951"/>
            </a:avLst>
          </a:prstGeom>
          <a:gradFill flip="none" rotWithShape="1">
            <a:gsLst>
              <a:gs pos="99000">
                <a:schemeClr val="tx1"/>
              </a:gs>
              <a:gs pos="22000">
                <a:srgbClr val="6885A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spc="300">
              <a:latin typeface="Franklin Gothic Heavy" panose="020B0603020102020204" pitchFamily="34" charset="0"/>
            </a:endParaRPr>
          </a:p>
        </p:txBody>
      </p:sp>
      <p:sp>
        <p:nvSpPr>
          <p:cNvPr id="22" name="Text Placeholder 21">
            <a:extLst>
              <a:ext uri="{FF2B5EF4-FFF2-40B4-BE49-F238E27FC236}">
                <a16:creationId xmlns:a16="http://schemas.microsoft.com/office/drawing/2014/main" id="{DA188B7E-9F80-784E-A93D-D49A9743D655}"/>
              </a:ext>
            </a:extLst>
          </p:cNvPr>
          <p:cNvSpPr>
            <a:spLocks noGrp="1"/>
          </p:cNvSpPr>
          <p:nvPr>
            <p:ph type="body" sz="quarter" idx="11" hasCustomPrompt="1"/>
          </p:nvPr>
        </p:nvSpPr>
        <p:spPr>
          <a:xfrm>
            <a:off x="537737" y="1776327"/>
            <a:ext cx="3145895"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3" name="Text Placeholder 21">
            <a:extLst>
              <a:ext uri="{FF2B5EF4-FFF2-40B4-BE49-F238E27FC236}">
                <a16:creationId xmlns:a16="http://schemas.microsoft.com/office/drawing/2014/main" id="{DD8385D7-D29A-984F-8710-4F0CFCEA05C6}"/>
              </a:ext>
            </a:extLst>
          </p:cNvPr>
          <p:cNvSpPr>
            <a:spLocks noGrp="1"/>
          </p:cNvSpPr>
          <p:nvPr>
            <p:ph type="body" sz="quarter" idx="12" hasCustomPrompt="1"/>
          </p:nvPr>
        </p:nvSpPr>
        <p:spPr>
          <a:xfrm>
            <a:off x="4541786" y="1776327"/>
            <a:ext cx="3204560"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4" name="Text Placeholder 21">
            <a:extLst>
              <a:ext uri="{FF2B5EF4-FFF2-40B4-BE49-F238E27FC236}">
                <a16:creationId xmlns:a16="http://schemas.microsoft.com/office/drawing/2014/main" id="{F25138AB-93A9-BA4A-8151-7EDB85C5D400}"/>
              </a:ext>
            </a:extLst>
          </p:cNvPr>
          <p:cNvSpPr>
            <a:spLocks noGrp="1"/>
          </p:cNvSpPr>
          <p:nvPr>
            <p:ph type="body" sz="quarter" idx="13" hasCustomPrompt="1"/>
          </p:nvPr>
        </p:nvSpPr>
        <p:spPr>
          <a:xfrm>
            <a:off x="8604499" y="1776327"/>
            <a:ext cx="3145895"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6" name="Text Placeholder 25">
            <a:extLst>
              <a:ext uri="{FF2B5EF4-FFF2-40B4-BE49-F238E27FC236}">
                <a16:creationId xmlns:a16="http://schemas.microsoft.com/office/drawing/2014/main" id="{BFBA0899-A0FA-554E-963F-20E91300A9A5}"/>
              </a:ext>
            </a:extLst>
          </p:cNvPr>
          <p:cNvSpPr>
            <a:spLocks noGrp="1"/>
          </p:cNvSpPr>
          <p:nvPr>
            <p:ph type="body" sz="quarter" idx="14"/>
          </p:nvPr>
        </p:nvSpPr>
        <p:spPr>
          <a:xfrm>
            <a:off x="537737"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prstClr val="white"/>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5">
            <a:extLst>
              <a:ext uri="{FF2B5EF4-FFF2-40B4-BE49-F238E27FC236}">
                <a16:creationId xmlns:a16="http://schemas.microsoft.com/office/drawing/2014/main" id="{D9421872-8F53-494F-A41B-9C5ADA5FBC62}"/>
              </a:ext>
            </a:extLst>
          </p:cNvPr>
          <p:cNvSpPr>
            <a:spLocks noGrp="1"/>
          </p:cNvSpPr>
          <p:nvPr>
            <p:ph type="body" sz="quarter" idx="15"/>
          </p:nvPr>
        </p:nvSpPr>
        <p:spPr>
          <a:xfrm>
            <a:off x="4558592"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prstClr val="white"/>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5">
            <a:extLst>
              <a:ext uri="{FF2B5EF4-FFF2-40B4-BE49-F238E27FC236}">
                <a16:creationId xmlns:a16="http://schemas.microsoft.com/office/drawing/2014/main" id="{5C1B0D52-3B98-3148-B092-68EEBF3232B6}"/>
              </a:ext>
            </a:extLst>
          </p:cNvPr>
          <p:cNvSpPr>
            <a:spLocks noGrp="1"/>
          </p:cNvSpPr>
          <p:nvPr>
            <p:ph type="body" sz="quarter" idx="16"/>
          </p:nvPr>
        </p:nvSpPr>
        <p:spPr>
          <a:xfrm>
            <a:off x="8617025"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prstClr val="white"/>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prstClr val="white"/>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C5EAEE2-ADFE-9A4F-A263-1F084AEDB33B}"/>
              </a:ext>
            </a:extLst>
          </p:cNvPr>
          <p:cNvSpPr>
            <a:spLocks noGrp="1"/>
          </p:cNvSpPr>
          <p:nvPr>
            <p:ph type="title"/>
          </p:nvPr>
        </p:nvSpPr>
        <p:spPr>
          <a:xfrm>
            <a:off x="545385" y="331020"/>
            <a:ext cx="11101230" cy="920855"/>
          </a:xfrm>
        </p:spPr>
        <p:txBody>
          <a:bodyPr>
            <a:normAutofit/>
          </a:bodyPr>
          <a:lstStyle>
            <a:lvl1pPr algn="ctr">
              <a:defRPr lang="en-US" sz="5400" b="1" kern="1200" dirty="0" smtClean="0">
                <a:solidFill>
                  <a:prstClr val="white"/>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55658138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meline/Process: White">
    <p:bg>
      <p:bgRef idx="1001">
        <a:schemeClr val="bg1"/>
      </p:bgRef>
    </p:bg>
    <p:spTree>
      <p:nvGrpSpPr>
        <p:cNvPr id="1" name=""/>
        <p:cNvGrpSpPr/>
        <p:nvPr/>
      </p:nvGrpSpPr>
      <p:grpSpPr>
        <a:xfrm>
          <a:off x="0" y="0"/>
          <a:ext cx="0" cy="0"/>
          <a:chOff x="0" y="0"/>
          <a:chExt cx="0" cy="0"/>
        </a:xfrm>
      </p:grpSpPr>
      <p:sp>
        <p:nvSpPr>
          <p:cNvPr id="10" name="Pentagon 9">
            <a:extLst>
              <a:ext uri="{FF2B5EF4-FFF2-40B4-BE49-F238E27FC236}">
                <a16:creationId xmlns:a16="http://schemas.microsoft.com/office/drawing/2014/main" id="{CD463D7E-B564-8D43-B7A7-50A7681810A0}"/>
              </a:ext>
            </a:extLst>
          </p:cNvPr>
          <p:cNvSpPr/>
          <p:nvPr userDrawn="1"/>
        </p:nvSpPr>
        <p:spPr>
          <a:xfrm>
            <a:off x="8125428" y="1574157"/>
            <a:ext cx="4066572" cy="937549"/>
          </a:xfrm>
          <a:prstGeom prst="homePlate">
            <a:avLst>
              <a:gd name="adj" fmla="val 33951"/>
            </a:avLst>
          </a:prstGeom>
          <a:gradFill flip="none" rotWithShape="1">
            <a:gsLst>
              <a:gs pos="0">
                <a:schemeClr val="bg1"/>
              </a:gs>
              <a:gs pos="100000">
                <a:srgbClr val="1E9DD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b="1" spc="300">
              <a:solidFill>
                <a:schemeClr val="tx1"/>
              </a:solidFill>
              <a:latin typeface="Franklin Gothic Heavy" panose="020B0603020102020204" pitchFamily="34" charset="0"/>
            </a:endParaRPr>
          </a:p>
        </p:txBody>
      </p:sp>
      <p:sp>
        <p:nvSpPr>
          <p:cNvPr id="11" name="Pentagon 10">
            <a:extLst>
              <a:ext uri="{FF2B5EF4-FFF2-40B4-BE49-F238E27FC236}">
                <a16:creationId xmlns:a16="http://schemas.microsoft.com/office/drawing/2014/main" id="{D54CA0CA-F06A-9F4E-9403-EBED4B77FCF2}"/>
              </a:ext>
            </a:extLst>
          </p:cNvPr>
          <p:cNvSpPr/>
          <p:nvPr userDrawn="1"/>
        </p:nvSpPr>
        <p:spPr>
          <a:xfrm>
            <a:off x="4062714" y="1574157"/>
            <a:ext cx="4375230" cy="937549"/>
          </a:xfrm>
          <a:prstGeom prst="homePlate">
            <a:avLst>
              <a:gd name="adj" fmla="val 33951"/>
            </a:avLst>
          </a:prstGeom>
          <a:gradFill flip="none" rotWithShape="1">
            <a:gsLst>
              <a:gs pos="0">
                <a:schemeClr val="bg1"/>
              </a:gs>
              <a:gs pos="100000">
                <a:srgbClr val="00539A">
                  <a:lumMod val="10000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b="1" spc="300">
              <a:solidFill>
                <a:schemeClr val="tx1"/>
              </a:solidFill>
              <a:latin typeface="Franklin Gothic Heavy" panose="020B0603020102020204" pitchFamily="34" charset="0"/>
            </a:endParaRPr>
          </a:p>
        </p:txBody>
      </p:sp>
      <p:sp>
        <p:nvSpPr>
          <p:cNvPr id="12" name="Pentagon 11">
            <a:extLst>
              <a:ext uri="{FF2B5EF4-FFF2-40B4-BE49-F238E27FC236}">
                <a16:creationId xmlns:a16="http://schemas.microsoft.com/office/drawing/2014/main" id="{573197CF-0D15-0A49-9139-0501FA69DC29}"/>
              </a:ext>
            </a:extLst>
          </p:cNvPr>
          <p:cNvSpPr/>
          <p:nvPr userDrawn="1"/>
        </p:nvSpPr>
        <p:spPr>
          <a:xfrm>
            <a:off x="11709" y="1574157"/>
            <a:ext cx="4375230" cy="937549"/>
          </a:xfrm>
          <a:prstGeom prst="homePlate">
            <a:avLst>
              <a:gd name="adj" fmla="val 33951"/>
            </a:avLst>
          </a:prstGeom>
          <a:gradFill flip="none" rotWithShape="1">
            <a:gsLst>
              <a:gs pos="0">
                <a:schemeClr val="bg1"/>
              </a:gs>
              <a:gs pos="100000">
                <a:srgbClr val="6885A4"/>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spc="300">
              <a:latin typeface="Franklin Gothic Heavy" panose="020B0603020102020204" pitchFamily="34" charset="0"/>
            </a:endParaRPr>
          </a:p>
        </p:txBody>
      </p:sp>
      <p:sp>
        <p:nvSpPr>
          <p:cNvPr id="22" name="Text Placeholder 21">
            <a:extLst>
              <a:ext uri="{FF2B5EF4-FFF2-40B4-BE49-F238E27FC236}">
                <a16:creationId xmlns:a16="http://schemas.microsoft.com/office/drawing/2014/main" id="{DA188B7E-9F80-784E-A93D-D49A9743D655}"/>
              </a:ext>
            </a:extLst>
          </p:cNvPr>
          <p:cNvSpPr>
            <a:spLocks noGrp="1"/>
          </p:cNvSpPr>
          <p:nvPr>
            <p:ph type="body" sz="quarter" idx="11" hasCustomPrompt="1"/>
          </p:nvPr>
        </p:nvSpPr>
        <p:spPr>
          <a:xfrm>
            <a:off x="537737" y="1776327"/>
            <a:ext cx="3145895"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3" name="Text Placeholder 21">
            <a:extLst>
              <a:ext uri="{FF2B5EF4-FFF2-40B4-BE49-F238E27FC236}">
                <a16:creationId xmlns:a16="http://schemas.microsoft.com/office/drawing/2014/main" id="{DD8385D7-D29A-984F-8710-4F0CFCEA05C6}"/>
              </a:ext>
            </a:extLst>
          </p:cNvPr>
          <p:cNvSpPr>
            <a:spLocks noGrp="1"/>
          </p:cNvSpPr>
          <p:nvPr>
            <p:ph type="body" sz="quarter" idx="12" hasCustomPrompt="1"/>
          </p:nvPr>
        </p:nvSpPr>
        <p:spPr>
          <a:xfrm>
            <a:off x="4541786" y="1776327"/>
            <a:ext cx="3204560"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4" name="Text Placeholder 21">
            <a:extLst>
              <a:ext uri="{FF2B5EF4-FFF2-40B4-BE49-F238E27FC236}">
                <a16:creationId xmlns:a16="http://schemas.microsoft.com/office/drawing/2014/main" id="{F25138AB-93A9-BA4A-8151-7EDB85C5D400}"/>
              </a:ext>
            </a:extLst>
          </p:cNvPr>
          <p:cNvSpPr>
            <a:spLocks noGrp="1"/>
          </p:cNvSpPr>
          <p:nvPr>
            <p:ph type="body" sz="quarter" idx="13" hasCustomPrompt="1"/>
          </p:nvPr>
        </p:nvSpPr>
        <p:spPr>
          <a:xfrm>
            <a:off x="8604499" y="1776327"/>
            <a:ext cx="3145895" cy="593806"/>
          </a:xfrm>
        </p:spPr>
        <p:txBody>
          <a:bodyPr lIns="0" tIns="0" rIns="0" bIns="0" anchor="ctr">
            <a:noAutofit/>
          </a:bodyPr>
          <a:lstStyle>
            <a:lvl1pPr marL="0" indent="0" algn="ctr">
              <a:buNone/>
              <a:defRPr lang="en-US" sz="4000" b="1" kern="1200" spc="300" dirty="0" smtClean="0">
                <a:solidFill>
                  <a:schemeClr val="tx1"/>
                </a:solidFill>
                <a:latin typeface="Arial" panose="020B0604020202020204" pitchFamily="34" charset="0"/>
                <a:ea typeface="+mn-ea"/>
                <a:cs typeface="Arial" panose="020B0604020202020204" pitchFamily="34" charset="0"/>
              </a:defRPr>
            </a:lvl1pPr>
            <a:lvl2pPr marL="457200" indent="0" algn="ctr">
              <a:buNone/>
              <a:defRPr lang="en-US" sz="4000" b="1" kern="1200" spc="300" dirty="0" smtClean="0">
                <a:solidFill>
                  <a:schemeClr val="tx1"/>
                </a:solidFill>
                <a:latin typeface="Franklin Gothic Heavy" panose="020B0603020102020204" pitchFamily="34" charset="0"/>
                <a:ea typeface="+mn-ea"/>
                <a:cs typeface="+mn-cs"/>
              </a:defRPr>
            </a:lvl2pPr>
            <a:lvl3pPr marL="914400" indent="0" algn="ctr">
              <a:buNone/>
              <a:defRPr lang="en-US" sz="4000" b="1" kern="1200" spc="300" dirty="0" smtClean="0">
                <a:solidFill>
                  <a:schemeClr val="tx1"/>
                </a:solidFill>
                <a:latin typeface="Franklin Gothic Heavy" panose="020B0603020102020204" pitchFamily="34" charset="0"/>
                <a:ea typeface="+mn-ea"/>
                <a:cs typeface="+mn-cs"/>
              </a:defRPr>
            </a:lvl3pPr>
            <a:lvl4pPr marL="1371600" indent="0" algn="ctr">
              <a:buNone/>
              <a:defRPr lang="en-US" sz="4000" b="1" kern="1200" spc="300" dirty="0" smtClean="0">
                <a:solidFill>
                  <a:schemeClr val="tx1"/>
                </a:solidFill>
                <a:latin typeface="Franklin Gothic Heavy" panose="020B0603020102020204" pitchFamily="34" charset="0"/>
                <a:ea typeface="+mn-ea"/>
                <a:cs typeface="+mn-cs"/>
              </a:defRPr>
            </a:lvl4pPr>
            <a:lvl5pPr marL="1828800" indent="0" algn="ctr">
              <a:buNone/>
              <a:defRPr lang="en-US" sz="4000" b="1" kern="1200" spc="300" dirty="0">
                <a:solidFill>
                  <a:schemeClr val="tx1"/>
                </a:solidFill>
                <a:latin typeface="Franklin Gothic Heavy" panose="020B0603020102020204" pitchFamily="34" charset="0"/>
                <a:ea typeface="+mn-ea"/>
                <a:cs typeface="+mn-cs"/>
              </a:defRPr>
            </a:lvl5pPr>
          </a:lstStyle>
          <a:p>
            <a:pPr lvl="0"/>
            <a:r>
              <a:rPr lang="en-US"/>
              <a:t>TITLE</a:t>
            </a:r>
          </a:p>
        </p:txBody>
      </p:sp>
      <p:sp>
        <p:nvSpPr>
          <p:cNvPr id="26" name="Text Placeholder 25">
            <a:extLst>
              <a:ext uri="{FF2B5EF4-FFF2-40B4-BE49-F238E27FC236}">
                <a16:creationId xmlns:a16="http://schemas.microsoft.com/office/drawing/2014/main" id="{BFBA0899-A0FA-554E-963F-20E91300A9A5}"/>
              </a:ext>
            </a:extLst>
          </p:cNvPr>
          <p:cNvSpPr>
            <a:spLocks noGrp="1"/>
          </p:cNvSpPr>
          <p:nvPr>
            <p:ph type="body" sz="quarter" idx="14"/>
          </p:nvPr>
        </p:nvSpPr>
        <p:spPr>
          <a:xfrm>
            <a:off x="537737"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schemeClr val="tx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5">
            <a:extLst>
              <a:ext uri="{FF2B5EF4-FFF2-40B4-BE49-F238E27FC236}">
                <a16:creationId xmlns:a16="http://schemas.microsoft.com/office/drawing/2014/main" id="{D9421872-8F53-494F-A41B-9C5ADA5FBC62}"/>
              </a:ext>
            </a:extLst>
          </p:cNvPr>
          <p:cNvSpPr>
            <a:spLocks noGrp="1"/>
          </p:cNvSpPr>
          <p:nvPr>
            <p:ph type="body" sz="quarter" idx="15"/>
          </p:nvPr>
        </p:nvSpPr>
        <p:spPr>
          <a:xfrm>
            <a:off x="4558592"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schemeClr val="tx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25">
            <a:extLst>
              <a:ext uri="{FF2B5EF4-FFF2-40B4-BE49-F238E27FC236}">
                <a16:creationId xmlns:a16="http://schemas.microsoft.com/office/drawing/2014/main" id="{5C1B0D52-3B98-3148-B092-68EEBF3232B6}"/>
              </a:ext>
            </a:extLst>
          </p:cNvPr>
          <p:cNvSpPr>
            <a:spLocks noGrp="1"/>
          </p:cNvSpPr>
          <p:nvPr>
            <p:ph type="body" sz="quarter" idx="16"/>
          </p:nvPr>
        </p:nvSpPr>
        <p:spPr>
          <a:xfrm>
            <a:off x="8617025" y="2976816"/>
            <a:ext cx="3145895" cy="3486614"/>
          </a:xfrm>
        </p:spPr>
        <p:txBody>
          <a:bodyPr/>
          <a:lstStyle>
            <a:lvl1pPr marL="0" indent="0" algn="ctr">
              <a:spcAft>
                <a:spcPts val="1800"/>
              </a:spcAft>
              <a:buNone/>
              <a:defRPr lang="en-US" sz="2400" b="1" kern="1200" spc="40" dirty="0" smtClean="0">
                <a:solidFill>
                  <a:schemeClr val="tx1"/>
                </a:solidFill>
                <a:latin typeface="Arial" panose="020B0604020202020204" pitchFamily="34" charset="0"/>
                <a:ea typeface="+mn-ea"/>
                <a:cs typeface="Arial" panose="020B0604020202020204" pitchFamily="34" charset="0"/>
              </a:defRPr>
            </a:lvl1pPr>
            <a:lvl2pPr marL="260350" indent="-2603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2pPr>
            <a:lvl3pPr marL="571500" indent="-249238">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3pPr>
            <a:lvl4pPr marL="920750" indent="-336550">
              <a:buFont typeface=".AppleSystemUIFont"/>
              <a:buChar char="-"/>
              <a:tabLst/>
              <a:defRPr lang="en-US" sz="2400" kern="1200" dirty="0" smtClean="0">
                <a:solidFill>
                  <a:schemeClr val="tx1"/>
                </a:solidFill>
                <a:latin typeface="Arial" panose="020B0604020202020204" pitchFamily="34" charset="0"/>
                <a:ea typeface="+mn-ea"/>
                <a:cs typeface="Arial" panose="020B0604020202020204" pitchFamily="34" charset="0"/>
              </a:defRPr>
            </a:lvl4pPr>
            <a:lvl5pPr marL="1144588" indent="-336550">
              <a:buFont typeface=".AppleSystemUIFont"/>
              <a:buChar char="-"/>
              <a:tabLst/>
              <a:defRPr lang="en-US" sz="2400" kern="1200" dirty="0">
                <a:solidFill>
                  <a:schemeClr val="tx1"/>
                </a:solidFill>
                <a:latin typeface="Arial" panose="020B0604020202020204" pitchFamily="34" charset="0"/>
                <a:ea typeface="+mn-ea"/>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C5EAEE2-ADFE-9A4F-A263-1F084AEDB33B}"/>
              </a:ext>
            </a:extLst>
          </p:cNvPr>
          <p:cNvSpPr>
            <a:spLocks noGrp="1"/>
          </p:cNvSpPr>
          <p:nvPr>
            <p:ph type="title"/>
          </p:nvPr>
        </p:nvSpPr>
        <p:spPr>
          <a:xfrm>
            <a:off x="545385" y="331020"/>
            <a:ext cx="11101230" cy="920855"/>
          </a:xfrm>
        </p:spPr>
        <p:txBody>
          <a:bodyPr>
            <a:normAutofit/>
          </a:bodyPr>
          <a:lstStyle>
            <a:lvl1pPr algn="ctr">
              <a:defRPr lang="en-US" sz="5400" b="1" kern="1200" dirty="0" smtClean="0">
                <a:solidFill>
                  <a:schemeClr val="tx1"/>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5667763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EEF748-EBEB-9B4E-ABB8-CE1D42AB7B13}"/>
              </a:ext>
            </a:extLst>
          </p:cNvPr>
          <p:cNvPicPr>
            <a:picLocks noChangeAspect="1"/>
          </p:cNvPicPr>
          <p:nvPr userDrawn="1"/>
        </p:nvPicPr>
        <p:blipFill>
          <a:blip r:embed="rId2">
            <a:alphaModFix amt="4000"/>
          </a:blip>
          <a:stretch>
            <a:fillRect/>
          </a:stretch>
        </p:blipFill>
        <p:spPr>
          <a:xfrm>
            <a:off x="7825759" y="2377094"/>
            <a:ext cx="5175504" cy="5175504"/>
          </a:xfrm>
          <a:prstGeom prst="rect">
            <a:avLst/>
          </a:prstGeom>
        </p:spPr>
      </p:pic>
      <p:sp>
        <p:nvSpPr>
          <p:cNvPr id="8" name="Text Placeholder 7">
            <a:extLst>
              <a:ext uri="{FF2B5EF4-FFF2-40B4-BE49-F238E27FC236}">
                <a16:creationId xmlns:a16="http://schemas.microsoft.com/office/drawing/2014/main" id="{5E421FD2-803B-6C4F-9D33-86ED137821C4}"/>
              </a:ext>
            </a:extLst>
          </p:cNvPr>
          <p:cNvSpPr>
            <a:spLocks noGrp="1"/>
          </p:cNvSpPr>
          <p:nvPr>
            <p:ph type="body" sz="quarter" idx="10" hasCustomPrompt="1"/>
          </p:nvPr>
        </p:nvSpPr>
        <p:spPr>
          <a:xfrm>
            <a:off x="2137569" y="2047579"/>
            <a:ext cx="7916862" cy="1539875"/>
          </a:xfrm>
        </p:spPr>
        <p:txBody>
          <a:bodyPr anchor="ctr"/>
          <a:lstStyle>
            <a:lvl1pPr marL="0" indent="0" algn="l">
              <a:buNone/>
              <a:defRPr kumimoji="0" lang="en-US" sz="6600" b="1" i="0" u="none" strike="noStrike" kern="1200" cap="none" spc="300" normalizeH="0" baseline="0" dirty="0" smtClean="0">
                <a:ln>
                  <a:noFill/>
                </a:ln>
                <a:solidFill>
                  <a:prstClr val="white"/>
                </a:solidFill>
                <a:effectLst/>
                <a:uLnTx/>
                <a:uFillTx/>
                <a:latin typeface="Arial" panose="020B0604020202020204" pitchFamily="34" charset="0"/>
                <a:ea typeface="+mn-ea"/>
                <a:cs typeface="Arial" panose="020B0604020202020204" pitchFamily="34" charset="0"/>
              </a:defRPr>
            </a:lvl1pPr>
            <a:lvl2pPr marL="4572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2pPr>
            <a:lvl3pPr marL="9144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3pPr>
            <a:lvl4pPr marL="13716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4pPr>
            <a:lvl5pPr marL="1828800" indent="0" algn="ctr">
              <a:buNone/>
              <a:defRPr kumimoji="0" lang="en-US" sz="6600" b="1" i="0" u="none" strike="noStrike" kern="1200" cap="none" spc="300" normalizeH="0" baseline="0" dirty="0">
                <a:ln>
                  <a:noFill/>
                </a:ln>
                <a:solidFill>
                  <a:prstClr val="white"/>
                </a:solidFill>
                <a:effectLst/>
                <a:uLnTx/>
                <a:uFillTx/>
                <a:latin typeface="Franklin Gothic Demi" panose="020B0603020102020204" pitchFamily="34" charset="0"/>
                <a:ea typeface="+mn-ea"/>
                <a:cs typeface="+mn-cs"/>
              </a:defRPr>
            </a:lvl5pPr>
          </a:lstStyle>
          <a:p>
            <a:pPr lvl="0"/>
            <a:r>
              <a:rPr lang="en-US"/>
              <a:t>QUESTIONS?</a:t>
            </a:r>
          </a:p>
        </p:txBody>
      </p:sp>
      <p:sp>
        <p:nvSpPr>
          <p:cNvPr id="9" name="Text Placeholder 7">
            <a:extLst>
              <a:ext uri="{FF2B5EF4-FFF2-40B4-BE49-F238E27FC236}">
                <a16:creationId xmlns:a16="http://schemas.microsoft.com/office/drawing/2014/main" id="{751E1607-1D58-4149-BC97-D41160B1B57C}"/>
              </a:ext>
            </a:extLst>
          </p:cNvPr>
          <p:cNvSpPr>
            <a:spLocks noGrp="1"/>
          </p:cNvSpPr>
          <p:nvPr>
            <p:ph type="body" sz="quarter" idx="11" hasCustomPrompt="1"/>
          </p:nvPr>
        </p:nvSpPr>
        <p:spPr>
          <a:xfrm>
            <a:off x="2137569" y="3976121"/>
            <a:ext cx="7916862" cy="1539875"/>
          </a:xfrm>
        </p:spPr>
        <p:txBody>
          <a:bodyPr anchor="ctr">
            <a:normAutofit/>
          </a:bodyPr>
          <a:lstStyle>
            <a:lvl1pPr marL="0" indent="0" algn="l">
              <a:buNone/>
              <a:defRPr kumimoji="0" lang="en-US" sz="2400" b="0" i="0" u="none" strike="noStrike" kern="1200" cap="none" spc="0" normalizeH="0" baseline="0" dirty="0" smtClean="0">
                <a:ln>
                  <a:noFill/>
                </a:ln>
                <a:solidFill>
                  <a:prstClr val="white"/>
                </a:solidFill>
                <a:effectLst/>
                <a:uLnTx/>
                <a:uFillTx/>
                <a:latin typeface="Arial" panose="020B0604020202020204" pitchFamily="34" charset="0"/>
                <a:ea typeface="+mn-ea"/>
                <a:cs typeface="Arial" panose="020B0604020202020204" pitchFamily="34" charset="0"/>
              </a:defRPr>
            </a:lvl1pPr>
            <a:lvl2pPr marL="4572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2pPr>
            <a:lvl3pPr marL="9144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3pPr>
            <a:lvl4pPr marL="13716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4pPr>
            <a:lvl5pPr marL="1828800" indent="0" algn="ctr">
              <a:buNone/>
              <a:defRPr kumimoji="0" lang="en-US" sz="6600" b="1" i="0" u="none" strike="noStrike" kern="1200" cap="none" spc="300" normalizeH="0" baseline="0" dirty="0">
                <a:ln>
                  <a:noFill/>
                </a:ln>
                <a:solidFill>
                  <a:prstClr val="white"/>
                </a:solidFill>
                <a:effectLst/>
                <a:uLnTx/>
                <a:uFillTx/>
                <a:latin typeface="Franklin Gothic Demi" panose="020B0603020102020204" pitchFamily="34" charset="0"/>
                <a:ea typeface="+mn-ea"/>
                <a:cs typeface="+mn-cs"/>
              </a:defRPr>
            </a:lvl5pPr>
          </a:lstStyle>
          <a:p>
            <a:pPr lvl="0"/>
            <a:r>
              <a:rPr lang="en-US"/>
              <a:t>Contact information</a:t>
            </a:r>
          </a:p>
        </p:txBody>
      </p:sp>
      <p:pic>
        <p:nvPicPr>
          <p:cNvPr id="4" name="Picture 3">
            <a:extLst>
              <a:ext uri="{FF2B5EF4-FFF2-40B4-BE49-F238E27FC236}">
                <a16:creationId xmlns:a16="http://schemas.microsoft.com/office/drawing/2014/main" id="{B686DB6E-6A51-0A47-B29C-18F1EA701BCF}"/>
              </a:ext>
            </a:extLst>
          </p:cNvPr>
          <p:cNvPicPr>
            <a:picLocks noChangeAspect="1"/>
          </p:cNvPicPr>
          <p:nvPr userDrawn="1"/>
        </p:nvPicPr>
        <p:blipFill>
          <a:blip r:embed="rId3"/>
          <a:stretch>
            <a:fillRect/>
          </a:stretch>
        </p:blipFill>
        <p:spPr>
          <a:xfrm>
            <a:off x="1284655" y="820713"/>
            <a:ext cx="2222500" cy="838200"/>
          </a:xfrm>
          <a:prstGeom prst="rect">
            <a:avLst/>
          </a:prstGeom>
        </p:spPr>
      </p:pic>
    </p:spTree>
    <p:extLst>
      <p:ext uri="{BB962C8B-B14F-4D97-AF65-F5344CB8AC3E}">
        <p14:creationId xmlns:p14="http://schemas.microsoft.com/office/powerpoint/2010/main" val="22613755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Slide: White">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69507B4-CDE7-EA4F-B6F7-C907C9A5547F}"/>
              </a:ext>
            </a:extLst>
          </p:cNvPr>
          <p:cNvPicPr>
            <a:picLocks noChangeAspect="1"/>
          </p:cNvPicPr>
          <p:nvPr userDrawn="1"/>
        </p:nvPicPr>
        <p:blipFill>
          <a:blip r:embed="rId2">
            <a:alphaModFix amt="15000"/>
          </a:blip>
          <a:stretch>
            <a:fillRect/>
          </a:stretch>
        </p:blipFill>
        <p:spPr>
          <a:xfrm>
            <a:off x="7825759" y="2377094"/>
            <a:ext cx="5179136" cy="5179136"/>
          </a:xfrm>
          <a:prstGeom prst="rect">
            <a:avLst/>
          </a:prstGeom>
        </p:spPr>
      </p:pic>
      <p:sp>
        <p:nvSpPr>
          <p:cNvPr id="8" name="Text Placeholder 7">
            <a:extLst>
              <a:ext uri="{FF2B5EF4-FFF2-40B4-BE49-F238E27FC236}">
                <a16:creationId xmlns:a16="http://schemas.microsoft.com/office/drawing/2014/main" id="{5E421FD2-803B-6C4F-9D33-86ED137821C4}"/>
              </a:ext>
            </a:extLst>
          </p:cNvPr>
          <p:cNvSpPr>
            <a:spLocks noGrp="1"/>
          </p:cNvSpPr>
          <p:nvPr>
            <p:ph type="body" sz="quarter" idx="10" hasCustomPrompt="1"/>
          </p:nvPr>
        </p:nvSpPr>
        <p:spPr>
          <a:xfrm>
            <a:off x="2137569" y="2047579"/>
            <a:ext cx="7916862" cy="1539875"/>
          </a:xfrm>
        </p:spPr>
        <p:txBody>
          <a:bodyPr anchor="ctr"/>
          <a:lstStyle>
            <a:lvl1pPr marL="0" indent="0" algn="l">
              <a:buNone/>
              <a:defRPr kumimoji="0" lang="en-US" sz="6600" b="1" i="0" u="none" strike="noStrike" kern="1200" cap="none" spc="300" normalizeH="0" baseline="0" dirty="0" smtClean="0">
                <a:ln>
                  <a:noFill/>
                </a:ln>
                <a:solidFill>
                  <a:schemeClr val="tx1"/>
                </a:solidFill>
                <a:effectLst/>
                <a:uLnTx/>
                <a:uFillTx/>
                <a:latin typeface="Arial" panose="020B0604020202020204" pitchFamily="34" charset="0"/>
                <a:ea typeface="+mn-ea"/>
                <a:cs typeface="Arial" panose="020B0604020202020204" pitchFamily="34" charset="0"/>
              </a:defRPr>
            </a:lvl1pPr>
            <a:lvl2pPr marL="4572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2pPr>
            <a:lvl3pPr marL="9144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3pPr>
            <a:lvl4pPr marL="13716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4pPr>
            <a:lvl5pPr marL="1828800" indent="0" algn="ctr">
              <a:buNone/>
              <a:defRPr kumimoji="0" lang="en-US" sz="6600" b="1" i="0" u="none" strike="noStrike" kern="1200" cap="none" spc="300" normalizeH="0" baseline="0" dirty="0">
                <a:ln>
                  <a:noFill/>
                </a:ln>
                <a:solidFill>
                  <a:prstClr val="white"/>
                </a:solidFill>
                <a:effectLst/>
                <a:uLnTx/>
                <a:uFillTx/>
                <a:latin typeface="Franklin Gothic Demi" panose="020B0603020102020204" pitchFamily="34" charset="0"/>
                <a:ea typeface="+mn-ea"/>
                <a:cs typeface="+mn-cs"/>
              </a:defRPr>
            </a:lvl5pPr>
          </a:lstStyle>
          <a:p>
            <a:pPr lvl="0"/>
            <a:r>
              <a:rPr lang="en-US"/>
              <a:t>QUESTIONS?</a:t>
            </a:r>
          </a:p>
        </p:txBody>
      </p:sp>
      <p:sp>
        <p:nvSpPr>
          <p:cNvPr id="9" name="Text Placeholder 7">
            <a:extLst>
              <a:ext uri="{FF2B5EF4-FFF2-40B4-BE49-F238E27FC236}">
                <a16:creationId xmlns:a16="http://schemas.microsoft.com/office/drawing/2014/main" id="{751E1607-1D58-4149-BC97-D41160B1B57C}"/>
              </a:ext>
            </a:extLst>
          </p:cNvPr>
          <p:cNvSpPr>
            <a:spLocks noGrp="1"/>
          </p:cNvSpPr>
          <p:nvPr>
            <p:ph type="body" sz="quarter" idx="11" hasCustomPrompt="1"/>
          </p:nvPr>
        </p:nvSpPr>
        <p:spPr>
          <a:xfrm>
            <a:off x="2137569" y="3976121"/>
            <a:ext cx="7916862" cy="1539875"/>
          </a:xfrm>
        </p:spPr>
        <p:txBody>
          <a:bodyPr anchor="ctr">
            <a:normAutofit/>
          </a:bodyPr>
          <a:lstStyle>
            <a:lvl1pPr marL="0" indent="0" algn="l">
              <a:buNone/>
              <a:defRPr kumimoji="0" lang="en-US" sz="2400" b="0" i="0" u="none" strike="noStrike" kern="1200" cap="none" spc="0" normalizeH="0" baseline="0" dirty="0" smtClean="0">
                <a:ln>
                  <a:noFill/>
                </a:ln>
                <a:solidFill>
                  <a:schemeClr val="accent1"/>
                </a:solidFill>
                <a:effectLst/>
                <a:uLnTx/>
                <a:uFillTx/>
                <a:latin typeface="Arial" panose="020B0604020202020204" pitchFamily="34" charset="0"/>
                <a:ea typeface="+mn-ea"/>
                <a:cs typeface="Arial" panose="020B0604020202020204" pitchFamily="34" charset="0"/>
              </a:defRPr>
            </a:lvl1pPr>
            <a:lvl2pPr marL="4572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2pPr>
            <a:lvl3pPr marL="9144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3pPr>
            <a:lvl4pPr marL="1371600" indent="0" algn="ctr">
              <a:buNone/>
              <a:defRPr kumimoji="0" lang="en-US" sz="6600" b="1" i="0" u="none" strike="noStrike" kern="1200" cap="none" spc="300" normalizeH="0" baseline="0" dirty="0" smtClean="0">
                <a:ln>
                  <a:noFill/>
                </a:ln>
                <a:solidFill>
                  <a:prstClr val="white"/>
                </a:solidFill>
                <a:effectLst/>
                <a:uLnTx/>
                <a:uFillTx/>
                <a:latin typeface="Franklin Gothic Demi" panose="020B0603020102020204" pitchFamily="34" charset="0"/>
                <a:ea typeface="+mn-ea"/>
                <a:cs typeface="+mn-cs"/>
              </a:defRPr>
            </a:lvl4pPr>
            <a:lvl5pPr marL="1828800" indent="0" algn="ctr">
              <a:buNone/>
              <a:defRPr kumimoji="0" lang="en-US" sz="6600" b="1" i="0" u="none" strike="noStrike" kern="1200" cap="none" spc="300" normalizeH="0" baseline="0" dirty="0">
                <a:ln>
                  <a:noFill/>
                </a:ln>
                <a:solidFill>
                  <a:prstClr val="white"/>
                </a:solidFill>
                <a:effectLst/>
                <a:uLnTx/>
                <a:uFillTx/>
                <a:latin typeface="Franklin Gothic Demi" panose="020B0603020102020204" pitchFamily="34" charset="0"/>
                <a:ea typeface="+mn-ea"/>
                <a:cs typeface="+mn-cs"/>
              </a:defRPr>
            </a:lvl5pPr>
          </a:lstStyle>
          <a:p>
            <a:pPr lvl="0"/>
            <a:r>
              <a:rPr lang="en-US"/>
              <a:t>Contact information</a:t>
            </a:r>
          </a:p>
        </p:txBody>
      </p:sp>
      <p:pic>
        <p:nvPicPr>
          <p:cNvPr id="14" name="Picture 13">
            <a:extLst>
              <a:ext uri="{FF2B5EF4-FFF2-40B4-BE49-F238E27FC236}">
                <a16:creationId xmlns:a16="http://schemas.microsoft.com/office/drawing/2014/main" id="{13A961D0-83B0-B04F-B25C-89C2F703FE4F}"/>
              </a:ext>
            </a:extLst>
          </p:cNvPr>
          <p:cNvPicPr>
            <a:picLocks noChangeAspect="1"/>
          </p:cNvPicPr>
          <p:nvPr userDrawn="1"/>
        </p:nvPicPr>
        <p:blipFill>
          <a:blip r:embed="rId3"/>
          <a:stretch>
            <a:fillRect/>
          </a:stretch>
        </p:blipFill>
        <p:spPr>
          <a:xfrm>
            <a:off x="1284655" y="822237"/>
            <a:ext cx="2222500" cy="838200"/>
          </a:xfrm>
          <a:prstGeom prst="rect">
            <a:avLst/>
          </a:prstGeom>
        </p:spPr>
      </p:pic>
    </p:spTree>
    <p:extLst>
      <p:ext uri="{BB962C8B-B14F-4D97-AF65-F5344CB8AC3E}">
        <p14:creationId xmlns:p14="http://schemas.microsoft.com/office/powerpoint/2010/main" val="293754915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665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BB8206-C3E9-48CE-AD9E-3C52685640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93C9BA-A849-4BBF-ACED-7450B99C50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0C1BD-4889-4F7C-89A0-F1B918625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C6942982-79C3-4A9C-BD7B-921749B57B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8E7B9A2-A166-4DE4-96C3-CEAEA9C3F0C5}" type="slidenum">
              <a:rPr lang="en-US" smtClean="0"/>
              <a:pPr/>
              <a:t>‹#›</a:t>
            </a:fld>
            <a:endParaRPr lang="en-US"/>
          </a:p>
        </p:txBody>
      </p:sp>
    </p:spTree>
    <p:extLst>
      <p:ext uri="{BB962C8B-B14F-4D97-AF65-F5344CB8AC3E}">
        <p14:creationId xmlns:p14="http://schemas.microsoft.com/office/powerpoint/2010/main" val="29550592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0"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s://www.genome.gov/about-genomics/fact-sheets/Eugenics-and-Scientific-Racism"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hyperlink" Target="https://www.apa.org/about/apa/equity-diversity-inclusion/framework.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time-pass-antique-old-style-1339975/" TargetMode="External"/><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hyperlink" Target="https://www.apa.org/about/apa/equity-diversity-inclusion/framework" TargetMode="Externa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D8883-5D56-4131-B2D0-89FC16C022DE}"/>
              </a:ext>
            </a:extLst>
          </p:cNvPr>
          <p:cNvSpPr>
            <a:spLocks noGrp="1"/>
          </p:cNvSpPr>
          <p:nvPr>
            <p:ph type="ctrTitle"/>
          </p:nvPr>
        </p:nvSpPr>
        <p:spPr/>
        <p:txBody>
          <a:bodyPr>
            <a:normAutofit/>
          </a:bodyPr>
          <a:lstStyle/>
          <a:p>
            <a:r>
              <a:rPr lang="en-US" dirty="0"/>
              <a:t>History of Racism in American Psychology</a:t>
            </a:r>
          </a:p>
        </p:txBody>
      </p:sp>
      <p:sp>
        <p:nvSpPr>
          <p:cNvPr id="6" name="Text Placeholder 5">
            <a:extLst>
              <a:ext uri="{FF2B5EF4-FFF2-40B4-BE49-F238E27FC236}">
                <a16:creationId xmlns:a16="http://schemas.microsoft.com/office/drawing/2014/main" id="{C1E96C0E-45CD-FA40-8106-50BE4E9BC4F2}"/>
              </a:ext>
            </a:extLst>
          </p:cNvPr>
          <p:cNvSpPr>
            <a:spLocks noGrp="1"/>
          </p:cNvSpPr>
          <p:nvPr>
            <p:ph type="body" sz="quarter" idx="15"/>
          </p:nvPr>
        </p:nvSpPr>
        <p:spPr/>
        <p:txBody>
          <a:bodyPr/>
          <a:lstStyle/>
          <a:p>
            <a:r>
              <a:rPr lang="en-US" dirty="0"/>
              <a:t>American Psychological Association</a:t>
            </a:r>
          </a:p>
        </p:txBody>
      </p:sp>
    </p:spTree>
    <p:extLst>
      <p:ext uri="{BB962C8B-B14F-4D97-AF65-F5344CB8AC3E}">
        <p14:creationId xmlns:p14="http://schemas.microsoft.com/office/powerpoint/2010/main" val="22514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C131-2770-4152-9BFA-23263E08011A}"/>
              </a:ext>
            </a:extLst>
          </p:cNvPr>
          <p:cNvSpPr>
            <a:spLocks noGrp="1"/>
          </p:cNvSpPr>
          <p:nvPr>
            <p:ph type="title"/>
          </p:nvPr>
        </p:nvSpPr>
        <p:spPr>
          <a:xfrm>
            <a:off x="674899" y="856140"/>
            <a:ext cx="2835744" cy="5156375"/>
          </a:xfrm>
        </p:spPr>
        <p:txBody>
          <a:bodyPr/>
          <a:lstStyle/>
          <a:p>
            <a:r>
              <a:rPr lang="en-US" sz="4400" dirty="0">
                <a:cs typeface="Calibri Light"/>
              </a:rPr>
              <a:t>Outline</a:t>
            </a:r>
            <a:endParaRPr lang="en-US" sz="4400" dirty="0"/>
          </a:p>
        </p:txBody>
      </p:sp>
      <p:sp>
        <p:nvSpPr>
          <p:cNvPr id="3" name="Content Placeholder 2">
            <a:extLst>
              <a:ext uri="{FF2B5EF4-FFF2-40B4-BE49-F238E27FC236}">
                <a16:creationId xmlns:a16="http://schemas.microsoft.com/office/drawing/2014/main" id="{68A06298-4AE7-452D-A7F6-B370435CACF8}"/>
              </a:ext>
            </a:extLst>
          </p:cNvPr>
          <p:cNvSpPr>
            <a:spLocks noGrp="1"/>
          </p:cNvSpPr>
          <p:nvPr>
            <p:ph type="body" sz="quarter" idx="11"/>
          </p:nvPr>
        </p:nvSpPr>
        <p:spPr>
          <a:xfrm>
            <a:off x="3510643" y="509298"/>
            <a:ext cx="8006166" cy="5145719"/>
          </a:xfrm>
        </p:spPr>
        <p:txBody>
          <a:bodyPr vert="horz" lIns="91440" tIns="45720" rIns="91440" bIns="45720" rtlCol="0" anchor="t">
            <a:noAutofit/>
          </a:bodyPr>
          <a:lstStyle/>
          <a:p>
            <a:pPr marL="514350" indent="-514350">
              <a:lnSpc>
                <a:spcPct val="150000"/>
              </a:lnSpc>
              <a:buAutoNum type="romanUcPeriod"/>
            </a:pPr>
            <a:r>
              <a:rPr lang="en-US" sz="1800" dirty="0">
                <a:cs typeface="Calibri"/>
              </a:rPr>
              <a:t>Summary of Harms</a:t>
            </a:r>
            <a:endParaRPr lang="en-US" sz="1800" dirty="0"/>
          </a:p>
          <a:p>
            <a:pPr marL="514350" indent="-514350">
              <a:lnSpc>
                <a:spcPct val="150000"/>
              </a:lnSpc>
              <a:buAutoNum type="romanUcPeriod"/>
            </a:pPr>
            <a:r>
              <a:rPr lang="en-US" sz="1800" dirty="0">
                <a:ea typeface="+mn-lt"/>
                <a:cs typeface="+mn-lt"/>
              </a:rPr>
              <a:t>How did scientific racism and eugenics come about?</a:t>
            </a:r>
          </a:p>
          <a:p>
            <a:pPr marL="514350" indent="-514350">
              <a:lnSpc>
                <a:spcPct val="150000"/>
              </a:lnSpc>
              <a:buAutoNum type="romanUcPeriod"/>
            </a:pPr>
            <a:r>
              <a:rPr lang="en-US" sz="1800" dirty="0">
                <a:ea typeface="+mn-lt"/>
                <a:cs typeface="+mn-lt"/>
              </a:rPr>
              <a:t>Key Terms</a:t>
            </a:r>
          </a:p>
          <a:p>
            <a:pPr marL="514350" indent="-514350">
              <a:lnSpc>
                <a:spcPct val="150000"/>
              </a:lnSpc>
              <a:buAutoNum type="romanUcPeriod"/>
            </a:pPr>
            <a:r>
              <a:rPr lang="en-US" sz="1800" dirty="0">
                <a:ea typeface="+mn-lt"/>
                <a:cs typeface="+mn-lt"/>
              </a:rPr>
              <a:t>Eugenics and Scientific Racism</a:t>
            </a:r>
          </a:p>
          <a:p>
            <a:pPr marL="514350" indent="-514350">
              <a:lnSpc>
                <a:spcPct val="150000"/>
              </a:lnSpc>
              <a:buFont typeface=".AppleSystemUIFont"/>
              <a:buAutoNum type="romanUcPeriod"/>
            </a:pPr>
            <a:r>
              <a:rPr lang="en-US" sz="1800" dirty="0">
                <a:ea typeface="+mn-lt"/>
                <a:cs typeface="+mn-lt"/>
              </a:rPr>
              <a:t>Defining Human Hierarchies</a:t>
            </a:r>
          </a:p>
          <a:p>
            <a:pPr marL="514350" indent="-514350">
              <a:lnSpc>
                <a:spcPct val="150000"/>
              </a:lnSpc>
              <a:buAutoNum type="romanUcPeriod"/>
            </a:pPr>
            <a:r>
              <a:rPr lang="en-US" sz="1800" dirty="0">
                <a:ea typeface="+mn-lt"/>
                <a:cs typeface="+mn-lt"/>
              </a:rPr>
              <a:t>Scientific Racism and Human Hierarchies in Psychology</a:t>
            </a:r>
          </a:p>
          <a:p>
            <a:pPr marL="514350" indent="-514350">
              <a:lnSpc>
                <a:spcPct val="150000"/>
              </a:lnSpc>
              <a:buAutoNum type="romanUcPeriod"/>
            </a:pPr>
            <a:r>
              <a:rPr lang="en-US" sz="1800" dirty="0">
                <a:ea typeface="+mn-lt"/>
                <a:cs typeface="+mn-lt"/>
              </a:rPr>
              <a:t>Whiteness as the Standard in Psychology and Globally</a:t>
            </a:r>
          </a:p>
          <a:p>
            <a:pPr marL="514350" indent="-514350">
              <a:lnSpc>
                <a:spcPct val="150000"/>
              </a:lnSpc>
              <a:buAutoNum type="romanUcPeriod"/>
            </a:pPr>
            <a:r>
              <a:rPr lang="en-US" sz="1800" dirty="0">
                <a:ea typeface="+mn-lt"/>
                <a:cs typeface="+mn-lt"/>
              </a:rPr>
              <a:t>Historical Data Used to Harm People of Color</a:t>
            </a:r>
          </a:p>
          <a:p>
            <a:pPr marL="514350" indent="-514350">
              <a:lnSpc>
                <a:spcPct val="150000"/>
              </a:lnSpc>
              <a:buAutoNum type="romanUcPeriod"/>
            </a:pPr>
            <a:r>
              <a:rPr lang="en-US" sz="1800" dirty="0">
                <a:ea typeface="+mn-lt"/>
                <a:cs typeface="+mn-lt"/>
              </a:rPr>
              <a:t>Consequences of Whiteness in Psychology</a:t>
            </a:r>
          </a:p>
          <a:p>
            <a:pPr marL="514350" indent="-514350">
              <a:lnSpc>
                <a:spcPct val="150000"/>
              </a:lnSpc>
              <a:buAutoNum type="romanUcPeriod"/>
            </a:pPr>
            <a:r>
              <a:rPr lang="en-US" sz="1800" dirty="0">
                <a:ea typeface="+mn-lt"/>
                <a:cs typeface="+mn-lt"/>
              </a:rPr>
              <a:t>Psychology's Exclusion of People of Color</a:t>
            </a:r>
          </a:p>
          <a:p>
            <a:pPr marL="514350" indent="-514350">
              <a:lnSpc>
                <a:spcPct val="150000"/>
              </a:lnSpc>
              <a:buAutoNum type="romanUcPeriod"/>
            </a:pPr>
            <a:r>
              <a:rPr lang="en-US" sz="1800" dirty="0">
                <a:ea typeface="+mn-lt"/>
                <a:cs typeface="+mn-lt"/>
              </a:rPr>
              <a:t>References</a:t>
            </a:r>
          </a:p>
        </p:txBody>
      </p:sp>
    </p:spTree>
    <p:extLst>
      <p:ext uri="{BB962C8B-B14F-4D97-AF65-F5344CB8AC3E}">
        <p14:creationId xmlns:p14="http://schemas.microsoft.com/office/powerpoint/2010/main" val="328304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4F7D6-0D5F-5142-9518-AB6394F9C523}"/>
              </a:ext>
            </a:extLst>
          </p:cNvPr>
          <p:cNvSpPr>
            <a:spLocks noGrp="1"/>
          </p:cNvSpPr>
          <p:nvPr>
            <p:ph type="title"/>
          </p:nvPr>
        </p:nvSpPr>
        <p:spPr/>
        <p:txBody>
          <a:bodyPr/>
          <a:lstStyle/>
          <a:p>
            <a:r>
              <a:rPr lang="en-US" dirty="0">
                <a:ea typeface="+mj-lt"/>
                <a:cs typeface="+mj-lt"/>
              </a:rPr>
              <a:t>Summary of Harms: </a:t>
            </a:r>
            <a:r>
              <a:rPr lang="en-US" b="0" dirty="0">
                <a:ea typeface="+mj-lt"/>
                <a:cs typeface="+mj-lt"/>
              </a:rPr>
              <a:t>Part 1</a:t>
            </a:r>
            <a:endParaRPr lang="en-US" dirty="0"/>
          </a:p>
        </p:txBody>
      </p:sp>
      <p:sp>
        <p:nvSpPr>
          <p:cNvPr id="3" name="Content Placeholder 2">
            <a:extLst>
              <a:ext uri="{FF2B5EF4-FFF2-40B4-BE49-F238E27FC236}">
                <a16:creationId xmlns:a16="http://schemas.microsoft.com/office/drawing/2014/main" id="{7B4A1A23-42C2-4080-8EE6-07E4FD348931}"/>
              </a:ext>
            </a:extLst>
          </p:cNvPr>
          <p:cNvSpPr>
            <a:spLocks noGrp="1"/>
          </p:cNvSpPr>
          <p:nvPr>
            <p:ph type="body" sz="quarter" idx="11"/>
          </p:nvPr>
        </p:nvSpPr>
        <p:spPr>
          <a:xfrm>
            <a:off x="674899" y="1717884"/>
            <a:ext cx="10841909" cy="4620895"/>
          </a:xfrm>
        </p:spPr>
        <p:txBody>
          <a:bodyPr vert="horz" lIns="91440" tIns="45720" rIns="91440" bIns="45720" rtlCol="0" anchor="t">
            <a:noAutofit/>
          </a:bodyPr>
          <a:lstStyle/>
          <a:p>
            <a:pPr marL="0" indent="0">
              <a:lnSpc>
                <a:spcPct val="100000"/>
              </a:lnSpc>
              <a:spcAft>
                <a:spcPts val="1200"/>
              </a:spcAft>
              <a:buNone/>
            </a:pPr>
            <a:r>
              <a:rPr lang="en-US" b="1">
                <a:ea typeface="+mn-lt"/>
              </a:rPr>
              <a:t>The historical review indicates that psychologists have, in both the past and present:</a:t>
            </a:r>
          </a:p>
          <a:p>
            <a:pPr>
              <a:lnSpc>
                <a:spcPct val="120000"/>
              </a:lnSpc>
            </a:pPr>
            <a:r>
              <a:rPr lang="en-US" sz="2400">
                <a:cs typeface="Calibri"/>
              </a:rPr>
              <a:t>Established and participated in scientific models and approaches rooted in scientific racism</a:t>
            </a:r>
          </a:p>
          <a:p>
            <a:pPr>
              <a:lnSpc>
                <a:spcPct val="120000"/>
              </a:lnSpc>
            </a:pPr>
            <a:r>
              <a:rPr lang="en-US" sz="2400">
                <a:cs typeface="Calibri"/>
              </a:rPr>
              <a:t>Created, sustained, and promulgated ideas of human hierarchy through the construction, study, and interpretation of racial difference</a:t>
            </a:r>
            <a:endParaRPr lang="en-US" sz="2400">
              <a:ea typeface="+mn-lt"/>
              <a:cs typeface="+mn-lt"/>
            </a:endParaRPr>
          </a:p>
          <a:p>
            <a:pPr>
              <a:lnSpc>
                <a:spcPct val="120000"/>
              </a:lnSpc>
            </a:pPr>
            <a:r>
              <a:rPr lang="en-US" sz="2400">
                <a:cs typeface="Calibri"/>
              </a:rPr>
              <a:t>Promoted the idea that racial difference is biologically based and fixed</a:t>
            </a:r>
            <a:endParaRPr lang="en-US" sz="2400">
              <a:ea typeface="+mn-lt"/>
              <a:cs typeface="+mn-lt"/>
            </a:endParaRPr>
          </a:p>
          <a:p>
            <a:pPr>
              <a:lnSpc>
                <a:spcPct val="120000"/>
              </a:lnSpc>
            </a:pPr>
            <a:r>
              <a:rPr lang="en-US" sz="2400">
                <a:cs typeface="Calibri"/>
              </a:rPr>
              <a:t>Used psychological science and practice to support segregated and subpar education for people of color</a:t>
            </a:r>
          </a:p>
        </p:txBody>
      </p:sp>
    </p:spTree>
    <p:extLst>
      <p:ext uri="{BB962C8B-B14F-4D97-AF65-F5344CB8AC3E}">
        <p14:creationId xmlns:p14="http://schemas.microsoft.com/office/powerpoint/2010/main" val="316333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EEE7F-A220-43ED-BE43-61B66632A399}"/>
              </a:ext>
            </a:extLst>
          </p:cNvPr>
          <p:cNvSpPr>
            <a:spLocks noGrp="1"/>
          </p:cNvSpPr>
          <p:nvPr>
            <p:ph type="title"/>
          </p:nvPr>
        </p:nvSpPr>
        <p:spPr/>
        <p:txBody>
          <a:bodyPr>
            <a:noAutofit/>
          </a:bodyPr>
          <a:lstStyle/>
          <a:p>
            <a:r>
              <a:rPr lang="en-US" dirty="0">
                <a:ea typeface="+mj-lt"/>
                <a:cs typeface="+mj-lt"/>
              </a:rPr>
              <a:t>Summary of Harms: </a:t>
            </a:r>
            <a:r>
              <a:rPr lang="en-US" b="0" dirty="0">
                <a:ea typeface="+mj-lt"/>
                <a:cs typeface="+mj-lt"/>
              </a:rPr>
              <a:t>Part 2</a:t>
            </a:r>
            <a:endParaRPr lang="en-US" b="0" dirty="0"/>
          </a:p>
        </p:txBody>
      </p:sp>
      <p:sp>
        <p:nvSpPr>
          <p:cNvPr id="3" name="Content Placeholder 2">
            <a:extLst>
              <a:ext uri="{FF2B5EF4-FFF2-40B4-BE49-F238E27FC236}">
                <a16:creationId xmlns:a16="http://schemas.microsoft.com/office/drawing/2014/main" id="{2425D669-02C5-44BA-906E-D566A1583450}"/>
              </a:ext>
            </a:extLst>
          </p:cNvPr>
          <p:cNvSpPr>
            <a:spLocks noGrp="1"/>
          </p:cNvSpPr>
          <p:nvPr>
            <p:ph type="body" sz="quarter" idx="11"/>
          </p:nvPr>
        </p:nvSpPr>
        <p:spPr>
          <a:xfrm>
            <a:off x="674899" y="1771591"/>
            <a:ext cx="10841909" cy="4158089"/>
          </a:xfrm>
        </p:spPr>
        <p:txBody>
          <a:bodyPr vert="horz" lIns="91440" tIns="45720" rIns="91440" bIns="45720" rtlCol="0" anchor="t">
            <a:normAutofit/>
          </a:bodyPr>
          <a:lstStyle/>
          <a:p>
            <a:pPr>
              <a:lnSpc>
                <a:spcPct val="120000"/>
              </a:lnSpc>
              <a:spcBef>
                <a:spcPts val="1800"/>
              </a:spcBef>
            </a:pPr>
            <a:r>
              <a:rPr lang="en-US" sz="2400">
                <a:ea typeface="+mn-lt"/>
                <a:cs typeface="+mn-lt"/>
              </a:rPr>
              <a:t>Created and promoted widespread use of psychological tests and instruments that discriminated against people of color</a:t>
            </a:r>
            <a:endParaRPr lang="en-US" sz="2400">
              <a:cs typeface="Calibri" panose="020F0502020204030204"/>
            </a:endParaRPr>
          </a:p>
          <a:p>
            <a:pPr>
              <a:lnSpc>
                <a:spcPct val="120000"/>
              </a:lnSpc>
              <a:spcBef>
                <a:spcPts val="1800"/>
              </a:spcBef>
            </a:pPr>
            <a:r>
              <a:rPr lang="en-US" sz="2400">
                <a:ea typeface="+mn-lt"/>
                <a:cs typeface="+mn-lt"/>
              </a:rPr>
              <a:t>Failed to take concerted action in response to calls for an end to testing and psychometric racism</a:t>
            </a:r>
            <a:endParaRPr lang="en-US" sz="2400">
              <a:cs typeface="Calibri"/>
            </a:endParaRPr>
          </a:p>
          <a:p>
            <a:pPr>
              <a:lnSpc>
                <a:spcPct val="120000"/>
              </a:lnSpc>
              <a:spcBef>
                <a:spcPts val="1800"/>
              </a:spcBef>
            </a:pPr>
            <a:r>
              <a:rPr lang="en-US" sz="2400">
                <a:ea typeface="+mn-lt"/>
                <a:cs typeface="+mn-lt"/>
              </a:rPr>
              <a:t>Supported the widespread use of educational assessments and interventions that were lucrative for the field of psychology, but harmed people of color</a:t>
            </a:r>
            <a:endParaRPr lang="en-US" sz="2400">
              <a:cs typeface="Calibri"/>
            </a:endParaRPr>
          </a:p>
        </p:txBody>
      </p:sp>
    </p:spTree>
    <p:extLst>
      <p:ext uri="{BB962C8B-B14F-4D97-AF65-F5344CB8AC3E}">
        <p14:creationId xmlns:p14="http://schemas.microsoft.com/office/powerpoint/2010/main" val="1602183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2B0E-A7A3-4BEF-A712-7C10F6B17F0D}"/>
              </a:ext>
            </a:extLst>
          </p:cNvPr>
          <p:cNvSpPr>
            <a:spLocks noGrp="1"/>
          </p:cNvSpPr>
          <p:nvPr>
            <p:ph type="title"/>
          </p:nvPr>
        </p:nvSpPr>
        <p:spPr/>
        <p:txBody>
          <a:bodyPr>
            <a:noAutofit/>
          </a:bodyPr>
          <a:lstStyle/>
          <a:p>
            <a:r>
              <a:rPr lang="en-US" dirty="0">
                <a:cs typeface="Calibri Light"/>
              </a:rPr>
              <a:t>Summary of Harms: </a:t>
            </a:r>
            <a:r>
              <a:rPr lang="en-US" b="0" dirty="0">
                <a:cs typeface="Calibri Light"/>
              </a:rPr>
              <a:t>Part 3</a:t>
            </a:r>
            <a:endParaRPr lang="en-US" b="0" dirty="0"/>
          </a:p>
        </p:txBody>
      </p:sp>
      <p:sp>
        <p:nvSpPr>
          <p:cNvPr id="3" name="Content Placeholder 2">
            <a:extLst>
              <a:ext uri="{FF2B5EF4-FFF2-40B4-BE49-F238E27FC236}">
                <a16:creationId xmlns:a16="http://schemas.microsoft.com/office/drawing/2014/main" id="{424CBFC2-2C79-46B3-A5E4-F153AF70D38B}"/>
              </a:ext>
            </a:extLst>
          </p:cNvPr>
          <p:cNvSpPr>
            <a:spLocks noGrp="1"/>
          </p:cNvSpPr>
          <p:nvPr>
            <p:ph type="body" sz="quarter" idx="11"/>
          </p:nvPr>
        </p:nvSpPr>
        <p:spPr>
          <a:xfrm>
            <a:off x="674899" y="1771122"/>
            <a:ext cx="10841909" cy="4146366"/>
          </a:xfrm>
        </p:spPr>
        <p:txBody>
          <a:bodyPr vert="horz" lIns="91440" tIns="45720" rIns="91440" bIns="45720" rtlCol="0" anchor="t">
            <a:normAutofit/>
          </a:bodyPr>
          <a:lstStyle/>
          <a:p>
            <a:pPr>
              <a:lnSpc>
                <a:spcPct val="120000"/>
              </a:lnSpc>
              <a:spcBef>
                <a:spcPts val="1800"/>
              </a:spcBef>
            </a:pPr>
            <a:r>
              <a:rPr lang="en-US" sz="2400">
                <a:ea typeface="+mn-lt"/>
                <a:cs typeface="+mn-lt"/>
              </a:rPr>
              <a:t>Provided ideological support for and failed to speak out against the colonial framework of the boarding and day school systems for First Peoples of the Americas</a:t>
            </a:r>
            <a:endParaRPr lang="en-US" sz="2400">
              <a:cs typeface="Calibri" panose="020F0502020204030204"/>
            </a:endParaRPr>
          </a:p>
          <a:p>
            <a:pPr>
              <a:lnSpc>
                <a:spcPct val="120000"/>
              </a:lnSpc>
              <a:spcBef>
                <a:spcPts val="1800"/>
              </a:spcBef>
            </a:pPr>
            <a:r>
              <a:rPr lang="en-US" sz="2400">
                <a:ea typeface="+mn-lt"/>
                <a:cs typeface="+mn-lt"/>
              </a:rPr>
              <a:t>Created, sustained, and promoted a view of people of color as deficient or damaged</a:t>
            </a:r>
            <a:endParaRPr lang="en-US" sz="2400">
              <a:cs typeface="Calibri"/>
            </a:endParaRPr>
          </a:p>
          <a:p>
            <a:pPr>
              <a:lnSpc>
                <a:spcPct val="120000"/>
              </a:lnSpc>
              <a:spcBef>
                <a:spcPts val="1800"/>
              </a:spcBef>
            </a:pPr>
            <a:r>
              <a:rPr lang="en-US" sz="2400">
                <a:ea typeface="+mn-lt"/>
                <a:cs typeface="+mn-lt"/>
              </a:rPr>
              <a:t>Applied psychological science and practice to oppose “race-mixing” and to support segregation, sterilization, and antimarriage laws, using the ideas of early 20th century eugenics</a:t>
            </a:r>
            <a:endParaRPr lang="en-US" sz="2400">
              <a:cs typeface="Calibri"/>
            </a:endParaRPr>
          </a:p>
        </p:txBody>
      </p:sp>
    </p:spTree>
    <p:extLst>
      <p:ext uri="{BB962C8B-B14F-4D97-AF65-F5344CB8AC3E}">
        <p14:creationId xmlns:p14="http://schemas.microsoft.com/office/powerpoint/2010/main" val="1333108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2B0E-A7A3-4BEF-A712-7C10F6B17F0D}"/>
              </a:ext>
            </a:extLst>
          </p:cNvPr>
          <p:cNvSpPr>
            <a:spLocks noGrp="1"/>
          </p:cNvSpPr>
          <p:nvPr>
            <p:ph type="title"/>
          </p:nvPr>
        </p:nvSpPr>
        <p:spPr/>
        <p:txBody>
          <a:bodyPr>
            <a:noAutofit/>
          </a:bodyPr>
          <a:lstStyle/>
          <a:p>
            <a:r>
              <a:rPr lang="en-US" dirty="0">
                <a:cs typeface="Calibri Light"/>
              </a:rPr>
              <a:t>Summary of Harms: </a:t>
            </a:r>
            <a:r>
              <a:rPr lang="en-US" b="0" dirty="0">
                <a:cs typeface="Calibri Light"/>
              </a:rPr>
              <a:t>Part 4</a:t>
            </a:r>
            <a:endParaRPr lang="en-US" b="0" dirty="0"/>
          </a:p>
        </p:txBody>
      </p:sp>
      <p:sp>
        <p:nvSpPr>
          <p:cNvPr id="3" name="Content Placeholder 2">
            <a:extLst>
              <a:ext uri="{FF2B5EF4-FFF2-40B4-BE49-F238E27FC236}">
                <a16:creationId xmlns:a16="http://schemas.microsoft.com/office/drawing/2014/main" id="{424CBFC2-2C79-46B3-A5E4-F153AF70D38B}"/>
              </a:ext>
            </a:extLst>
          </p:cNvPr>
          <p:cNvSpPr>
            <a:spLocks noGrp="1"/>
          </p:cNvSpPr>
          <p:nvPr>
            <p:ph type="body" sz="quarter" idx="11"/>
          </p:nvPr>
        </p:nvSpPr>
        <p:spPr>
          <a:xfrm>
            <a:off x="248179" y="1771122"/>
            <a:ext cx="10841909" cy="4146366"/>
          </a:xfrm>
        </p:spPr>
        <p:txBody>
          <a:bodyPr vert="horz" lIns="91440" tIns="45720" rIns="91440" bIns="45720" rtlCol="0" anchor="t">
            <a:normAutofit/>
          </a:bodyPr>
          <a:lstStyle/>
          <a:p>
            <a:pPr lvl="1">
              <a:lnSpc>
                <a:spcPct val="120000"/>
              </a:lnSpc>
            </a:pPr>
            <a:r>
              <a:rPr lang="en-US">
                <a:cs typeface="Calibri"/>
              </a:rPr>
              <a:t>Failed to represent the approaches, practices, voices, and concerns of people of color within the field of psychology and within society;</a:t>
            </a:r>
            <a:endParaRPr lang="en-US">
              <a:ea typeface="+mn-lt"/>
              <a:cs typeface="+mn-lt"/>
            </a:endParaRPr>
          </a:p>
          <a:p>
            <a:pPr lvl="1">
              <a:lnSpc>
                <a:spcPct val="120000"/>
              </a:lnSpc>
            </a:pPr>
            <a:r>
              <a:rPr lang="en-US">
                <a:cs typeface="Calibri"/>
              </a:rPr>
              <a:t>Failed to respond or responded too slowly in the face of clear social harms to people of color</a:t>
            </a:r>
          </a:p>
        </p:txBody>
      </p:sp>
    </p:spTree>
    <p:extLst>
      <p:ext uri="{BB962C8B-B14F-4D97-AF65-F5344CB8AC3E}">
        <p14:creationId xmlns:p14="http://schemas.microsoft.com/office/powerpoint/2010/main" val="3161290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794D8-6964-4A79-95E2-98F2BD94AB1F}"/>
              </a:ext>
            </a:extLst>
          </p:cNvPr>
          <p:cNvSpPr>
            <a:spLocks noGrp="1"/>
          </p:cNvSpPr>
          <p:nvPr>
            <p:ph type="title"/>
          </p:nvPr>
        </p:nvSpPr>
        <p:spPr/>
        <p:txBody>
          <a:bodyPr/>
          <a:lstStyle/>
          <a:p>
            <a:r>
              <a:rPr lang="en-US" dirty="0">
                <a:cs typeface="Calibri Light"/>
              </a:rPr>
              <a:t>Key Terms</a:t>
            </a:r>
            <a:endParaRPr lang="en-US" dirty="0"/>
          </a:p>
        </p:txBody>
      </p:sp>
      <p:sp>
        <p:nvSpPr>
          <p:cNvPr id="3" name="Content Placeholder 2">
            <a:extLst>
              <a:ext uri="{FF2B5EF4-FFF2-40B4-BE49-F238E27FC236}">
                <a16:creationId xmlns:a16="http://schemas.microsoft.com/office/drawing/2014/main" id="{1FF76DD4-4260-42C6-98B9-B2DF43AFB9F6}"/>
              </a:ext>
            </a:extLst>
          </p:cNvPr>
          <p:cNvSpPr>
            <a:spLocks noGrp="1"/>
          </p:cNvSpPr>
          <p:nvPr>
            <p:ph type="body" sz="quarter" idx="11"/>
          </p:nvPr>
        </p:nvSpPr>
        <p:spPr>
          <a:xfrm>
            <a:off x="689412" y="1882766"/>
            <a:ext cx="10841909" cy="4620895"/>
          </a:xfrm>
        </p:spPr>
        <p:txBody>
          <a:bodyPr vert="horz" lIns="91440" tIns="45720" rIns="91440" bIns="45720" numCol="2" rtlCol="0" anchor="t">
            <a:noAutofit/>
          </a:bodyPr>
          <a:lstStyle/>
          <a:p>
            <a:pPr>
              <a:lnSpc>
                <a:spcPct val="120000"/>
              </a:lnSpc>
              <a:spcBef>
                <a:spcPts val="0"/>
              </a:spcBef>
              <a:spcAft>
                <a:spcPts val="1800"/>
              </a:spcAft>
            </a:pPr>
            <a:r>
              <a:rPr lang="en-US" sz="1600" b="1" dirty="0">
                <a:solidFill>
                  <a:srgbClr val="FFFF00"/>
                </a:solidFill>
                <a:ea typeface="+mn-lt"/>
                <a:cs typeface="+mn-lt"/>
              </a:rPr>
              <a:t>EUGENICS: </a:t>
            </a:r>
            <a:r>
              <a:rPr lang="en-US" sz="1600" dirty="0">
                <a:ea typeface="+mn-lt"/>
                <a:cs typeface="+mn-lt"/>
              </a:rPr>
              <a:t>"The scientifically erroneous and immoral theory of 'racial improvement' and 'planned breeding,' which gained popularity during the early 20th century." </a:t>
            </a:r>
            <a:r>
              <a:rPr lang="en-US" sz="1200" dirty="0">
                <a:solidFill>
                  <a:srgbClr val="15BEF0"/>
                </a:solidFill>
                <a:ea typeface="+mn-lt"/>
                <a:cs typeface="+mn-lt"/>
                <a:hlinkClick r:id="rId3"/>
              </a:rPr>
              <a:t>(National Human Genome Research Institute, 2021)</a:t>
            </a:r>
            <a:endParaRPr lang="en-US" sz="1200" b="1" u="sng" dirty="0">
              <a:solidFill>
                <a:srgbClr val="15BEF0"/>
              </a:solidFill>
              <a:cs typeface="Calibri"/>
            </a:endParaRPr>
          </a:p>
          <a:p>
            <a:pPr>
              <a:lnSpc>
                <a:spcPct val="120000"/>
              </a:lnSpc>
              <a:spcBef>
                <a:spcPts val="0"/>
              </a:spcBef>
              <a:spcAft>
                <a:spcPts val="1800"/>
              </a:spcAft>
            </a:pPr>
            <a:r>
              <a:rPr lang="en-US" sz="1600" b="1" dirty="0">
                <a:solidFill>
                  <a:srgbClr val="FFFF00"/>
                </a:solidFill>
                <a:cs typeface="Calibri"/>
              </a:rPr>
              <a:t>RACISM: </a:t>
            </a:r>
            <a:r>
              <a:rPr lang="en-US" sz="1600" b="1" dirty="0">
                <a:cs typeface="Calibri"/>
              </a:rPr>
              <a:t>“</a:t>
            </a:r>
            <a:r>
              <a:rPr lang="en-US" sz="1600" dirty="0">
                <a:ea typeface="+mn-lt"/>
                <a:cs typeface="+mn-lt"/>
              </a:rPr>
              <a:t>Behavior, both individual and institutional, that is based on the belief in the superiority of one group of people and the inferiority of another because of national and ethnic origins” </a:t>
            </a:r>
            <a:r>
              <a:rPr lang="en-US" sz="1200" dirty="0">
                <a:solidFill>
                  <a:srgbClr val="15BEF0"/>
                </a:solidFill>
                <a:ea typeface="+mn-lt"/>
                <a:cs typeface="+mn-lt"/>
                <a:hlinkClick r:id="rId4"/>
              </a:rPr>
              <a:t>(American Psychological Association, 2021)</a:t>
            </a:r>
            <a:endParaRPr lang="en-US" sz="1200" dirty="0">
              <a:solidFill>
                <a:srgbClr val="15BEF0"/>
              </a:solidFill>
              <a:ea typeface="+mn-lt"/>
              <a:cs typeface="+mn-lt"/>
            </a:endParaRPr>
          </a:p>
          <a:p>
            <a:pPr>
              <a:lnSpc>
                <a:spcPct val="120000"/>
              </a:lnSpc>
              <a:spcBef>
                <a:spcPts val="0"/>
              </a:spcBef>
              <a:spcAft>
                <a:spcPts val="1800"/>
              </a:spcAft>
            </a:pPr>
            <a:endParaRPr lang="en-US" sz="1600" b="1" u="sng" dirty="0">
              <a:solidFill>
                <a:srgbClr val="15BEF0"/>
              </a:solidFill>
              <a:ea typeface="+mn-lt"/>
              <a:cs typeface="+mn-lt"/>
            </a:endParaRPr>
          </a:p>
          <a:p>
            <a:pPr>
              <a:lnSpc>
                <a:spcPct val="120000"/>
              </a:lnSpc>
              <a:spcBef>
                <a:spcPts val="0"/>
              </a:spcBef>
              <a:spcAft>
                <a:spcPts val="1800"/>
              </a:spcAft>
            </a:pPr>
            <a:endParaRPr lang="en-US" sz="1600" b="1" u="sng" dirty="0">
              <a:solidFill>
                <a:srgbClr val="15BEF0"/>
              </a:solidFill>
              <a:ea typeface="+mn-lt"/>
              <a:cs typeface="+mn-lt"/>
            </a:endParaRPr>
          </a:p>
          <a:p>
            <a:pPr>
              <a:lnSpc>
                <a:spcPct val="120000"/>
              </a:lnSpc>
              <a:spcBef>
                <a:spcPts val="0"/>
              </a:spcBef>
              <a:spcAft>
                <a:spcPts val="1800"/>
              </a:spcAft>
            </a:pPr>
            <a:endParaRPr lang="en-US" sz="1600" b="1" u="sng" dirty="0">
              <a:ea typeface="+mn-lt"/>
              <a:cs typeface="+mn-lt"/>
            </a:endParaRPr>
          </a:p>
          <a:p>
            <a:pPr>
              <a:lnSpc>
                <a:spcPct val="120000"/>
              </a:lnSpc>
              <a:spcBef>
                <a:spcPts val="0"/>
              </a:spcBef>
              <a:spcAft>
                <a:spcPts val="1800"/>
              </a:spcAft>
            </a:pPr>
            <a:r>
              <a:rPr lang="en-US" sz="1600" b="1" dirty="0">
                <a:solidFill>
                  <a:srgbClr val="FFFF00"/>
                </a:solidFill>
                <a:ea typeface="+mn-lt"/>
                <a:cs typeface="+mn-lt"/>
              </a:rPr>
              <a:t>SCIENTIFIC RACISM: </a:t>
            </a:r>
            <a:r>
              <a:rPr lang="en-US" sz="1600" dirty="0">
                <a:ea typeface="+mn-lt"/>
                <a:cs typeface="+mn-lt"/>
              </a:rPr>
              <a:t>"An ideology that appropriates the methods and legitimacy of science to argue for the superiority of white Europeans and the inferiority of non-white people whose social and economic status have been historically marginalized"</a:t>
            </a:r>
            <a:r>
              <a:rPr lang="en-US" sz="1600" dirty="0">
                <a:solidFill>
                  <a:schemeClr val="accent1"/>
                </a:solidFill>
                <a:ea typeface="+mn-lt"/>
                <a:cs typeface="+mn-lt"/>
              </a:rPr>
              <a:t> </a:t>
            </a:r>
            <a:r>
              <a:rPr lang="en-US" sz="1200" dirty="0">
                <a:solidFill>
                  <a:srgbClr val="15BEF0"/>
                </a:solidFill>
                <a:ea typeface="+mn-lt"/>
                <a:cs typeface="+mn-lt"/>
                <a:hlinkClick r:id="rId3"/>
              </a:rPr>
              <a:t>(National Human Genome Research Institute, 2021)</a:t>
            </a:r>
            <a:endParaRPr lang="en-US" sz="1200" dirty="0">
              <a:solidFill>
                <a:srgbClr val="15BEF0"/>
              </a:solidFill>
              <a:ea typeface="+mn-lt"/>
              <a:cs typeface="+mn-lt"/>
            </a:endParaRPr>
          </a:p>
          <a:p>
            <a:pPr>
              <a:lnSpc>
                <a:spcPct val="120000"/>
              </a:lnSpc>
              <a:spcBef>
                <a:spcPts val="0"/>
              </a:spcBef>
              <a:spcAft>
                <a:spcPts val="1800"/>
              </a:spcAft>
            </a:pPr>
            <a:r>
              <a:rPr lang="en-US" sz="1600" b="1" dirty="0">
                <a:solidFill>
                  <a:srgbClr val="FFFF00"/>
                </a:solidFill>
                <a:ea typeface="+mn-lt"/>
                <a:cs typeface="+mn-lt"/>
              </a:rPr>
              <a:t>WHITE SUPREMACY: </a:t>
            </a:r>
            <a:r>
              <a:rPr lang="en-US" sz="1600" b="1" dirty="0">
                <a:ea typeface="+mn-lt"/>
                <a:cs typeface="+mn-lt"/>
              </a:rPr>
              <a:t>“</a:t>
            </a:r>
            <a:r>
              <a:rPr lang="en-US" sz="1600" dirty="0">
                <a:ea typeface="+mn-lt"/>
                <a:cs typeface="+mn-lt"/>
              </a:rPr>
              <a:t>The ideological belief that biological and cultural Whiteness is superior, as well as normal and healthy—is a pervasive ideology that continues to polarize our nation and undergird racism” </a:t>
            </a:r>
            <a:r>
              <a:rPr lang="en-US" sz="1200" dirty="0">
                <a:solidFill>
                  <a:srgbClr val="15BEF0"/>
                </a:solidFill>
                <a:ea typeface="+mn-lt"/>
                <a:cs typeface="+mn-lt"/>
                <a:hlinkClick r:id="rId4"/>
              </a:rPr>
              <a:t>(American Psychological Association, 2021)</a:t>
            </a:r>
            <a:endParaRPr lang="en-US" sz="1200" dirty="0">
              <a:solidFill>
                <a:schemeClr val="accent1"/>
              </a:solidFill>
              <a:cs typeface="Calibri" panose="020F0502020204030204"/>
            </a:endParaRPr>
          </a:p>
          <a:p>
            <a:pPr marL="0" indent="0">
              <a:lnSpc>
                <a:spcPct val="120000"/>
              </a:lnSpc>
              <a:spcBef>
                <a:spcPts val="0"/>
              </a:spcBef>
              <a:spcAft>
                <a:spcPts val="1800"/>
              </a:spcAft>
              <a:buNone/>
            </a:pPr>
            <a:endParaRPr lang="en-US" sz="1600" dirty="0">
              <a:cs typeface="Calibri" panose="020F0502020204030204"/>
            </a:endParaRPr>
          </a:p>
        </p:txBody>
      </p:sp>
      <p:sp>
        <p:nvSpPr>
          <p:cNvPr id="4" name="TextBox 3">
            <a:extLst>
              <a:ext uri="{FF2B5EF4-FFF2-40B4-BE49-F238E27FC236}">
                <a16:creationId xmlns:a16="http://schemas.microsoft.com/office/drawing/2014/main" id="{6DB6EBDD-5B51-8498-A220-DB36C8801535}"/>
              </a:ext>
            </a:extLst>
          </p:cNvPr>
          <p:cNvSpPr txBox="1"/>
          <p:nvPr/>
        </p:nvSpPr>
        <p:spPr>
          <a:xfrm>
            <a:off x="660679" y="6387547"/>
            <a:ext cx="8776762" cy="261610"/>
          </a:xfrm>
          <a:prstGeom prst="rect">
            <a:avLst/>
          </a:prstGeom>
          <a:noFill/>
        </p:spPr>
        <p:txBody>
          <a:bodyPr wrap="none" rtlCol="0">
            <a:spAutoFit/>
          </a:bodyPr>
          <a:lstStyle/>
          <a:p>
            <a:r>
              <a:rPr lang="en-US" sz="1100" dirty="0">
                <a:solidFill>
                  <a:schemeClr val="accent1">
                    <a:lumMod val="40000"/>
                    <a:lumOff val="60000"/>
                  </a:schemeClr>
                </a:solidFill>
              </a:rPr>
              <a:t>National Human Genome Research Institute (2021). https://www.genome.gov/about-genomics/fact-sheets/Eugenics-and-Scientific-Racism</a:t>
            </a:r>
          </a:p>
        </p:txBody>
      </p:sp>
    </p:spTree>
    <p:extLst>
      <p:ext uri="{BB962C8B-B14F-4D97-AF65-F5344CB8AC3E}">
        <p14:creationId xmlns:p14="http://schemas.microsoft.com/office/powerpoint/2010/main" val="1369514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2913-736E-42EC-BEC1-20690CD52E41}"/>
              </a:ext>
            </a:extLst>
          </p:cNvPr>
          <p:cNvSpPr>
            <a:spLocks noGrp="1"/>
          </p:cNvSpPr>
          <p:nvPr>
            <p:ph type="title"/>
          </p:nvPr>
        </p:nvSpPr>
        <p:spPr/>
        <p:txBody>
          <a:bodyPr/>
          <a:lstStyle/>
          <a:p>
            <a:r>
              <a:rPr lang="en-US" sz="4400" dirty="0">
                <a:cs typeface="Calibri Light"/>
              </a:rPr>
              <a:t>Whiteness as the Global Standard</a:t>
            </a:r>
            <a:endParaRPr lang="en-US" sz="4200" dirty="0"/>
          </a:p>
        </p:txBody>
      </p:sp>
      <p:sp>
        <p:nvSpPr>
          <p:cNvPr id="3" name="Content Placeholder 2">
            <a:extLst>
              <a:ext uri="{FF2B5EF4-FFF2-40B4-BE49-F238E27FC236}">
                <a16:creationId xmlns:a16="http://schemas.microsoft.com/office/drawing/2014/main" id="{E0AB58E7-25BD-459D-BB3B-EEF55455E3F4}"/>
              </a:ext>
            </a:extLst>
          </p:cNvPr>
          <p:cNvSpPr>
            <a:spLocks noGrp="1"/>
          </p:cNvSpPr>
          <p:nvPr>
            <p:ph type="body" sz="quarter" idx="11"/>
          </p:nvPr>
        </p:nvSpPr>
        <p:spPr>
          <a:xfrm>
            <a:off x="674898" y="1766652"/>
            <a:ext cx="10841909" cy="4620895"/>
          </a:xfrm>
        </p:spPr>
        <p:txBody>
          <a:bodyPr vert="horz" lIns="91440" tIns="45720" rIns="91440" bIns="45720" rtlCol="0" anchor="t">
            <a:normAutofit/>
          </a:bodyPr>
          <a:lstStyle/>
          <a:p>
            <a:pPr>
              <a:lnSpc>
                <a:spcPct val="120000"/>
              </a:lnSpc>
            </a:pPr>
            <a:r>
              <a:rPr lang="en" dirty="0">
                <a:ea typeface="+mn-lt"/>
                <a:cs typeface="+mn-lt"/>
              </a:rPr>
              <a:t>This chronology demonstrates ways in which research and practice have focused </a:t>
            </a:r>
            <a:r>
              <a:rPr lang="en">
                <a:ea typeface="+mn-lt"/>
                <a:cs typeface="+mn-lt"/>
              </a:rPr>
              <a:t>on Whiteness </a:t>
            </a:r>
            <a:r>
              <a:rPr lang="en" dirty="0">
                <a:ea typeface="+mn-lt"/>
                <a:cs typeface="+mn-lt"/>
              </a:rPr>
              <a:t>and used it as a standard</a:t>
            </a:r>
            <a:endParaRPr lang="en-US" dirty="0">
              <a:ea typeface="+mn-lt"/>
              <a:cs typeface="+mn-lt"/>
            </a:endParaRPr>
          </a:p>
          <a:p>
            <a:pPr lvl="1">
              <a:lnSpc>
                <a:spcPct val="120000"/>
              </a:lnSpc>
            </a:pPr>
            <a:r>
              <a:rPr lang="en" dirty="0">
                <a:ea typeface="+mn-lt"/>
                <a:cs typeface="+mn-lt"/>
              </a:rPr>
              <a:t>This culture is inseparable from the social and political landscape of the U.S. at the end of the 19th century</a:t>
            </a:r>
            <a:endParaRPr lang="en-US" dirty="0">
              <a:ea typeface="+mn-lt"/>
              <a:cs typeface="+mn-lt"/>
            </a:endParaRPr>
          </a:p>
          <a:p>
            <a:pPr lvl="1">
              <a:lnSpc>
                <a:spcPct val="120000"/>
              </a:lnSpc>
            </a:pPr>
            <a:r>
              <a:rPr lang="en" dirty="0">
                <a:ea typeface="+mn-lt"/>
                <a:cs typeface="+mn-lt"/>
              </a:rPr>
              <a:t>Organized psychology grew up in these conditions, helped to create and sustain them, and continues to bear their indelible imprint</a:t>
            </a:r>
          </a:p>
        </p:txBody>
      </p:sp>
    </p:spTree>
    <p:extLst>
      <p:ext uri="{BB962C8B-B14F-4D97-AF65-F5344CB8AC3E}">
        <p14:creationId xmlns:p14="http://schemas.microsoft.com/office/powerpoint/2010/main" val="375090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2913-736E-42EC-BEC1-20690CD52E41}"/>
              </a:ext>
            </a:extLst>
          </p:cNvPr>
          <p:cNvSpPr>
            <a:spLocks noGrp="1"/>
          </p:cNvSpPr>
          <p:nvPr>
            <p:ph type="title"/>
          </p:nvPr>
        </p:nvSpPr>
        <p:spPr/>
        <p:txBody>
          <a:bodyPr/>
          <a:lstStyle/>
          <a:p>
            <a:r>
              <a:rPr lang="en-US" sz="3800" dirty="0">
                <a:cs typeface="Calibri Light"/>
              </a:rPr>
              <a:t>Historical Data Used to Harm People of Color</a:t>
            </a:r>
            <a:endParaRPr lang="en-US" sz="3800" dirty="0"/>
          </a:p>
        </p:txBody>
      </p:sp>
      <p:sp>
        <p:nvSpPr>
          <p:cNvPr id="3" name="Content Placeholder 2">
            <a:extLst>
              <a:ext uri="{FF2B5EF4-FFF2-40B4-BE49-F238E27FC236}">
                <a16:creationId xmlns:a16="http://schemas.microsoft.com/office/drawing/2014/main" id="{E0AB58E7-25BD-459D-BB3B-EEF55455E3F4}"/>
              </a:ext>
            </a:extLst>
          </p:cNvPr>
          <p:cNvSpPr>
            <a:spLocks noGrp="1"/>
          </p:cNvSpPr>
          <p:nvPr>
            <p:ph type="body" sz="quarter" idx="11"/>
          </p:nvPr>
        </p:nvSpPr>
        <p:spPr>
          <a:xfrm>
            <a:off x="674898" y="1766652"/>
            <a:ext cx="10841909" cy="4620895"/>
          </a:xfrm>
        </p:spPr>
        <p:txBody>
          <a:bodyPr vert="horz" lIns="91440" tIns="45720" rIns="91440" bIns="45720" rtlCol="0" anchor="t">
            <a:normAutofit lnSpcReduction="10000"/>
          </a:bodyPr>
          <a:lstStyle/>
          <a:p>
            <a:pPr>
              <a:lnSpc>
                <a:spcPct val="120000"/>
              </a:lnSpc>
            </a:pPr>
            <a:r>
              <a:rPr lang="en">
                <a:ea typeface="+mn-lt"/>
                <a:cs typeface="+mn-lt"/>
              </a:rPr>
              <a:t>Historical data have been used by psychologists and others to justify social policies that harmed people of color, including: </a:t>
            </a:r>
            <a:endParaRPr lang="en-US">
              <a:ea typeface="+mn-lt"/>
              <a:cs typeface="+mn-lt"/>
            </a:endParaRPr>
          </a:p>
          <a:p>
            <a:pPr lvl="1">
              <a:lnSpc>
                <a:spcPct val="120000"/>
              </a:lnSpc>
            </a:pPr>
            <a:r>
              <a:rPr lang="en">
                <a:ea typeface="+mn-lt"/>
                <a:cs typeface="+mn-lt"/>
              </a:rPr>
              <a:t>Racial segregation</a:t>
            </a:r>
            <a:endParaRPr lang="en-US">
              <a:ea typeface="+mn-lt"/>
              <a:cs typeface="+mn-lt"/>
            </a:endParaRPr>
          </a:p>
          <a:p>
            <a:pPr lvl="1">
              <a:lnSpc>
                <a:spcPct val="120000"/>
              </a:lnSpc>
            </a:pPr>
            <a:r>
              <a:rPr lang="en">
                <a:ea typeface="+mn-lt"/>
                <a:cs typeface="+mn-lt"/>
              </a:rPr>
              <a:t>Diminished educational opportunities</a:t>
            </a:r>
            <a:endParaRPr lang="en-US">
              <a:ea typeface="+mn-lt"/>
              <a:cs typeface="+mn-lt"/>
            </a:endParaRPr>
          </a:p>
          <a:p>
            <a:pPr lvl="1">
              <a:lnSpc>
                <a:spcPct val="120000"/>
              </a:lnSpc>
            </a:pPr>
            <a:r>
              <a:rPr lang="en">
                <a:ea typeface="+mn-lt"/>
                <a:cs typeface="+mn-lt"/>
              </a:rPr>
              <a:t>Restrictions on immigration</a:t>
            </a:r>
            <a:endParaRPr lang="en-US">
              <a:ea typeface="+mn-lt"/>
              <a:cs typeface="+mn-lt"/>
            </a:endParaRPr>
          </a:p>
          <a:p>
            <a:pPr lvl="1">
              <a:lnSpc>
                <a:spcPct val="120000"/>
              </a:lnSpc>
            </a:pPr>
            <a:r>
              <a:rPr lang="en">
                <a:ea typeface="+mn-lt"/>
                <a:cs typeface="+mn-lt"/>
              </a:rPr>
              <a:t>Institutionalization</a:t>
            </a:r>
            <a:endParaRPr lang="en-US">
              <a:ea typeface="+mn-lt"/>
              <a:cs typeface="+mn-lt"/>
            </a:endParaRPr>
          </a:p>
          <a:p>
            <a:pPr lvl="1">
              <a:lnSpc>
                <a:spcPct val="120000"/>
              </a:lnSpc>
            </a:pPr>
            <a:r>
              <a:rPr lang="en">
                <a:ea typeface="+mn-lt"/>
                <a:cs typeface="+mn-lt"/>
              </a:rPr>
              <a:t>Forced sterilization</a:t>
            </a:r>
            <a:endParaRPr lang="en-US">
              <a:ea typeface="+mn-lt"/>
              <a:cs typeface="+mn-lt"/>
            </a:endParaRPr>
          </a:p>
          <a:p>
            <a:pPr lvl="1">
              <a:lnSpc>
                <a:spcPct val="120000"/>
              </a:lnSpc>
            </a:pPr>
            <a:r>
              <a:rPr lang="en">
                <a:ea typeface="+mn-lt"/>
                <a:cs typeface="+mn-lt"/>
              </a:rPr>
              <a:t>Anti-miscegenation laws</a:t>
            </a:r>
          </a:p>
        </p:txBody>
      </p:sp>
    </p:spTree>
    <p:extLst>
      <p:ext uri="{BB962C8B-B14F-4D97-AF65-F5344CB8AC3E}">
        <p14:creationId xmlns:p14="http://schemas.microsoft.com/office/powerpoint/2010/main" val="2600215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5E9E-D8EF-413C-BE32-09B2AB042012}"/>
              </a:ext>
            </a:extLst>
          </p:cNvPr>
          <p:cNvSpPr>
            <a:spLocks noGrp="1"/>
          </p:cNvSpPr>
          <p:nvPr>
            <p:ph type="title"/>
          </p:nvPr>
        </p:nvSpPr>
        <p:spPr>
          <a:xfrm>
            <a:off x="674829" y="1551274"/>
            <a:ext cx="4265306" cy="3755453"/>
          </a:xfrm>
        </p:spPr>
        <p:txBody>
          <a:bodyPr/>
          <a:lstStyle/>
          <a:p>
            <a:r>
              <a:rPr lang="en-US" sz="4400" dirty="0">
                <a:cs typeface="Calibri Light"/>
              </a:rPr>
              <a:t>Consequences of Whiteness as the Standard Bearer in Psychology </a:t>
            </a:r>
            <a:endParaRPr lang="en-US" sz="4400" dirty="0"/>
          </a:p>
        </p:txBody>
      </p:sp>
      <p:sp>
        <p:nvSpPr>
          <p:cNvPr id="3" name="Content Placeholder 2">
            <a:extLst>
              <a:ext uri="{FF2B5EF4-FFF2-40B4-BE49-F238E27FC236}">
                <a16:creationId xmlns:a16="http://schemas.microsoft.com/office/drawing/2014/main" id="{213CAE8F-840F-452B-987D-FC15EDA177E0}"/>
              </a:ext>
            </a:extLst>
          </p:cNvPr>
          <p:cNvSpPr>
            <a:spLocks noGrp="1"/>
          </p:cNvSpPr>
          <p:nvPr>
            <p:ph type="body" sz="quarter" idx="11"/>
          </p:nvPr>
        </p:nvSpPr>
        <p:spPr>
          <a:xfrm>
            <a:off x="5906945" y="1109163"/>
            <a:ext cx="5609863" cy="4639675"/>
          </a:xfrm>
        </p:spPr>
        <p:txBody>
          <a:bodyPr vert="horz" lIns="91440" tIns="45720" rIns="91440" bIns="45720" rtlCol="0" anchor="t">
            <a:normAutofit fontScale="92500" lnSpcReduction="20000"/>
          </a:bodyPr>
          <a:lstStyle/>
          <a:p>
            <a:pPr marL="0" indent="0">
              <a:lnSpc>
                <a:spcPct val="120000"/>
              </a:lnSpc>
              <a:buNone/>
            </a:pPr>
            <a:r>
              <a:rPr lang="en-US" sz="2600" b="1">
                <a:ea typeface="+mn-lt"/>
                <a:cs typeface="+mn-lt"/>
              </a:rPr>
              <a:t>Failure to Challenge Practices and Policies that Harm People of Color</a:t>
            </a:r>
            <a:endParaRPr lang="en-US" sz="2600" b="1"/>
          </a:p>
          <a:p>
            <a:pPr marL="0" indent="0">
              <a:lnSpc>
                <a:spcPct val="120000"/>
              </a:lnSpc>
              <a:buNone/>
            </a:pPr>
            <a:r>
              <a:rPr lang="en-US" sz="2600">
                <a:ea typeface="+mn-lt"/>
                <a:cs typeface="+mn-lt"/>
              </a:rPr>
              <a:t>Examples:</a:t>
            </a:r>
          </a:p>
          <a:p>
            <a:pPr>
              <a:lnSpc>
                <a:spcPct val="120000"/>
              </a:lnSpc>
            </a:pPr>
            <a:r>
              <a:rPr lang="en" sz="2600">
                <a:ea typeface="+mn-lt"/>
                <a:cs typeface="+mn-lt"/>
              </a:rPr>
              <a:t>Psychologists have often failed to listen, speak up, or create change for people of color</a:t>
            </a:r>
          </a:p>
          <a:p>
            <a:pPr>
              <a:lnSpc>
                <a:spcPct val="120000"/>
              </a:lnSpc>
            </a:pPr>
            <a:r>
              <a:rPr lang="en" sz="2600">
                <a:ea typeface="+mn-lt"/>
                <a:cs typeface="+mn-lt"/>
              </a:rPr>
              <a:t>Psychology has sustained and failed to challenge research, practice, and policy frameworks rooted in White normativity that support the continued belief in White superiority</a:t>
            </a:r>
            <a:endParaRPr lang="en" sz="2600">
              <a:cs typeface="Calibri"/>
            </a:endParaRPr>
          </a:p>
          <a:p>
            <a:pPr>
              <a:lnSpc>
                <a:spcPct val="120000"/>
              </a:lnSpc>
              <a:spcBef>
                <a:spcPts val="1200"/>
              </a:spcBef>
            </a:pPr>
            <a:endParaRPr lang="en" sz="2400">
              <a:ea typeface="+mn-lt"/>
              <a:cs typeface="+mn-lt"/>
            </a:endParaRPr>
          </a:p>
        </p:txBody>
      </p:sp>
    </p:spTree>
    <p:extLst>
      <p:ext uri="{BB962C8B-B14F-4D97-AF65-F5344CB8AC3E}">
        <p14:creationId xmlns:p14="http://schemas.microsoft.com/office/powerpoint/2010/main" val="708103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5E9E-D8EF-413C-BE32-09B2AB042012}"/>
              </a:ext>
            </a:extLst>
          </p:cNvPr>
          <p:cNvSpPr>
            <a:spLocks noGrp="1"/>
          </p:cNvSpPr>
          <p:nvPr>
            <p:ph type="title"/>
          </p:nvPr>
        </p:nvSpPr>
        <p:spPr>
          <a:xfrm>
            <a:off x="675192" y="2029989"/>
            <a:ext cx="4159930" cy="2798022"/>
          </a:xfrm>
        </p:spPr>
        <p:txBody>
          <a:bodyPr/>
          <a:lstStyle/>
          <a:p>
            <a:r>
              <a:rPr lang="en-US" sz="4800" dirty="0" err="1">
                <a:latin typeface="Arial"/>
                <a:cs typeface="Calibri Light"/>
              </a:rPr>
              <a:t>Psychology’sExclusion</a:t>
            </a:r>
            <a:r>
              <a:rPr lang="en-US" sz="4800" dirty="0">
                <a:latin typeface="Arial"/>
                <a:cs typeface="Calibri Light"/>
              </a:rPr>
              <a:t> of People of Color</a:t>
            </a:r>
            <a:endParaRPr lang="en-US" sz="4800" dirty="0">
              <a:latin typeface="Arial"/>
            </a:endParaRPr>
          </a:p>
        </p:txBody>
      </p:sp>
      <p:sp>
        <p:nvSpPr>
          <p:cNvPr id="3" name="Content Placeholder 2">
            <a:extLst>
              <a:ext uri="{FF2B5EF4-FFF2-40B4-BE49-F238E27FC236}">
                <a16:creationId xmlns:a16="http://schemas.microsoft.com/office/drawing/2014/main" id="{213CAE8F-840F-452B-987D-FC15EDA177E0}"/>
              </a:ext>
            </a:extLst>
          </p:cNvPr>
          <p:cNvSpPr>
            <a:spLocks noGrp="1"/>
          </p:cNvSpPr>
          <p:nvPr>
            <p:ph type="body" sz="quarter" idx="11"/>
          </p:nvPr>
        </p:nvSpPr>
        <p:spPr>
          <a:xfrm>
            <a:off x="5906945" y="983570"/>
            <a:ext cx="5609863" cy="4890861"/>
          </a:xfrm>
        </p:spPr>
        <p:txBody>
          <a:bodyPr vert="horz" lIns="91440" tIns="45720" rIns="91440" bIns="45720" rtlCol="0" anchor="t">
            <a:normAutofit/>
          </a:bodyPr>
          <a:lstStyle/>
          <a:p>
            <a:pPr>
              <a:lnSpc>
                <a:spcPct val="120000"/>
              </a:lnSpc>
              <a:spcBef>
                <a:spcPts val="1200"/>
              </a:spcBef>
            </a:pPr>
            <a:r>
              <a:rPr lang="en" sz="2400">
                <a:ea typeface="+mn-lt"/>
                <a:cs typeface="+mn-lt"/>
              </a:rPr>
              <a:t>People of color have been marginalized and excluded in the field of psychology </a:t>
            </a:r>
          </a:p>
          <a:p>
            <a:pPr lvl="1">
              <a:lnSpc>
                <a:spcPct val="120000"/>
              </a:lnSpc>
              <a:spcBef>
                <a:spcPts val="1200"/>
              </a:spcBef>
            </a:pPr>
            <a:r>
              <a:rPr lang="en" sz="1900">
                <a:ea typeface="+mn-lt"/>
                <a:cs typeface="+mn-lt"/>
              </a:rPr>
              <a:t>From educational and employment opportunities to gatekeeping (e.g., journal editorships, student supervision) and governance roles</a:t>
            </a:r>
            <a:endParaRPr lang="en" sz="1900">
              <a:cs typeface="Calibri"/>
            </a:endParaRPr>
          </a:p>
          <a:p>
            <a:pPr>
              <a:lnSpc>
                <a:spcPct val="120000"/>
              </a:lnSpc>
              <a:spcBef>
                <a:spcPts val="1200"/>
              </a:spcBef>
            </a:pPr>
            <a:r>
              <a:rPr lang="en" sz="2400">
                <a:ea typeface="+mn-lt"/>
                <a:cs typeface="+mn-lt"/>
              </a:rPr>
              <a:t>The entire narrative of psychology—from textbooks to histories to journal articles—often excludes people of color and their voices. </a:t>
            </a:r>
          </a:p>
        </p:txBody>
      </p:sp>
    </p:spTree>
    <p:extLst>
      <p:ext uri="{BB962C8B-B14F-4D97-AF65-F5344CB8AC3E}">
        <p14:creationId xmlns:p14="http://schemas.microsoft.com/office/powerpoint/2010/main" val="3764384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20">
            <a:extLst>
              <a:ext uri="{FF2B5EF4-FFF2-40B4-BE49-F238E27FC236}">
                <a16:creationId xmlns:a16="http://schemas.microsoft.com/office/drawing/2014/main" id="{1A74B744-243D-4967-BB42-D9E76DECE65B}"/>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2">
            <a:alphaModFix amt="4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094"/>
          <a:stretch/>
        </p:blipFill>
        <p:spPr>
          <a:xfrm>
            <a:off x="20" y="10"/>
            <a:ext cx="12191980" cy="6857990"/>
          </a:xfrm>
          <a:prstGeom prst="rect">
            <a:avLst/>
          </a:prstGeom>
        </p:spPr>
      </p:pic>
      <p:sp>
        <p:nvSpPr>
          <p:cNvPr id="28" name="Rectangle 27">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3" name="Title 2" descr="Psychology and the Belief in Racial Hierarchy: A Chronology&#10;">
            <a:extLst>
              <a:ext uri="{FF2B5EF4-FFF2-40B4-BE49-F238E27FC236}">
                <a16:creationId xmlns:a16="http://schemas.microsoft.com/office/drawing/2014/main" id="{198BB61A-5C96-C916-7AFA-FC3DF725C301}"/>
              </a:ext>
            </a:extLst>
          </p:cNvPr>
          <p:cNvSpPr>
            <a:spLocks noGrp="1"/>
          </p:cNvSpPr>
          <p:nvPr>
            <p:ph type="title"/>
          </p:nvPr>
        </p:nvSpPr>
        <p:spPr>
          <a:xfrm>
            <a:off x="1769531" y="2862374"/>
            <a:ext cx="8652938" cy="2857191"/>
          </a:xfrm>
        </p:spPr>
        <p:txBody>
          <a:bodyPr vert="horz" lIns="91440" tIns="45720" rIns="91440" bIns="45720" rtlCol="0" anchor="ctr">
            <a:normAutofit fontScale="90000"/>
          </a:bodyPr>
          <a:lstStyle/>
          <a:p>
            <a:pPr rtl="0" eaLnBrk="1" latinLnBrk="0" hangingPunct="1"/>
            <a:r>
              <a:rPr lang="en-US" sz="6600" b="1" i="0" kern="1200" dirty="0">
                <a:solidFill>
                  <a:schemeClr val="tx1"/>
                </a:solidFill>
                <a:effectLst/>
                <a:latin typeface="Arial" panose="020B0604020202020204" pitchFamily="34" charset="0"/>
                <a:ea typeface="+mj-ea"/>
                <a:cs typeface="Arial" panose="020B0604020202020204" pitchFamily="34" charset="0"/>
              </a:rPr>
              <a:t>Psychology and the Belief in Racial Hierarchy: </a:t>
            </a:r>
            <a:endParaRPr lang="en-US" sz="8000" dirty="0">
              <a:effectLst/>
            </a:endParaRPr>
          </a:p>
          <a:p>
            <a:pPr rtl="0" eaLnBrk="1" latinLnBrk="0" hangingPunct="1"/>
            <a:r>
              <a:rPr lang="en-US" sz="6600" b="1" i="0" kern="1200" dirty="0">
                <a:solidFill>
                  <a:schemeClr val="tx1"/>
                </a:solidFill>
                <a:effectLst/>
                <a:latin typeface="Arial" panose="020B0604020202020204" pitchFamily="34" charset="0"/>
                <a:ea typeface="+mj-ea"/>
                <a:cs typeface="Arial" panose="020B0604020202020204" pitchFamily="34" charset="0"/>
              </a:rPr>
              <a:t>A Chronology</a:t>
            </a:r>
            <a:endParaRPr lang="en-US" sz="8000" dirty="0">
              <a:effectLst/>
            </a:endParaRPr>
          </a:p>
          <a:p>
            <a:endParaRPr lang="en-US" sz="8000" b="0" dirty="0">
              <a:ln w="22225">
                <a:solidFill>
                  <a:schemeClr val="tx1"/>
                </a:solidFill>
                <a:miter lim="800000"/>
              </a:ln>
              <a:latin typeface="+mj-lt"/>
              <a:cs typeface="+mj-cs"/>
            </a:endParaRPr>
          </a:p>
          <a:p>
            <a:endParaRPr lang="en-US" sz="8000" dirty="0">
              <a:ln w="22225">
                <a:solidFill>
                  <a:schemeClr val="tx1"/>
                </a:solidFill>
                <a:miter lim="800000"/>
              </a:ln>
              <a:latin typeface="+mj-lt"/>
              <a:cs typeface="+mj-cs"/>
            </a:endParaRPr>
          </a:p>
        </p:txBody>
      </p:sp>
      <p:sp>
        <p:nvSpPr>
          <p:cNvPr id="30" name="Rectangle 29">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extLst>
      <p:ext uri="{BB962C8B-B14F-4D97-AF65-F5344CB8AC3E}">
        <p14:creationId xmlns:p14="http://schemas.microsoft.com/office/powerpoint/2010/main" val="258833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9">
            <a:extLst>
              <a:ext uri="{FF2B5EF4-FFF2-40B4-BE49-F238E27FC236}">
                <a16:creationId xmlns:a16="http://schemas.microsoft.com/office/drawing/2014/main" id="{FB9B907B-F9A2-45A5-BDBA-C371127CA6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sp>
        <p:nvSpPr>
          <p:cNvPr id="3" name="Title 2">
            <a:extLst>
              <a:ext uri="{FF2B5EF4-FFF2-40B4-BE49-F238E27FC236}">
                <a16:creationId xmlns:a16="http://schemas.microsoft.com/office/drawing/2014/main" id="{1DEA748F-6D27-AA78-8713-0AFE7A622977}"/>
              </a:ext>
            </a:extLst>
          </p:cNvPr>
          <p:cNvSpPr>
            <a:spLocks noGrp="1"/>
          </p:cNvSpPr>
          <p:nvPr>
            <p:ph type="title"/>
          </p:nvPr>
        </p:nvSpPr>
        <p:spPr>
          <a:xfrm>
            <a:off x="4916251" y="662400"/>
            <a:ext cx="6614814" cy="1492132"/>
          </a:xfrm>
        </p:spPr>
        <p:txBody>
          <a:bodyPr vert="horz" lIns="91440" tIns="45720" rIns="91440" bIns="45720" rtlCol="0" anchor="t">
            <a:normAutofit/>
          </a:bodyPr>
          <a:lstStyle/>
          <a:p>
            <a:r>
              <a:rPr lang="en-US" sz="4400" dirty="0">
                <a:solidFill>
                  <a:schemeClr val="tx1"/>
                </a:solidFill>
                <a:latin typeface="+mj-lt"/>
                <a:ea typeface="+mj-ea"/>
                <a:cs typeface="+mj-cs"/>
              </a:rPr>
              <a:t>1850-1900</a:t>
            </a:r>
          </a:p>
        </p:txBody>
      </p:sp>
      <p:pic>
        <p:nvPicPr>
          <p:cNvPr id="4" name="Picture 5">
            <a:extLst>
              <a:ext uri="{FF2B5EF4-FFF2-40B4-BE49-F238E27FC236}">
                <a16:creationId xmlns:a16="http://schemas.microsoft.com/office/drawing/2014/main" id="{4B60E71D-092F-623E-82EC-5922B1A770C3}"/>
              </a:ext>
              <a:ext uri="{C183D7F6-B498-43B3-948B-1728B52AA6E4}">
                <adec:decorative xmlns:adec="http://schemas.microsoft.com/office/drawing/2017/decorative" val="1"/>
              </a:ext>
            </a:extLst>
          </p:cNvPr>
          <p:cNvPicPr>
            <a:picLocks noChangeAspect="1"/>
          </p:cNvPicPr>
          <p:nvPr/>
        </p:nvPicPr>
        <p:blipFill rotWithShape="1">
          <a:blip r:embed="rId2"/>
          <a:srcRect l="19073" r="11790" b="1"/>
          <a:stretch/>
        </p:blipFill>
        <p:spPr>
          <a:xfrm>
            <a:off x="688434" y="-9525"/>
            <a:ext cx="3584766" cy="6867525"/>
          </a:xfrm>
          <a:prstGeom prst="rect">
            <a:avLst/>
          </a:prstGeom>
        </p:spPr>
      </p:pic>
      <p:sp>
        <p:nvSpPr>
          <p:cNvPr id="11" name="Freeform 6">
            <a:extLst>
              <a:ext uri="{FF2B5EF4-FFF2-40B4-BE49-F238E27FC236}">
                <a16:creationId xmlns:a16="http://schemas.microsoft.com/office/drawing/2014/main" id="{FC72A6E7-EEB3-4011-AFDE-5D01CF93E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1"/>
          </a:solidFill>
          <a:ln w="0">
            <a:noFill/>
            <a:prstDash val="solid"/>
            <a:round/>
            <a:headEnd/>
            <a:tailEnd/>
          </a:ln>
        </p:spPr>
      </p:sp>
      <p:sp>
        <p:nvSpPr>
          <p:cNvPr id="13" name="Freeform 6">
            <a:extLst>
              <a:ext uri="{FF2B5EF4-FFF2-40B4-BE49-F238E27FC236}">
                <a16:creationId xmlns:a16="http://schemas.microsoft.com/office/drawing/2014/main" id="{8CD93300-52E3-4A04-AB11-4E86A29BE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txBody>
          <a:bodyPr/>
          <a:lstStyle/>
          <a:p>
            <a:endParaRPr lang="en-US" dirty="0"/>
          </a:p>
        </p:txBody>
      </p:sp>
      <p:sp>
        <p:nvSpPr>
          <p:cNvPr id="2" name="Text Placeholder 1">
            <a:extLst>
              <a:ext uri="{FF2B5EF4-FFF2-40B4-BE49-F238E27FC236}">
                <a16:creationId xmlns:a16="http://schemas.microsoft.com/office/drawing/2014/main" id="{EE4DD619-F59C-E4B2-781D-A7CA0E633AEE}"/>
              </a:ext>
            </a:extLst>
          </p:cNvPr>
          <p:cNvSpPr>
            <a:spLocks noGrp="1"/>
          </p:cNvSpPr>
          <p:nvPr>
            <p:ph type="body" sz="quarter" idx="11"/>
          </p:nvPr>
        </p:nvSpPr>
        <p:spPr>
          <a:xfrm>
            <a:off x="4888752" y="1408466"/>
            <a:ext cx="6614814" cy="3844800"/>
          </a:xfrm>
        </p:spPr>
        <p:txBody>
          <a:bodyPr vert="horz" lIns="91440" tIns="45720" rIns="91440" bIns="45720" rtlCol="0">
            <a:noAutofit/>
          </a:bodyPr>
          <a:lstStyle/>
          <a:p>
            <a:pPr>
              <a:buFont typeface="Arial" panose="020B0604020202020204" pitchFamily="34" charset="0"/>
              <a:buChar char="•"/>
            </a:pPr>
            <a:r>
              <a:rPr lang="en-US" sz="1000" dirty="0">
                <a:solidFill>
                  <a:schemeClr val="bg2">
                    <a:lumMod val="10000"/>
                    <a:alpha val="60000"/>
                  </a:schemeClr>
                </a:solidFill>
                <a:latin typeface="+mn-lt"/>
                <a:cs typeface="+mn-cs"/>
              </a:rPr>
              <a:t>The formal institutionalization of U.S. psychology (as indicated by the creation of programs, departments, degrees, societies, and schools) occurred in the years surrounding the Civil War, centered on national debates about slavery; the passing of the Indian Appropriations Act, which removed First Peoples from their tribal lands to government reservations; the Chinese Exclusion Act, which suspended Chinese immigration; and the Supreme Court’s </a:t>
            </a:r>
            <a:r>
              <a:rPr lang="en-US" sz="1000" i="1" dirty="0">
                <a:solidFill>
                  <a:schemeClr val="bg2">
                    <a:lumMod val="10000"/>
                    <a:alpha val="60000"/>
                  </a:schemeClr>
                </a:solidFill>
                <a:latin typeface="+mn-lt"/>
                <a:cs typeface="+mn-cs"/>
              </a:rPr>
              <a:t>Plessy v. Ferguson</a:t>
            </a:r>
            <a:r>
              <a:rPr lang="en-US" sz="1000" dirty="0">
                <a:solidFill>
                  <a:schemeClr val="bg2">
                    <a:lumMod val="10000"/>
                    <a:alpha val="60000"/>
                  </a:schemeClr>
                </a:solidFill>
                <a:latin typeface="+mn-lt"/>
                <a:cs typeface="+mn-cs"/>
              </a:rPr>
              <a:t> decision, which held that segregation laws did not violate the equal protection clause of the Fourteenth Amendment. The formalized psychology established at this time was led primarily by White men and leaned heavily on evolutionary theory, with its emphasis on survival and adaptation of the species. The field almost immediately lent its support to the notion of White superiority, with its focus on demonstrating individual differences among different racial groups.</a:t>
            </a:r>
          </a:p>
          <a:p>
            <a:pPr>
              <a:buFont typeface="Arial" panose="020B0604020202020204" pitchFamily="34" charset="0"/>
              <a:buChar char="•"/>
            </a:pPr>
            <a:r>
              <a:rPr lang="en-US" sz="1000" b="1" dirty="0">
                <a:solidFill>
                  <a:schemeClr val="bg2">
                    <a:lumMod val="10000"/>
                    <a:alpha val="60000"/>
                  </a:schemeClr>
                </a:solidFill>
                <a:latin typeface="+mn-lt"/>
                <a:cs typeface="+mn-cs"/>
              </a:rPr>
              <a:t>1869:</a:t>
            </a:r>
            <a:r>
              <a:rPr lang="en-US" sz="1000" dirty="0">
                <a:solidFill>
                  <a:schemeClr val="bg2">
                    <a:lumMod val="10000"/>
                    <a:alpha val="60000"/>
                  </a:schemeClr>
                </a:solidFill>
                <a:latin typeface="+mn-lt"/>
                <a:cs typeface="+mn-cs"/>
              </a:rPr>
              <a:t> Francis Galton, who was recognized as an early leader in psychology (among other professions) publishes </a:t>
            </a:r>
            <a:r>
              <a:rPr lang="en-US" sz="1000" i="1" dirty="0">
                <a:solidFill>
                  <a:schemeClr val="bg2">
                    <a:lumMod val="10000"/>
                    <a:alpha val="60000"/>
                  </a:schemeClr>
                </a:solidFill>
                <a:latin typeface="+mn-lt"/>
                <a:cs typeface="+mn-cs"/>
              </a:rPr>
              <a:t>Hereditary Genius</a:t>
            </a:r>
            <a:r>
              <a:rPr lang="en-US" sz="1000" dirty="0">
                <a:solidFill>
                  <a:schemeClr val="bg2">
                    <a:lumMod val="10000"/>
                    <a:alpha val="60000"/>
                  </a:schemeClr>
                </a:solidFill>
                <a:latin typeface="+mn-lt"/>
                <a:cs typeface="+mn-cs"/>
              </a:rPr>
              <a:t>, a central early event in the study of individual differences and psychometrics in European and U.S. psychology. In this work, he ranked the “comparative worth of different races” and concluded that “the average intellectual standard of the negro race is some two grades below our own” (Galton, 1869, pp. 336–338). In 1883, Galton would introduce the word “eugenics,” described as a science of improving “racial stock.” This work was heavily cited and used by the first generation of psychologists who established APA, the first recognized psychology journals, and the most influential research programs.</a:t>
            </a:r>
          </a:p>
          <a:p>
            <a:pPr>
              <a:buFont typeface="Arial" panose="020B0604020202020204" pitchFamily="34" charset="0"/>
              <a:buChar char="•"/>
            </a:pPr>
            <a:r>
              <a:rPr lang="en-US" sz="1000" b="1" dirty="0">
                <a:solidFill>
                  <a:schemeClr val="bg2">
                    <a:lumMod val="10000"/>
                    <a:alpha val="60000"/>
                  </a:schemeClr>
                </a:solidFill>
                <a:latin typeface="+mn-lt"/>
                <a:cs typeface="+mn-cs"/>
              </a:rPr>
              <a:t>1892:</a:t>
            </a:r>
            <a:r>
              <a:rPr lang="en-US" sz="1000" dirty="0">
                <a:solidFill>
                  <a:schemeClr val="bg2">
                    <a:lumMod val="10000"/>
                    <a:alpha val="60000"/>
                  </a:schemeClr>
                </a:solidFill>
                <a:latin typeface="+mn-lt"/>
                <a:cs typeface="+mn-cs"/>
              </a:rPr>
              <a:t> The American Psychological Association is founded, with G. Stanley Hall as president and 31 White males elected to membership.</a:t>
            </a:r>
          </a:p>
          <a:p>
            <a:pPr>
              <a:buFont typeface="Arial" panose="020B0604020202020204" pitchFamily="34" charset="0"/>
              <a:buChar char="•"/>
            </a:pPr>
            <a:r>
              <a:rPr lang="en-US" sz="1000" b="1" dirty="0">
                <a:solidFill>
                  <a:schemeClr val="bg2">
                    <a:lumMod val="10000"/>
                    <a:alpha val="60000"/>
                  </a:schemeClr>
                </a:solidFill>
                <a:latin typeface="+mn-lt"/>
                <a:cs typeface="+mn-cs"/>
              </a:rPr>
              <a:t>1895:</a:t>
            </a:r>
            <a:r>
              <a:rPr lang="en-US" sz="1000" dirty="0">
                <a:solidFill>
                  <a:schemeClr val="bg2">
                    <a:lumMod val="10000"/>
                    <a:alpha val="60000"/>
                  </a:schemeClr>
                </a:solidFill>
                <a:latin typeface="+mn-lt"/>
                <a:cs typeface="+mn-cs"/>
              </a:rPr>
              <a:t> One of the earliest examples of scientific racism—defined as the use of scientific concepts and data to create and justify ideas of an enduring biologically based hierarchy (Winston, 2020)—is published in </a:t>
            </a:r>
            <a:r>
              <a:rPr lang="en-US" sz="1000" i="1" dirty="0">
                <a:solidFill>
                  <a:schemeClr val="bg2">
                    <a:lumMod val="10000"/>
                    <a:alpha val="60000"/>
                  </a:schemeClr>
                </a:solidFill>
                <a:latin typeface="+mn-lt"/>
                <a:cs typeface="+mn-cs"/>
              </a:rPr>
              <a:t>Psychological Review</a:t>
            </a:r>
            <a:r>
              <a:rPr lang="en-US" sz="1000" dirty="0">
                <a:solidFill>
                  <a:schemeClr val="bg2">
                    <a:lumMod val="10000"/>
                    <a:alpha val="60000"/>
                  </a:schemeClr>
                </a:solidFill>
                <a:latin typeface="+mn-lt"/>
                <a:cs typeface="+mn-cs"/>
              </a:rPr>
              <a:t>, one year after the journal is first established (Bache, 1895). First Peoples and Black participants were reported to have faster reaction times than White participants. The author argued that reaction time was a primitive reflex and that the superior, more evolved intelligence of White participants resulted in more contemplative thought and slower reaction times.</a:t>
            </a:r>
          </a:p>
          <a:p>
            <a:pPr>
              <a:buFont typeface="Arial" panose="020B0604020202020204" pitchFamily="34" charset="0"/>
              <a:buChar char="•"/>
            </a:pPr>
            <a:r>
              <a:rPr lang="en-US" sz="1000" b="1" dirty="0">
                <a:solidFill>
                  <a:schemeClr val="bg2">
                    <a:lumMod val="10000"/>
                    <a:alpha val="60000"/>
                  </a:schemeClr>
                </a:solidFill>
                <a:latin typeface="+mn-lt"/>
                <a:cs typeface="+mn-cs"/>
              </a:rPr>
              <a:t>1897:</a:t>
            </a:r>
            <a:r>
              <a:rPr lang="en-US" sz="1000" dirty="0">
                <a:solidFill>
                  <a:schemeClr val="bg2">
                    <a:lumMod val="10000"/>
                    <a:alpha val="60000"/>
                  </a:schemeClr>
                </a:solidFill>
                <a:latin typeface="+mn-lt"/>
                <a:cs typeface="+mn-cs"/>
              </a:rPr>
              <a:t> In a study of Black and White children, Stetson (1897) found that Black children outperformed White children on a memory task. The author attributed this to the greater mnemonic ability of their “primitive brains.” He further described Black children as being deficient in reasoning.</a:t>
            </a:r>
          </a:p>
          <a:p>
            <a:pPr>
              <a:buFont typeface="Arial" panose="020B0604020202020204" pitchFamily="34" charset="0"/>
              <a:buChar char="•"/>
            </a:pPr>
            <a:r>
              <a:rPr lang="en-US" sz="1000" b="1" dirty="0">
                <a:solidFill>
                  <a:schemeClr val="bg2">
                    <a:lumMod val="10000"/>
                    <a:alpha val="60000"/>
                  </a:schemeClr>
                </a:solidFill>
                <a:latin typeface="+mn-lt"/>
                <a:cs typeface="+mn-cs"/>
              </a:rPr>
              <a:t>1897:</a:t>
            </a:r>
            <a:r>
              <a:rPr lang="en-US" sz="1000" dirty="0">
                <a:solidFill>
                  <a:schemeClr val="bg2">
                    <a:lumMod val="10000"/>
                    <a:alpha val="60000"/>
                  </a:schemeClr>
                </a:solidFill>
                <a:latin typeface="+mn-lt"/>
                <a:cs typeface="+mn-cs"/>
              </a:rPr>
              <a:t> APA funds a Committee on Physical and Mental Tests, its first financial commitment to an activity other than its own administration (Baldwin, Cattell, &amp; Jastrow, 1898).</a:t>
            </a:r>
          </a:p>
        </p:txBody>
      </p:sp>
      <p:sp>
        <p:nvSpPr>
          <p:cNvPr id="18" name="TextBox 17">
            <a:extLst>
              <a:ext uri="{FF2B5EF4-FFF2-40B4-BE49-F238E27FC236}">
                <a16:creationId xmlns:a16="http://schemas.microsoft.com/office/drawing/2014/main" id="{EFFF5F86-AA86-4E04-E29B-D6DDBDE1BA8E}"/>
              </a:ext>
            </a:extLst>
          </p:cNvPr>
          <p:cNvSpPr txBox="1"/>
          <p:nvPr/>
        </p:nvSpPr>
        <p:spPr>
          <a:xfrm>
            <a:off x="1416919" y="6332414"/>
            <a:ext cx="180473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15BEF0"/>
                </a:solidFill>
                <a:cs typeface="Arial"/>
              </a:rPr>
              <a:t>Francis Galton</a:t>
            </a:r>
          </a:p>
        </p:txBody>
      </p:sp>
    </p:spTree>
    <p:extLst>
      <p:ext uri="{BB962C8B-B14F-4D97-AF65-F5344CB8AC3E}">
        <p14:creationId xmlns:p14="http://schemas.microsoft.com/office/powerpoint/2010/main" val="154089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B35251-4219-4DD4-B714-1664F5EEE279}"/>
              </a:ext>
            </a:extLst>
          </p:cNvPr>
          <p:cNvSpPr>
            <a:spLocks noGrp="1"/>
          </p:cNvSpPr>
          <p:nvPr>
            <p:ph type="title"/>
          </p:nvPr>
        </p:nvSpPr>
        <p:spPr/>
        <p:txBody>
          <a:bodyPr/>
          <a:lstStyle/>
          <a:p>
            <a:r>
              <a:rPr lang="en-US" dirty="0"/>
              <a:t>1900-1925</a:t>
            </a:r>
          </a:p>
        </p:txBody>
      </p:sp>
      <p:sp>
        <p:nvSpPr>
          <p:cNvPr id="2" name="Text Placeholder 1">
            <a:extLst>
              <a:ext uri="{FF2B5EF4-FFF2-40B4-BE49-F238E27FC236}">
                <a16:creationId xmlns:a16="http://schemas.microsoft.com/office/drawing/2014/main" id="{9D6BA4D3-D402-8256-5F3E-81C2B7671774}"/>
              </a:ext>
            </a:extLst>
          </p:cNvPr>
          <p:cNvSpPr>
            <a:spLocks noGrp="1"/>
          </p:cNvSpPr>
          <p:nvPr>
            <p:ph type="body" sz="quarter" idx="11"/>
          </p:nvPr>
        </p:nvSpPr>
        <p:spPr>
          <a:xfrm>
            <a:off x="451104" y="1840992"/>
            <a:ext cx="6851904" cy="4340352"/>
          </a:xfrm>
        </p:spPr>
        <p:txBody>
          <a:bodyPr vert="horz" lIns="91440" tIns="45720" rIns="91440" bIns="45720" rtlCol="0">
            <a:noAutofit/>
          </a:bodyPr>
          <a:lstStyle/>
          <a:p>
            <a:pPr marL="0" indent="0">
              <a:buNone/>
            </a:pPr>
            <a:r>
              <a:rPr lang="en-US" sz="1800" dirty="0">
                <a:solidFill>
                  <a:schemeClr val="tx1"/>
                </a:solidFill>
                <a:latin typeface="+mn-lt"/>
                <a:cs typeface="+mn-cs"/>
              </a:rPr>
              <a:t>As U.S. psychology established itself in the early 1900s, the U.S. experienced the First World War, massive growth, and unprecedented immigration. More than 15 million new immigrants, the majority of whom arrived from southern and eastern Europe, came to the U.S. in the first quarter of the century. Antiimmigration sentiment increased, fueling the eugenics movement, which sought to “improve the human race” using principles of heredity. Scholars and lawmakers debated the “Negro Question,” which often focused on schooling and curriculum for people of color. Education was also a question at the forefront with First Peoples of the Americas, as more than 6,000 students were enrolled in federal boarding schools that attempted to replace First Peoples culture with an education that fit Anglo-American standards. Many psychologists continued to focus on individual differences among races and became actively involved in the eugenics movement, using their science to support eugenical aims.</a:t>
            </a:r>
          </a:p>
        </p:txBody>
      </p:sp>
      <p:pic>
        <p:nvPicPr>
          <p:cNvPr id="4" name="Picture 3">
            <a:extLst>
              <a:ext uri="{FF2B5EF4-FFF2-40B4-BE49-F238E27FC236}">
                <a16:creationId xmlns:a16="http://schemas.microsoft.com/office/drawing/2014/main" id="{59FD94BF-546A-4734-B6F1-DE90E0023213}"/>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3405" r="10411"/>
          <a:stretch/>
        </p:blipFill>
        <p:spPr>
          <a:xfrm>
            <a:off x="7552266" y="10"/>
            <a:ext cx="4639733" cy="6857990"/>
          </a:xfrm>
          <a:prstGeom prst="rect">
            <a:avLst/>
          </a:prstGeom>
        </p:spPr>
      </p:pic>
      <p:sp>
        <p:nvSpPr>
          <p:cNvPr id="5" name="TextBox 4">
            <a:extLst>
              <a:ext uri="{FF2B5EF4-FFF2-40B4-BE49-F238E27FC236}">
                <a16:creationId xmlns:a16="http://schemas.microsoft.com/office/drawing/2014/main" id="{A988EECA-9518-4512-A26F-0F8EFF97240C}"/>
              </a:ext>
            </a:extLst>
          </p:cNvPr>
          <p:cNvSpPr txBox="1"/>
          <p:nvPr/>
        </p:nvSpPr>
        <p:spPr>
          <a:xfrm>
            <a:off x="8750468" y="6387547"/>
            <a:ext cx="2243328" cy="369332"/>
          </a:xfrm>
          <a:prstGeom prst="rect">
            <a:avLst/>
          </a:prstGeom>
          <a:noFill/>
        </p:spPr>
        <p:txBody>
          <a:bodyPr wrap="square" rtlCol="0">
            <a:spAutoFit/>
          </a:bodyPr>
          <a:lstStyle/>
          <a:p>
            <a:pPr>
              <a:spcAft>
                <a:spcPts val="600"/>
              </a:spcAft>
            </a:pPr>
            <a:r>
              <a:rPr lang="en-US" dirty="0">
                <a:solidFill>
                  <a:srgbClr val="15BEF0"/>
                </a:solidFill>
              </a:rPr>
              <a:t>G. Stanley Hall</a:t>
            </a:r>
          </a:p>
        </p:txBody>
      </p:sp>
    </p:spTree>
    <p:extLst>
      <p:ext uri="{BB962C8B-B14F-4D97-AF65-F5344CB8AC3E}">
        <p14:creationId xmlns:p14="http://schemas.microsoft.com/office/powerpoint/2010/main" val="319148584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B35251-4219-4DD4-B714-1664F5EEE279}"/>
              </a:ext>
            </a:extLst>
          </p:cNvPr>
          <p:cNvSpPr>
            <a:spLocks noGrp="1"/>
          </p:cNvSpPr>
          <p:nvPr>
            <p:ph type="title"/>
          </p:nvPr>
        </p:nvSpPr>
        <p:spPr/>
        <p:txBody>
          <a:bodyPr/>
          <a:lstStyle/>
          <a:p>
            <a:r>
              <a:rPr lang="en-US" dirty="0"/>
              <a:t>1900-1925</a:t>
            </a:r>
          </a:p>
        </p:txBody>
      </p:sp>
      <p:sp>
        <p:nvSpPr>
          <p:cNvPr id="2" name="Text Placeholder 1">
            <a:extLst>
              <a:ext uri="{FF2B5EF4-FFF2-40B4-BE49-F238E27FC236}">
                <a16:creationId xmlns:a16="http://schemas.microsoft.com/office/drawing/2014/main" id="{9D6BA4D3-D402-8256-5F3E-81C2B7671774}"/>
              </a:ext>
            </a:extLst>
          </p:cNvPr>
          <p:cNvSpPr>
            <a:spLocks noGrp="1"/>
          </p:cNvSpPr>
          <p:nvPr>
            <p:ph type="body" sz="quarter" idx="11"/>
          </p:nvPr>
        </p:nvSpPr>
        <p:spPr>
          <a:xfrm>
            <a:off x="451104" y="1840992"/>
            <a:ext cx="6851904" cy="4340352"/>
          </a:xfrm>
        </p:spPr>
        <p:txBody>
          <a:bodyPr vert="horz" lIns="91440" tIns="45720" rIns="91440" bIns="45720" rtlCol="0">
            <a:noAutofit/>
          </a:bodyPr>
          <a:lstStyle/>
          <a:p>
            <a:pPr>
              <a:buFont typeface="Arial" panose="020B0604020202020204" pitchFamily="34" charset="0"/>
              <a:buChar char="•"/>
            </a:pPr>
            <a:r>
              <a:rPr lang="en-US" sz="1800" b="1" dirty="0">
                <a:solidFill>
                  <a:schemeClr val="tx1"/>
                </a:solidFill>
                <a:latin typeface="+mn-lt"/>
                <a:cs typeface="+mn-cs"/>
              </a:rPr>
              <a:t>1904:</a:t>
            </a:r>
            <a:r>
              <a:rPr lang="en-US" sz="1800" dirty="0">
                <a:solidFill>
                  <a:schemeClr val="tx1"/>
                </a:solidFill>
                <a:latin typeface="+mn-lt"/>
                <a:cs typeface="+mn-cs"/>
              </a:rPr>
              <a:t> APA forms an ad hoc committee on testing standards, forming the Association’s first committee on standards for apparatus, procedures, and results of group and individual tests. The resulting Committee on Measurement consists of early psychologists who frequently supported ideas of racial hierarchy and/or eugenics, including James R. Angell, Charles H. Judd, Walter B. Pillsbury, and Carl E. Seashore.</a:t>
            </a:r>
          </a:p>
          <a:p>
            <a:pPr>
              <a:buFont typeface="Arial" panose="020B0604020202020204" pitchFamily="34" charset="0"/>
              <a:buChar char="•"/>
            </a:pPr>
            <a:r>
              <a:rPr lang="en-US" sz="1800" b="1" dirty="0">
                <a:solidFill>
                  <a:schemeClr val="tx1"/>
                </a:solidFill>
                <a:latin typeface="+mn-lt"/>
                <a:cs typeface="+mn-cs"/>
              </a:rPr>
              <a:t>1904:</a:t>
            </a:r>
            <a:r>
              <a:rPr lang="en-US" sz="1800" dirty="0">
                <a:solidFill>
                  <a:schemeClr val="tx1"/>
                </a:solidFill>
                <a:latin typeface="+mn-lt"/>
                <a:cs typeface="+mn-cs"/>
              </a:rPr>
              <a:t> G. Stanley Hall, founding president of APA, publishes the highly influential text, </a:t>
            </a:r>
            <a:r>
              <a:rPr lang="en-US" sz="1800" i="1" dirty="0">
                <a:solidFill>
                  <a:schemeClr val="tx1"/>
                </a:solidFill>
                <a:latin typeface="+mn-lt"/>
                <a:cs typeface="+mn-cs"/>
              </a:rPr>
              <a:t>Adolescence.</a:t>
            </a:r>
            <a:r>
              <a:rPr lang="en-US" sz="1800" dirty="0">
                <a:solidFill>
                  <a:schemeClr val="tx1"/>
                </a:solidFill>
                <a:latin typeface="+mn-lt"/>
                <a:cs typeface="+mn-cs"/>
              </a:rPr>
              <a:t> In it, he described First Peoples as childlike, with adults from this group being more similar to White children or adolescents in their development. Hall supported the development of “civilizing programs” tailored to what he deemed to be the needs of First Peoples (Hall, 1904; 1905; Richards, 1997). These programs, once enacted, were attempted to eradicate First Peoples’ culture, language, and spiritual life. Hall’s views were echoed by other psychologists during this period (e.g., Chamberlain, 1909).</a:t>
            </a:r>
          </a:p>
        </p:txBody>
      </p:sp>
      <p:pic>
        <p:nvPicPr>
          <p:cNvPr id="4" name="Picture 3">
            <a:extLst>
              <a:ext uri="{FF2B5EF4-FFF2-40B4-BE49-F238E27FC236}">
                <a16:creationId xmlns:a16="http://schemas.microsoft.com/office/drawing/2014/main" id="{59FD94BF-546A-4734-B6F1-DE90E0023213}"/>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3405" r="10411"/>
          <a:stretch/>
        </p:blipFill>
        <p:spPr>
          <a:xfrm>
            <a:off x="7552266" y="10"/>
            <a:ext cx="4639733" cy="6857990"/>
          </a:xfrm>
          <a:prstGeom prst="rect">
            <a:avLst/>
          </a:prstGeom>
        </p:spPr>
      </p:pic>
      <p:sp>
        <p:nvSpPr>
          <p:cNvPr id="5" name="TextBox 4">
            <a:extLst>
              <a:ext uri="{FF2B5EF4-FFF2-40B4-BE49-F238E27FC236}">
                <a16:creationId xmlns:a16="http://schemas.microsoft.com/office/drawing/2014/main" id="{A988EECA-9518-4512-A26F-0F8EFF97240C}"/>
              </a:ext>
            </a:extLst>
          </p:cNvPr>
          <p:cNvSpPr txBox="1"/>
          <p:nvPr/>
        </p:nvSpPr>
        <p:spPr>
          <a:xfrm>
            <a:off x="8750468" y="6387547"/>
            <a:ext cx="2243328" cy="369332"/>
          </a:xfrm>
          <a:prstGeom prst="rect">
            <a:avLst/>
          </a:prstGeom>
          <a:noFill/>
        </p:spPr>
        <p:txBody>
          <a:bodyPr wrap="square" rtlCol="0">
            <a:spAutoFit/>
          </a:bodyPr>
          <a:lstStyle/>
          <a:p>
            <a:pPr>
              <a:spcAft>
                <a:spcPts val="600"/>
              </a:spcAft>
            </a:pPr>
            <a:r>
              <a:rPr lang="en-US" dirty="0">
                <a:solidFill>
                  <a:srgbClr val="15BEF0"/>
                </a:solidFill>
              </a:rPr>
              <a:t>G. Stanley Hall</a:t>
            </a:r>
          </a:p>
        </p:txBody>
      </p:sp>
    </p:spTree>
    <p:extLst>
      <p:ext uri="{BB962C8B-B14F-4D97-AF65-F5344CB8AC3E}">
        <p14:creationId xmlns:p14="http://schemas.microsoft.com/office/powerpoint/2010/main" val="342869389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15B73E-4E61-4EB0-9A29-9D88EDBA011C}"/>
              </a:ext>
            </a:extLst>
          </p:cNvPr>
          <p:cNvSpPr>
            <a:spLocks noGrp="1"/>
          </p:cNvSpPr>
          <p:nvPr>
            <p:ph type="title"/>
          </p:nvPr>
        </p:nvSpPr>
        <p:spPr/>
        <p:txBody>
          <a:bodyPr/>
          <a:lstStyle/>
          <a:p>
            <a:r>
              <a:rPr lang="en-US" dirty="0"/>
              <a:t>1900-1925 (cont.)</a:t>
            </a:r>
          </a:p>
        </p:txBody>
      </p:sp>
      <p:sp>
        <p:nvSpPr>
          <p:cNvPr id="2" name="Text Placeholder 1">
            <a:extLst>
              <a:ext uri="{FF2B5EF4-FFF2-40B4-BE49-F238E27FC236}">
                <a16:creationId xmlns:a16="http://schemas.microsoft.com/office/drawing/2014/main" id="{ED363597-26E5-4C56-922E-3AA9C34F453E}"/>
              </a:ext>
            </a:extLst>
          </p:cNvPr>
          <p:cNvSpPr>
            <a:spLocks noGrp="1"/>
          </p:cNvSpPr>
          <p:nvPr>
            <p:ph type="body" sz="quarter" idx="11"/>
          </p:nvPr>
        </p:nvSpPr>
        <p:spPr>
          <a:xfrm>
            <a:off x="674899" y="1577009"/>
            <a:ext cx="10841909" cy="5071764"/>
          </a:xfrm>
        </p:spPr>
        <p:txBody>
          <a:bodyPr>
            <a:normAutofit fontScale="92500" lnSpcReduction="10000"/>
          </a:bodyPr>
          <a:lstStyle/>
          <a:p>
            <a:r>
              <a:rPr lang="en-US" sz="1600" b="1" dirty="0"/>
              <a:t>1910: </a:t>
            </a:r>
            <a:r>
              <a:rPr lang="en-US" sz="1600" dirty="0"/>
              <a:t>The Eugenics Record Office is established as a department of the Carnegie Institution of Washington’s Station for Experimental Evolution. It became the center for eugenics advocacy, research, and publication in the U.S. Leaders of organized psychology, including Edward Thorndike, Robert Yerkes, Arthur Estabrook, Paul Achilles, and Lewis </a:t>
            </a:r>
            <a:r>
              <a:rPr lang="en-US" sz="1600" dirty="0" err="1"/>
              <a:t>Terman</a:t>
            </a:r>
            <a:r>
              <a:rPr lang="en-US" sz="1600" dirty="0"/>
              <a:t> were founders and active members of this office. They also led and contributed to other eugenics-based organizations in this period, including the Cold Spring Harbor Laboratory, the Galton Society, and the American Eugenics Society (</a:t>
            </a:r>
            <a:r>
              <a:rPr lang="en-US" sz="1600" dirty="0" err="1"/>
              <a:t>Zenderland</a:t>
            </a:r>
            <a:r>
              <a:rPr lang="en-US" sz="1600" dirty="0"/>
              <a:t>, 2001). Through these groups, they promoted sterilization initiatives for “unfit and inferior races” and supported race-based immigration policies and negative heredity laws (Brigham, 1923; </a:t>
            </a:r>
            <a:r>
              <a:rPr lang="en-US" sz="1600" dirty="0" err="1"/>
              <a:t>Engs</a:t>
            </a:r>
            <a:r>
              <a:rPr lang="en-US" sz="1600" dirty="0"/>
              <a:t>, 2005). Psychological tests were regularly used in the work of these organizations. Between 1892 and 1947, 31 presidents of APA acted in leadership positions in eugenics organizations, during their time as president, but also in the years surrounding their presidencies (</a:t>
            </a:r>
            <a:r>
              <a:rPr lang="en-US" sz="1600" dirty="0" err="1"/>
              <a:t>Yakushko</a:t>
            </a:r>
            <a:r>
              <a:rPr lang="en-US" sz="1600" dirty="0"/>
              <a:t>, 2019).</a:t>
            </a:r>
          </a:p>
          <a:p>
            <a:r>
              <a:rPr lang="en-US" sz="1600" b="1" dirty="0"/>
              <a:t>1913</a:t>
            </a:r>
            <a:r>
              <a:rPr lang="en-US" sz="1600" dirty="0"/>
              <a:t>: A 70-page psychological monograph reports inferiority of school performance among Black children in integrated schools in New York, a finding the author attributes to “race heredity” (Mayo, 1913). Early papers like this set the tone and pattern for later work on difference and were used to argue against improved schooling opportunities for Black children (Richards, 1997).</a:t>
            </a:r>
          </a:p>
          <a:p>
            <a:r>
              <a:rPr lang="en-US" sz="1600" b="1" dirty="0"/>
              <a:t>1914</a:t>
            </a:r>
            <a:r>
              <a:rPr lang="en-US" sz="1600" dirty="0"/>
              <a:t>: Psychologist William McDougall, writing in the Eugenical Review, lays out a plan for how experimental psychology can serve the goals of eugenics, focusing on the study of the hereditary basis of mental qualities (McDougall, 1914). McDougall, chair of psychology at Harvard, argued in favor of restrictions on interracial marriage, claiming that mixed race individuals are mentally defective and that such mixing would produce a “race of submen” (McDougall, 1921, p. 132). He further argued for the creation of a separate territory for Black Americans to prevent “race amalgamation” (McDougall, 1925, p. 162).</a:t>
            </a:r>
          </a:p>
          <a:p>
            <a:r>
              <a:rPr lang="en-US" sz="1600" b="1" dirty="0"/>
              <a:t>1914</a:t>
            </a:r>
            <a:r>
              <a:rPr lang="en-US" sz="1600" dirty="0"/>
              <a:t>: Psychological research, tests, and instruments are used at some boarding schools with First Peoples during this period. For example, a teacher at the Phoenix Indian School described psychological testing and research in education in the Indian School Journal, noting use of the early Binet scales and citing the work of psychologists J. Wallace </a:t>
            </a:r>
            <a:r>
              <a:rPr lang="en-US" sz="1600" dirty="0" err="1"/>
              <a:t>Wallin</a:t>
            </a:r>
            <a:r>
              <a:rPr lang="en-US" sz="1600" dirty="0"/>
              <a:t> and Stuart Appleton </a:t>
            </a:r>
            <a:r>
              <a:rPr lang="en-US" sz="1600" dirty="0" err="1"/>
              <a:t>Courtis</a:t>
            </a:r>
            <a:r>
              <a:rPr lang="en-US" sz="1600" dirty="0"/>
              <a:t> (Scott, 1914).</a:t>
            </a:r>
          </a:p>
        </p:txBody>
      </p:sp>
    </p:spTree>
    <p:extLst>
      <p:ext uri="{BB962C8B-B14F-4D97-AF65-F5344CB8AC3E}">
        <p14:creationId xmlns:p14="http://schemas.microsoft.com/office/powerpoint/2010/main" val="56928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36DBB5-DA51-6E49-784A-F290CD92F348}"/>
              </a:ext>
            </a:extLst>
          </p:cNvPr>
          <p:cNvSpPr>
            <a:spLocks noGrp="1"/>
          </p:cNvSpPr>
          <p:nvPr>
            <p:ph type="title"/>
          </p:nvPr>
        </p:nvSpPr>
        <p:spPr/>
        <p:txBody>
          <a:bodyPr/>
          <a:lstStyle/>
          <a:p>
            <a:r>
              <a:rPr lang="en-US" dirty="0">
                <a:latin typeface="Arial"/>
                <a:cs typeface="Arial"/>
              </a:rPr>
              <a:t>1900-1925 (cont.)</a:t>
            </a:r>
            <a:endParaRPr lang="en-US" dirty="0"/>
          </a:p>
        </p:txBody>
      </p:sp>
      <p:sp>
        <p:nvSpPr>
          <p:cNvPr id="2" name="Text Placeholder 1">
            <a:extLst>
              <a:ext uri="{FF2B5EF4-FFF2-40B4-BE49-F238E27FC236}">
                <a16:creationId xmlns:a16="http://schemas.microsoft.com/office/drawing/2014/main" id="{1C5868EB-6719-E59C-2E64-77AC15210A1F}"/>
              </a:ext>
            </a:extLst>
          </p:cNvPr>
          <p:cNvSpPr>
            <a:spLocks noGrp="1"/>
          </p:cNvSpPr>
          <p:nvPr>
            <p:ph type="body" sz="quarter" idx="11"/>
          </p:nvPr>
        </p:nvSpPr>
        <p:spPr/>
        <p:txBody>
          <a:bodyPr vert="horz" lIns="91440" tIns="45720" rIns="91440" bIns="45720" rtlCol="0" anchor="t">
            <a:noAutofit/>
          </a:bodyPr>
          <a:lstStyle/>
          <a:p>
            <a:r>
              <a:rPr lang="en-US" sz="1400" b="1" dirty="0"/>
              <a:t>1914: </a:t>
            </a:r>
            <a:r>
              <a:rPr lang="en-US" sz="1400" dirty="0"/>
              <a:t>Psychologist Henry Goddard, a pioneer of the U.S. testing movement, serves as the psychology representative on the Committee to Study and Report on the Best Practical Means of Cutting Off the Defective Germ-Plasm in the American Population. The Committee, established by the Research Committees of the Eugenics Section of the American Breeders Association, recommended segregation, and sterilization as the best methods of preserving “the blood of the American people” (Laughlin, 1914, p. 6). The Committee called on psychology to help determine standards and tests for identifying “mental degenerates and defectives proposed for sterilization” (p. 7). By 1930, 35,000 people in the U.S. had been sterilized, mostly individuals who had been deemed “feebleminded” or socially or mentally unfit (Greenwood, 2017). Many of these individuals were immigrants, Black people, First Peoples of the Americas, poor White people, and people with disabilities (</a:t>
            </a:r>
            <a:r>
              <a:rPr lang="en-US" sz="1400" dirty="0" err="1"/>
              <a:t>Kevles</a:t>
            </a:r>
            <a:r>
              <a:rPr lang="en-US" sz="1400" dirty="0"/>
              <a:t>, 1998).</a:t>
            </a:r>
          </a:p>
          <a:p>
            <a:r>
              <a:rPr lang="en-US" sz="1400" b="1" dirty="0"/>
              <a:t>1915: </a:t>
            </a:r>
            <a:r>
              <a:rPr lang="en-US" sz="1400" dirty="0"/>
              <a:t>Psychologists leading the California Bureau of Juvenile Research at Whittier State School oversee some of the earliest eugenics fieldwork projects, examining the family trees and conducting psychological testing of boys confined at the institution. Psychologist J. Harold Williams, a student of Lewis </a:t>
            </a:r>
            <a:r>
              <a:rPr lang="en-US" sz="1400" dirty="0" err="1"/>
              <a:t>Terman</a:t>
            </a:r>
            <a:r>
              <a:rPr lang="en-US" sz="1400" dirty="0"/>
              <a:t>, directed the project and presented results on “White, Mexican, and Colored children.” Historians have documented the biased procedures and results of this project that harmed hundreds or perhaps thousands of youths incarcerated in California by increasing the incarceration rate of these youth and promoting sterilization (Chávez-García, 2015).</a:t>
            </a:r>
          </a:p>
          <a:p>
            <a:r>
              <a:rPr lang="en-US" sz="1400" b="1" dirty="0"/>
              <a:t>1916: </a:t>
            </a:r>
            <a:r>
              <a:rPr lang="en-US" sz="1400" dirty="0"/>
              <a:t>Lewis </a:t>
            </a:r>
            <a:r>
              <a:rPr lang="en-US" sz="1400" dirty="0" err="1"/>
              <a:t>Terman</a:t>
            </a:r>
            <a:r>
              <a:rPr lang="en-US" sz="1400" dirty="0"/>
              <a:t> creates the Stanford-Binet Scale. He used differences on this scale as a justification for a segregated system of education geared toward building Black, Mexican, and First Peoples children into “efficient workers” (</a:t>
            </a:r>
            <a:r>
              <a:rPr lang="en-US" sz="1400" dirty="0" err="1"/>
              <a:t>Terman</a:t>
            </a:r>
            <a:r>
              <a:rPr lang="en-US" sz="1400" dirty="0"/>
              <a:t>, 1916), a proposal supported by other psychologists in the early 20th century (Young, 1922). This model was adopted in predominantly Mexican American schools throughout the American Southwest (Gonzalez, 2013, p. 82).</a:t>
            </a:r>
          </a:p>
          <a:p>
            <a:r>
              <a:rPr lang="en-US" sz="1400" b="1" dirty="0"/>
              <a:t>1916: </a:t>
            </a:r>
            <a:r>
              <a:rPr lang="en-US" sz="1400" dirty="0"/>
              <a:t>G. O. Ferguson (1916) publishes “The Psychology of the Negro,” considered to be a classic example in the history of scientific racism (Guthrie, 1998). Ferguson linked performance (including reasoning, association, memory, and intelligence) with skin color and argued that Black people are more emotionally volatile, unstable, and less capable of abstract thought. Ferguson also espoused the prominent “mulatto hypothesis,” the idea that the mental characteristics of Black people were greater among those who had a higher proportion of “White blood.”</a:t>
            </a:r>
          </a:p>
        </p:txBody>
      </p:sp>
    </p:spTree>
    <p:extLst>
      <p:ext uri="{BB962C8B-B14F-4D97-AF65-F5344CB8AC3E}">
        <p14:creationId xmlns:p14="http://schemas.microsoft.com/office/powerpoint/2010/main" val="3661267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960C5B-D279-200E-7593-76B555725939}"/>
              </a:ext>
            </a:extLst>
          </p:cNvPr>
          <p:cNvSpPr>
            <a:spLocks noGrp="1"/>
          </p:cNvSpPr>
          <p:nvPr>
            <p:ph type="title"/>
          </p:nvPr>
        </p:nvSpPr>
        <p:spPr/>
        <p:txBody>
          <a:bodyPr/>
          <a:lstStyle/>
          <a:p>
            <a:r>
              <a:rPr lang="en-US" dirty="0"/>
              <a:t>1900-1925 (cont.)</a:t>
            </a:r>
          </a:p>
        </p:txBody>
      </p:sp>
      <p:sp>
        <p:nvSpPr>
          <p:cNvPr id="2" name="Text Placeholder 1">
            <a:extLst>
              <a:ext uri="{FF2B5EF4-FFF2-40B4-BE49-F238E27FC236}">
                <a16:creationId xmlns:a16="http://schemas.microsoft.com/office/drawing/2014/main" id="{C2B3DF99-9C18-1832-4316-2733D98CCE02}"/>
              </a:ext>
            </a:extLst>
          </p:cNvPr>
          <p:cNvSpPr>
            <a:spLocks noGrp="1"/>
          </p:cNvSpPr>
          <p:nvPr>
            <p:ph type="body" sz="quarter" idx="11"/>
          </p:nvPr>
        </p:nvSpPr>
        <p:spPr/>
        <p:txBody>
          <a:bodyPr vert="horz" lIns="91440" tIns="45720" rIns="91440" bIns="45720" rtlCol="0" anchor="t">
            <a:noAutofit/>
          </a:bodyPr>
          <a:lstStyle/>
          <a:p>
            <a:endParaRPr lang="en-US" sz="1400" dirty="0"/>
          </a:p>
          <a:p>
            <a:r>
              <a:rPr lang="en-US" sz="1400" b="1" dirty="0"/>
              <a:t>1917:</a:t>
            </a:r>
            <a:r>
              <a:rPr lang="en-US" sz="1400" dirty="0"/>
              <a:t> APA president Robert Yerkes launches the Committee on the Psychological Examination of Recruits during the First World War. The Committee was created under the auspices of the National Research Council and headed by Yerkes, reporting to the Office of the Surgeon General. Yerkes and a team of psychologists recommended mental examination of every soldier, and by the end of the War, they had administered psychological tests to nearly 2 million men. Culturally biased test questions and examination procedures, along with an assumption of White, American normativity, led to results that established a clear racial hierarchy of performance with White, American-born recruits scoring highest on IQ tests and Black recruits, particularly those from the American south, scoring the lowest. 89% of Black recruits were labelled by the Committee as “morons” (</a:t>
            </a:r>
            <a:r>
              <a:rPr lang="en-US" sz="1400" dirty="0" err="1"/>
              <a:t>Kevles</a:t>
            </a:r>
            <a:r>
              <a:rPr lang="en-US" sz="1400" dirty="0"/>
              <a:t>, 1968; </a:t>
            </a:r>
            <a:r>
              <a:rPr lang="en-US" sz="1400" dirty="0" err="1"/>
              <a:t>Rury</a:t>
            </a:r>
            <a:r>
              <a:rPr lang="en-US" sz="1400" dirty="0"/>
              <a:t>, 1988; Yerkes, 1921). These tests are the forerunners of the National Intelligence Test and the Scholastic Aptitude Test (SAT). Concerns about large racial gaps in SAT scores continue in the present (see Brookings Institution, 2017)</a:t>
            </a:r>
          </a:p>
          <a:p>
            <a:r>
              <a:rPr lang="en-US" sz="1400" b="1" dirty="0"/>
              <a:t>1917: </a:t>
            </a:r>
            <a:r>
              <a:rPr lang="en-US" sz="1400" dirty="0"/>
              <a:t>During this time, APA president Robert Yerkes served as chairman of the Committee on the Inheritance of Mental Traits at Cold Spring Harbor. He also served on the Committee on Eugenics of the National Commission on Prisons and the Board of Directors for the Human Betterment Foundation under eugenicist Paul Popenoe (</a:t>
            </a:r>
            <a:r>
              <a:rPr lang="en-US" sz="1400" dirty="0" err="1"/>
              <a:t>Engs</a:t>
            </a:r>
            <a:r>
              <a:rPr lang="en-US" sz="1400" dirty="0"/>
              <a:t>, 2005; Paul, 1965). In the years after the War, APA’s work in supporting the war effort and in “segregating the incompetent” was praised (Riley, 1919, p. 2).</a:t>
            </a:r>
          </a:p>
          <a:p>
            <a:r>
              <a:rPr lang="en-US" sz="1400" b="1" dirty="0"/>
              <a:t>1921:</a:t>
            </a:r>
            <a:r>
              <a:rPr lang="en-US" sz="1400" dirty="0"/>
              <a:t> Many psychologists continue to examine racial difference and a formal definition of “racial psychology” appears in the Journal of Applied Psychology. Work contrasting “mixed” and “full blood” First Peoples on a battery of psychological tests concluded that those with “White blood” outperform those without (Garth, 1921). Though Garth would later become a critic of scientific racism, his early work contributed significantly to its prevalence.</a:t>
            </a:r>
          </a:p>
          <a:p>
            <a:r>
              <a:rPr lang="en-US" sz="1400" b="1" dirty="0"/>
              <a:t>1921:</a:t>
            </a:r>
            <a:r>
              <a:rPr lang="en-US" sz="1400" dirty="0"/>
              <a:t> At the Second International Congress of Eugenics in New York City, APA president-elect Knight Dunlap hosts an exhibit on using psychology to better the human race both physically and mentally. The exhibit presented racial differences between White, Black, and First Peoples. Psychology journals like the Journal of Applied Psychology are exhibited alongside eugenics publications (Doyle, 2014).</a:t>
            </a:r>
          </a:p>
        </p:txBody>
      </p:sp>
    </p:spTree>
    <p:extLst>
      <p:ext uri="{BB962C8B-B14F-4D97-AF65-F5344CB8AC3E}">
        <p14:creationId xmlns:p14="http://schemas.microsoft.com/office/powerpoint/2010/main" val="3772707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B581FE-5AC2-1CBB-5514-A9ED8D9717E0}"/>
              </a:ext>
            </a:extLst>
          </p:cNvPr>
          <p:cNvSpPr>
            <a:spLocks noGrp="1"/>
          </p:cNvSpPr>
          <p:nvPr>
            <p:ph type="title"/>
          </p:nvPr>
        </p:nvSpPr>
        <p:spPr/>
        <p:txBody>
          <a:bodyPr/>
          <a:lstStyle/>
          <a:p>
            <a:r>
              <a:rPr lang="en-US" dirty="0"/>
              <a:t>1900-1925 (cont.)</a:t>
            </a:r>
          </a:p>
        </p:txBody>
      </p:sp>
      <p:sp>
        <p:nvSpPr>
          <p:cNvPr id="2" name="Text Placeholder 1">
            <a:extLst>
              <a:ext uri="{FF2B5EF4-FFF2-40B4-BE49-F238E27FC236}">
                <a16:creationId xmlns:a16="http://schemas.microsoft.com/office/drawing/2014/main" id="{2FDCB88D-5BAB-082E-C712-BD22AF5DEF75}"/>
              </a:ext>
            </a:extLst>
          </p:cNvPr>
          <p:cNvSpPr>
            <a:spLocks noGrp="1"/>
          </p:cNvSpPr>
          <p:nvPr>
            <p:ph type="body" sz="quarter" idx="11"/>
          </p:nvPr>
        </p:nvSpPr>
        <p:spPr/>
        <p:txBody>
          <a:bodyPr vert="horz" lIns="91440" tIns="45720" rIns="91440" bIns="45720" rtlCol="0" anchor="t">
            <a:normAutofit/>
          </a:bodyPr>
          <a:lstStyle/>
          <a:p>
            <a:r>
              <a:rPr lang="en-US" sz="1600" b="1" dirty="0"/>
              <a:t>1922: </a:t>
            </a:r>
            <a:r>
              <a:rPr lang="en-US" sz="1600" dirty="0"/>
              <a:t>Many psychologists continue to support the idea of White superiority in both public and academic outlets. Psychologist James Rowland Angell, president of Yale University, delivered a series of addresses describing the hierarchy of the races, espousing White superiority, and discussing the low intelligence of “savages lowest in the human scale” (Angell, 1922, p. 115). This same year, the Journal of Comparative Psychology published research linking the degree of “White blood” in First Peoples to higher intelligence test scores (Hunter &amp; </a:t>
            </a:r>
            <a:r>
              <a:rPr lang="en-US" sz="1600" dirty="0" err="1"/>
              <a:t>Sommermeier</a:t>
            </a:r>
            <a:r>
              <a:rPr lang="en-US" sz="1600" dirty="0"/>
              <a:t>, 1922). Five years later, an additional study on intelligence and “White blood” among First Peoples was published in the same journal (Fitzgerald &amp; </a:t>
            </a:r>
            <a:r>
              <a:rPr lang="en-US" sz="1600" dirty="0" err="1"/>
              <a:t>Ludeman</a:t>
            </a:r>
            <a:r>
              <a:rPr lang="en-US" sz="1600" dirty="0"/>
              <a:t>, 1927). In 1933, further research was published arguing that First Peoples children demonstrate more dishonesty than White children and describing the entire Navajo Nation as “notoriously dishonest” (Pressey &amp; Pressey, 1933, p. 129).</a:t>
            </a:r>
          </a:p>
          <a:p>
            <a:r>
              <a:rPr lang="en-US" sz="1600" b="1" dirty="0"/>
              <a:t>1923: </a:t>
            </a:r>
            <a:r>
              <a:rPr lang="en-US" sz="1600" dirty="0"/>
              <a:t>Lewis </a:t>
            </a:r>
            <a:r>
              <a:rPr lang="en-US" sz="1600" dirty="0" err="1"/>
              <a:t>Terman</a:t>
            </a:r>
            <a:r>
              <a:rPr lang="en-US" sz="1600" dirty="0"/>
              <a:t>, widely known for his promotion of eugenics and his belief in racial hierarchy, becomes president of APA.</a:t>
            </a:r>
          </a:p>
          <a:p>
            <a:r>
              <a:rPr lang="en-US" sz="1600" b="1" dirty="0"/>
              <a:t>1924: </a:t>
            </a:r>
            <a:r>
              <a:rPr lang="en-US" sz="1600" dirty="0"/>
              <a:t>The Johnson-Reed Act passes, limiting immigration from Southern and Eastern Europe and favoring immigrants from Northern and Western Europe. The goal of the Act, as stated, was to preserve American homogeneity. Italians, Greeks, and Eastern European Jews were heavily impacted and Syrian immigration was limited to 100 people per year. It further extended a ban on Asian immigration. Psychological research was cited by eugenics leaders in congressional testimony leading up to passage of the Act. It was argued that immigrants from Southern and Eastern Europe were endowed with inherently poor genetic material and that restriction was needed to preserve American racial stock (Doyle, 2014; Laughlin, 1923; Tucker, 1994; Gelb, Allen, Futterman, &amp; Mehler,1986 ).</a:t>
            </a:r>
          </a:p>
          <a:p>
            <a:endParaRPr lang="en-US" sz="1600" dirty="0"/>
          </a:p>
          <a:p>
            <a:endParaRPr lang="en-US" sz="1600" dirty="0"/>
          </a:p>
        </p:txBody>
      </p:sp>
    </p:spTree>
    <p:extLst>
      <p:ext uri="{BB962C8B-B14F-4D97-AF65-F5344CB8AC3E}">
        <p14:creationId xmlns:p14="http://schemas.microsoft.com/office/powerpoint/2010/main" val="1473865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B7FA98-AA22-17B8-FCF4-8C57BF248AE8}"/>
              </a:ext>
            </a:extLst>
          </p:cNvPr>
          <p:cNvSpPr>
            <a:spLocks noGrp="1"/>
          </p:cNvSpPr>
          <p:nvPr>
            <p:ph type="title"/>
          </p:nvPr>
        </p:nvSpPr>
        <p:spPr/>
        <p:txBody>
          <a:bodyPr/>
          <a:lstStyle/>
          <a:p>
            <a:r>
              <a:rPr lang="en-US" dirty="0">
                <a:latin typeface="Arial"/>
                <a:cs typeface="Arial"/>
              </a:rPr>
              <a:t>1925-1950</a:t>
            </a:r>
            <a:endParaRPr lang="en-US" dirty="0"/>
          </a:p>
        </p:txBody>
      </p:sp>
      <p:sp>
        <p:nvSpPr>
          <p:cNvPr id="2" name="Text Placeholder 1">
            <a:extLst>
              <a:ext uri="{FF2B5EF4-FFF2-40B4-BE49-F238E27FC236}">
                <a16:creationId xmlns:a16="http://schemas.microsoft.com/office/drawing/2014/main" id="{36A2BF97-2E61-3533-4BD1-94C8AAEA725D}"/>
              </a:ext>
            </a:extLst>
          </p:cNvPr>
          <p:cNvSpPr>
            <a:spLocks noGrp="1"/>
          </p:cNvSpPr>
          <p:nvPr>
            <p:ph type="body" sz="quarter" idx="11"/>
          </p:nvPr>
        </p:nvSpPr>
        <p:spPr/>
        <p:txBody>
          <a:bodyPr vert="horz" lIns="91440" tIns="45720" rIns="91440" bIns="45720" rtlCol="0" anchor="t">
            <a:noAutofit/>
          </a:bodyPr>
          <a:lstStyle/>
          <a:p>
            <a:pPr marL="0" indent="0">
              <a:buNone/>
            </a:pPr>
            <a:r>
              <a:rPr lang="en-US" sz="1800" dirty="0">
                <a:latin typeface="Arial"/>
                <a:cs typeface="Arial"/>
              </a:rPr>
              <a:t>The U.S. exited one war, contended with the Great Depression, and then entered another global conflict. Under Executive Order 9066, more than 120,000 Americans of Japanese ancestry were forced from their homes into internment camps around the United States. During this time, communities of color around the United States began challenging the racist and exclusionary structure of the country. There were several challenges to segregated schooling, with cases arising regarding schooling for Black and Latinx children. First Peoples of the Americas continued to organize and dispute government control of lands and education, forming the National Congress of American Indians in 1944. Similarly, the Congress of Spanish Speaking People formed in 1939. The second World War resulted in massive growth in psychology across a wide variety of areas, including assessment and treatment of war-related trauma, as well as occupational classification, leading to close ties between psychology and the military. More people of color begin receiving PhDs in psychology, and psychologists of color begin challenging the findings and practices of predominantly White mainstream psychology (Guthrie, 1998). Psychology grew and changed in unprecedented ways during this time and many psychologists began a public retreat from their explicitly stated views of White supremacy in the years following World War II. The Society for the Psychological Study of Social Issues was established in 1936, with the intention of directly addressing social issues and issuing public statements, including statements on racism. Nonetheless, leaders of psychological science and practice continued to support the idea of a natural human hierarchy to a greater extent than other social and behavioral sciences.</a:t>
            </a:r>
          </a:p>
          <a:p>
            <a:endParaRPr lang="en-US" sz="1300" dirty="0"/>
          </a:p>
        </p:txBody>
      </p:sp>
    </p:spTree>
    <p:extLst>
      <p:ext uri="{BB962C8B-B14F-4D97-AF65-F5344CB8AC3E}">
        <p14:creationId xmlns:p14="http://schemas.microsoft.com/office/powerpoint/2010/main" val="148752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B7FA98-AA22-17B8-FCF4-8C57BF248AE8}"/>
              </a:ext>
            </a:extLst>
          </p:cNvPr>
          <p:cNvSpPr>
            <a:spLocks noGrp="1"/>
          </p:cNvSpPr>
          <p:nvPr>
            <p:ph type="title"/>
          </p:nvPr>
        </p:nvSpPr>
        <p:spPr/>
        <p:txBody>
          <a:bodyPr/>
          <a:lstStyle/>
          <a:p>
            <a:r>
              <a:rPr lang="en-US" dirty="0">
                <a:latin typeface="Arial"/>
                <a:cs typeface="Arial"/>
              </a:rPr>
              <a:t>1925-1950</a:t>
            </a:r>
            <a:endParaRPr lang="en-US" dirty="0"/>
          </a:p>
        </p:txBody>
      </p:sp>
      <p:sp>
        <p:nvSpPr>
          <p:cNvPr id="2" name="Text Placeholder 1">
            <a:extLst>
              <a:ext uri="{FF2B5EF4-FFF2-40B4-BE49-F238E27FC236}">
                <a16:creationId xmlns:a16="http://schemas.microsoft.com/office/drawing/2014/main" id="{36A2BF97-2E61-3533-4BD1-94C8AAEA725D}"/>
              </a:ext>
            </a:extLst>
          </p:cNvPr>
          <p:cNvSpPr>
            <a:spLocks noGrp="1"/>
          </p:cNvSpPr>
          <p:nvPr>
            <p:ph type="body" sz="quarter" idx="11"/>
          </p:nvPr>
        </p:nvSpPr>
        <p:spPr/>
        <p:txBody>
          <a:bodyPr vert="horz" lIns="91440" tIns="45720" rIns="91440" bIns="45720" rtlCol="0" anchor="t">
            <a:noAutofit/>
          </a:bodyPr>
          <a:lstStyle/>
          <a:p>
            <a:r>
              <a:rPr lang="en-US" sz="1800" b="1" dirty="0">
                <a:latin typeface="Arial"/>
                <a:cs typeface="Arial"/>
              </a:rPr>
              <a:t>1926:</a:t>
            </a:r>
            <a:r>
              <a:rPr lang="en-US" sz="1800" dirty="0">
                <a:latin typeface="Arial"/>
                <a:cs typeface="Arial"/>
              </a:rPr>
              <a:t> Psychologists Stanley </a:t>
            </a:r>
            <a:r>
              <a:rPr lang="en-US" sz="1800" dirty="0" err="1">
                <a:latin typeface="Arial"/>
                <a:cs typeface="Arial"/>
              </a:rPr>
              <a:t>Porteus</a:t>
            </a:r>
            <a:r>
              <a:rPr lang="en-US" sz="1800" dirty="0">
                <a:latin typeface="Arial"/>
                <a:cs typeface="Arial"/>
              </a:rPr>
              <a:t> and Marjorie Babcock publish </a:t>
            </a:r>
            <a:r>
              <a:rPr lang="en-US" sz="1800" i="1" dirty="0">
                <a:latin typeface="Arial"/>
                <a:cs typeface="Arial"/>
              </a:rPr>
              <a:t>Temperament and Race,</a:t>
            </a:r>
            <a:r>
              <a:rPr lang="en-US" sz="1800" dirty="0">
                <a:latin typeface="Arial"/>
                <a:cs typeface="Arial"/>
              </a:rPr>
              <a:t> reporting on studies of Chinese, Hawaiian, Portuguese, Filipino, and Puerto Rican people in Hawaii. While some of these individuals were born in Hawaii, some were immigrants. The results reinforced stereotypes of these groups, and the authors argued that racial hierarchy and racial differences are rooted in genetics. </a:t>
            </a:r>
            <a:r>
              <a:rPr lang="en-US" sz="1800" dirty="0" err="1">
                <a:latin typeface="Arial"/>
                <a:cs typeface="Arial"/>
              </a:rPr>
              <a:t>Porteus</a:t>
            </a:r>
            <a:r>
              <a:rPr lang="en-US" sz="1800" dirty="0">
                <a:latin typeface="Arial"/>
                <a:cs typeface="Arial"/>
              </a:rPr>
              <a:t> continued to publish on this topic, and his work inspired further research in this area. In 1929, for example, Pratt compared the school achievement of Japanese, Chinese, Hawaiian, and Part-Hawaiian school children using achievement tests and reports that Hawaiians have lower achievement scores. The author concludes that Hawaiians are “by native abilities and interests, completely unfitted” to education (Pratt, 1929, p. 667).</a:t>
            </a:r>
          </a:p>
          <a:p>
            <a:r>
              <a:rPr lang="en-US" sz="1800" b="1" dirty="0">
                <a:latin typeface="Arial"/>
                <a:cs typeface="Arial"/>
              </a:rPr>
              <a:t>1927:</a:t>
            </a:r>
            <a:r>
              <a:rPr lang="en-US" sz="1800" dirty="0">
                <a:latin typeface="Arial"/>
                <a:cs typeface="Arial"/>
              </a:rPr>
              <a:t> Research on racial differences continues. An article in the </a:t>
            </a:r>
            <a:r>
              <a:rPr lang="en-US" sz="1800" i="1" dirty="0">
                <a:latin typeface="Arial"/>
                <a:cs typeface="Arial"/>
              </a:rPr>
              <a:t>Journal of Experimental Psychology</a:t>
            </a:r>
            <a:r>
              <a:rPr lang="en-US" sz="1800" dirty="0">
                <a:latin typeface="Arial"/>
                <a:cs typeface="Arial"/>
              </a:rPr>
              <a:t>, a journal then edited by eugenicist psychologist Madison Bentley, compared First Peoples to White people and describes them as slower at decision making, less confident, and having poorer coordination of impulses (Downey, 1927). This is one of many examples of this kind of research during this time (see Garth &amp; Barnard, 1927; Jamieson &amp; Sandiford, 1928).</a:t>
            </a:r>
          </a:p>
          <a:p>
            <a:r>
              <a:rPr lang="en-US" sz="1800" b="1" dirty="0">
                <a:latin typeface="Arial"/>
                <a:cs typeface="Arial"/>
              </a:rPr>
              <a:t>1927:</a:t>
            </a:r>
            <a:r>
              <a:rPr lang="en-US" sz="1800" dirty="0">
                <a:latin typeface="Arial"/>
                <a:cs typeface="Arial"/>
              </a:rPr>
              <a:t> The College Entrance Examination Board’s Scholastic Aptitude Test (SAT) is first administered. The test was developed by Carl Brigham, rooted in the work of military psychologists in the World War I testing program.</a:t>
            </a:r>
          </a:p>
          <a:p>
            <a:endParaRPr lang="en-US" sz="1800" dirty="0"/>
          </a:p>
        </p:txBody>
      </p:sp>
    </p:spTree>
    <p:extLst>
      <p:ext uri="{BB962C8B-B14F-4D97-AF65-F5344CB8AC3E}">
        <p14:creationId xmlns:p14="http://schemas.microsoft.com/office/powerpoint/2010/main" val="2768304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C0AC7A-7745-A24D-E528-20F33B58C438}"/>
              </a:ext>
            </a:extLst>
          </p:cNvPr>
          <p:cNvSpPr>
            <a:spLocks noGrp="1"/>
          </p:cNvSpPr>
          <p:nvPr>
            <p:ph type="title"/>
          </p:nvPr>
        </p:nvSpPr>
        <p:spPr/>
        <p:txBody>
          <a:bodyPr/>
          <a:lstStyle/>
          <a:p>
            <a:r>
              <a:rPr lang="en-US" dirty="0">
                <a:latin typeface="Arial"/>
                <a:cs typeface="Arial"/>
              </a:rPr>
              <a:t>1925-1950 (cont.)</a:t>
            </a:r>
            <a:endParaRPr lang="en-US" dirty="0"/>
          </a:p>
        </p:txBody>
      </p:sp>
      <p:sp>
        <p:nvSpPr>
          <p:cNvPr id="2" name="Text Placeholder 1">
            <a:extLst>
              <a:ext uri="{FF2B5EF4-FFF2-40B4-BE49-F238E27FC236}">
                <a16:creationId xmlns:a16="http://schemas.microsoft.com/office/drawing/2014/main" id="{DB3B1AF6-D313-F392-E0F5-C18EEFED8809}"/>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1932:</a:t>
            </a:r>
            <a:r>
              <a:rPr lang="en-US" sz="1300" dirty="0">
                <a:latin typeface="Arial"/>
                <a:cs typeface="Arial"/>
              </a:rPr>
              <a:t> George I. Sanchez, known as the founder of Chicano psychology, challenges biased research literature on the intelligence of Mexican American children in a </a:t>
            </a:r>
            <a:r>
              <a:rPr lang="en-US" sz="1300" i="1" dirty="0">
                <a:latin typeface="Arial"/>
                <a:cs typeface="Arial"/>
              </a:rPr>
              <a:t>Journal of Applied Psychology</a:t>
            </a:r>
            <a:r>
              <a:rPr lang="en-US" sz="1300" dirty="0">
                <a:latin typeface="Arial"/>
                <a:cs typeface="Arial"/>
              </a:rPr>
              <a:t> article, “Group differences in Spanish-speaking children: A critical review.”</a:t>
            </a:r>
          </a:p>
          <a:p>
            <a:r>
              <a:rPr lang="en-US" sz="1300" b="1" dirty="0">
                <a:latin typeface="Arial"/>
                <a:cs typeface="Arial"/>
              </a:rPr>
              <a:t>1933:</a:t>
            </a:r>
            <a:r>
              <a:rPr lang="en-US" sz="1300" dirty="0">
                <a:latin typeface="Arial"/>
                <a:cs typeface="Arial"/>
              </a:rPr>
              <a:t> Inez Beverly Prosser completes her doctorate in psychology from the College of Education at the University of Cincinnati, becoming on the first African American women to earn the degree.</a:t>
            </a:r>
          </a:p>
          <a:p>
            <a:r>
              <a:rPr lang="en-US" sz="1300" b="1" dirty="0">
                <a:latin typeface="Arial"/>
                <a:cs typeface="Arial"/>
              </a:rPr>
              <a:t>1933:</a:t>
            </a:r>
            <a:r>
              <a:rPr lang="en-US" sz="1300" dirty="0">
                <a:latin typeface="Arial"/>
                <a:cs typeface="Arial"/>
              </a:rPr>
              <a:t> Psychologist Raymond Cattell argues against the “mixture of blood between racial groups” (Cattell, 1933, p. 155). A few years later, he declared that Black individuals have “contributed practically nothing to social progress and culture” and argued against their full citizenship (Cattell, 1937, p. 56). Cattell argued that these individuals should “be brought to euthanasia” for this inferiority. In 1972, he again argued that such “race mixing” would result in “the intelligent maintainers of the culture being completely replaced by lower intelligences” (Cattell, 1972, p. 154). He continued to maintain the dangers of race-mixing through the early 1990s.</a:t>
            </a:r>
          </a:p>
          <a:p>
            <a:r>
              <a:rPr lang="en-US" sz="1300" b="1" dirty="0">
                <a:latin typeface="Arial"/>
                <a:cs typeface="Arial"/>
              </a:rPr>
              <a:t>1933:</a:t>
            </a:r>
            <a:r>
              <a:rPr lang="en-US" sz="1300" dirty="0">
                <a:latin typeface="Arial"/>
                <a:cs typeface="Arial"/>
              </a:rPr>
              <a:t> Black psychologists publish a number of studies countering the findings of White psychologists. Albert Beckham published a study of 1,100 schoolchildren, presenting results that suggest environment plays a central role in shaping intelligence scores (Beckham, 1933). Similar research was published by Howard Hale Long in 1935. In 1936, Herman Canady outlined the impact White examiners have on the test scores of Black test takers. Studies like these, conducted by leading Black psychologists, were often dismissed, and testing continued to be used to support ideas regarding innate racial hierarchy (see Guthrie, 1998; Richards, 1997).</a:t>
            </a:r>
          </a:p>
          <a:p>
            <a:r>
              <a:rPr lang="en-US" sz="1300" b="1" dirty="0">
                <a:latin typeface="Arial"/>
                <a:cs typeface="Arial"/>
              </a:rPr>
              <a:t>1934:</a:t>
            </a:r>
            <a:r>
              <a:rPr lang="en-US" sz="1300" dirty="0">
                <a:latin typeface="Arial"/>
                <a:cs typeface="Arial"/>
              </a:rPr>
              <a:t> A survey indicates that 25% of psychologists believe that data supports the inherent mental inferiority of Black people (Thompson, 1934). This is compared to 24% of those working in education and 5% of sociologists and anthropologists.</a:t>
            </a:r>
          </a:p>
          <a:p>
            <a:r>
              <a:rPr lang="en-US" sz="1300" b="1" dirty="0">
                <a:latin typeface="Arial"/>
                <a:cs typeface="Arial"/>
              </a:rPr>
              <a:t>1939:</a:t>
            </a:r>
            <a:r>
              <a:rPr lang="en-US" sz="1300" dirty="0">
                <a:latin typeface="Arial"/>
                <a:cs typeface="Arial"/>
              </a:rPr>
              <a:t> Mamie Phipps Clark and Kenneth Clark conduct experiments on children’s perception of race, finding that children become aware of race at a very young age and are attuned to positive and negative attributes associated with racial categories (Clark &amp; Clark, 1939).</a:t>
            </a:r>
          </a:p>
          <a:p>
            <a:r>
              <a:rPr lang="en-US" sz="1300" b="1" dirty="0">
                <a:latin typeface="Arial"/>
                <a:cs typeface="Arial"/>
              </a:rPr>
              <a:t>1943:</a:t>
            </a:r>
            <a:r>
              <a:rPr lang="en-US" sz="1300" dirty="0">
                <a:latin typeface="Arial"/>
                <a:cs typeface="Arial"/>
              </a:rPr>
              <a:t> A chapter on “The Hopi Child” describes delayed age of walking among the Hopi children compared to White children. This study is just one of many examples of social and behavioral scientists comparing people of color to White populations and using Whiteness as a cultural, racial, and normative standard (Dennis, 1943).</a:t>
            </a:r>
          </a:p>
          <a:p>
            <a:endParaRPr lang="en-US" sz="1300" dirty="0"/>
          </a:p>
        </p:txBody>
      </p:sp>
    </p:spTree>
    <p:extLst>
      <p:ext uri="{BB962C8B-B14F-4D97-AF65-F5344CB8AC3E}">
        <p14:creationId xmlns:p14="http://schemas.microsoft.com/office/powerpoint/2010/main" val="129973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3035CF-DCAE-6E6B-BAB0-B13803F1A175}"/>
              </a:ext>
            </a:extLst>
          </p:cNvPr>
          <p:cNvSpPr>
            <a:spLocks noGrp="1"/>
          </p:cNvSpPr>
          <p:nvPr>
            <p:ph type="title"/>
          </p:nvPr>
        </p:nvSpPr>
        <p:spPr/>
        <p:txBody>
          <a:bodyPr/>
          <a:lstStyle/>
          <a:p>
            <a:r>
              <a:rPr lang="en-US" dirty="0"/>
              <a:t>1925-1950 (cont.)</a:t>
            </a:r>
          </a:p>
        </p:txBody>
      </p:sp>
      <p:sp>
        <p:nvSpPr>
          <p:cNvPr id="2" name="Text Placeholder 1">
            <a:extLst>
              <a:ext uri="{FF2B5EF4-FFF2-40B4-BE49-F238E27FC236}">
                <a16:creationId xmlns:a16="http://schemas.microsoft.com/office/drawing/2014/main" id="{91E217EB-45ED-17D8-2320-7141206DAC36}"/>
              </a:ext>
            </a:extLst>
          </p:cNvPr>
          <p:cNvSpPr>
            <a:spLocks noGrp="1"/>
          </p:cNvSpPr>
          <p:nvPr>
            <p:ph type="body" sz="quarter" idx="11"/>
          </p:nvPr>
        </p:nvSpPr>
        <p:spPr/>
        <p:txBody>
          <a:bodyPr vert="horz" lIns="91440" tIns="45720" rIns="91440" bIns="45720" rtlCol="0" anchor="t">
            <a:normAutofit/>
          </a:bodyPr>
          <a:lstStyle/>
          <a:p>
            <a:r>
              <a:rPr lang="en-US" sz="1600" b="1" dirty="0">
                <a:latin typeface="Arial"/>
                <a:cs typeface="Arial"/>
              </a:rPr>
              <a:t>1945:</a:t>
            </a:r>
            <a:r>
              <a:rPr lang="en-US" sz="1600" dirty="0">
                <a:latin typeface="Arial"/>
                <a:cs typeface="Arial"/>
              </a:rPr>
              <a:t> Alexander H. Leighton publishes </a:t>
            </a:r>
            <a:r>
              <a:rPr lang="en-US" sz="1600" i="1" dirty="0">
                <a:latin typeface="Arial"/>
                <a:cs typeface="Arial"/>
              </a:rPr>
              <a:t>The Governing of Men: General Principles and Recommendations</a:t>
            </a:r>
            <a:r>
              <a:rPr lang="en-US" sz="1600" dirty="0">
                <a:latin typeface="Arial"/>
                <a:cs typeface="Arial"/>
              </a:rPr>
              <a:t> </a:t>
            </a:r>
            <a:r>
              <a:rPr lang="en-US" sz="1600" i="1" dirty="0">
                <a:latin typeface="Arial"/>
                <a:cs typeface="Arial"/>
              </a:rPr>
              <a:t>Based on Experience at a Japanese Relocation Camp</a:t>
            </a:r>
            <a:r>
              <a:rPr lang="en-US" sz="1600" dirty="0">
                <a:latin typeface="Arial"/>
                <a:cs typeface="Arial"/>
              </a:rPr>
              <a:t>. Navy psychiatrist Alexander H. Leighton applied the tools of social psychological theory and human management to the administration of the Poston Relocation Center for Japanese Americans. Psychological science strengthened eugenic ideologies of mental inferiority which contributed to the internment of Japanese Americans during World War II. (Herman, 2020, Tyner, 1998)</a:t>
            </a:r>
          </a:p>
          <a:p>
            <a:r>
              <a:rPr lang="en-US" sz="1600" b="1" dirty="0">
                <a:latin typeface="Arial"/>
                <a:cs typeface="Arial"/>
              </a:rPr>
              <a:t>1950:</a:t>
            </a:r>
            <a:r>
              <a:rPr lang="en-US" sz="1600" dirty="0">
                <a:latin typeface="Arial"/>
                <a:cs typeface="Arial"/>
              </a:rPr>
              <a:t> Despite continuous concerns regarding cultural and racial bias in psychological testing (Canady, 1943), APA establishes the Committee on Test Standards, which issues technical recommendations for test administration and design that some believed did not adequately address race, ethnicity, and culture (Holliday &amp; Holmes, 2003; Jackson, 1975; Simpkins &amp; Raphael, 1970). The same year, the Graduate Record Examination (GRE) was published (Holliday &amp; Holmes, 2003). One year later, anthropologist Allison Davis examined the effects of race and social class on test performance and reiterated ongoing critiques centered on the cultural bias inherent in common psychological tests. Davis noted few differences between groups when controlling for social class (Eels et al., 1951).</a:t>
            </a:r>
          </a:p>
          <a:p>
            <a:r>
              <a:rPr lang="en-US" sz="1600" b="1" dirty="0">
                <a:latin typeface="Arial"/>
                <a:cs typeface="Arial"/>
              </a:rPr>
              <a:t>1950:</a:t>
            </a:r>
            <a:r>
              <a:rPr lang="en-US" sz="1600" dirty="0">
                <a:latin typeface="Arial"/>
                <a:cs typeface="Arial"/>
              </a:rPr>
              <a:t> From the 1950s on, psychologists received money from the Pioneer Fund, created in the 1930s to promote racial homogeneity, “repatriation” of Black Americans to Africa, and segregation. Money was funneled to White Citizens Councils for “massive resistance” to the </a:t>
            </a:r>
            <a:r>
              <a:rPr lang="en-US" sz="1600" i="1" dirty="0">
                <a:latin typeface="Arial"/>
                <a:cs typeface="Arial"/>
              </a:rPr>
              <a:t>Brown</a:t>
            </a:r>
            <a:r>
              <a:rPr lang="en-US" sz="1600" dirty="0">
                <a:latin typeface="Arial"/>
                <a:cs typeface="Arial"/>
              </a:rPr>
              <a:t> decision, and later funded nearly all major scientific racist projects (Tucker, 2002). From the 1960s on, psychologists gave explicit assistance to and participated in racial extremist, White nationalist, and neo-Nazi groups, including organizations promoting Holocaust denial (Jackson, 2005; Jackson &amp; Winston 2021; Tucker, 1994, 2002, 2009).</a:t>
            </a:r>
          </a:p>
          <a:p>
            <a:endParaRPr lang="en-US" sz="1600" dirty="0"/>
          </a:p>
        </p:txBody>
      </p:sp>
    </p:spTree>
    <p:extLst>
      <p:ext uri="{BB962C8B-B14F-4D97-AF65-F5344CB8AC3E}">
        <p14:creationId xmlns:p14="http://schemas.microsoft.com/office/powerpoint/2010/main" val="525840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85494C-B070-E121-D696-EEB31B1F38B2}"/>
              </a:ext>
            </a:extLst>
          </p:cNvPr>
          <p:cNvSpPr>
            <a:spLocks noGrp="1"/>
          </p:cNvSpPr>
          <p:nvPr>
            <p:ph type="title"/>
          </p:nvPr>
        </p:nvSpPr>
        <p:spPr/>
        <p:txBody>
          <a:bodyPr/>
          <a:lstStyle/>
          <a:p>
            <a:r>
              <a:rPr lang="en-US" dirty="0">
                <a:latin typeface="Arial"/>
                <a:cs typeface="Arial"/>
              </a:rPr>
              <a:t>1951-1975</a:t>
            </a:r>
            <a:endParaRPr lang="en-US" dirty="0"/>
          </a:p>
        </p:txBody>
      </p:sp>
      <p:sp>
        <p:nvSpPr>
          <p:cNvPr id="2" name="Text Placeholder 1">
            <a:extLst>
              <a:ext uri="{FF2B5EF4-FFF2-40B4-BE49-F238E27FC236}">
                <a16:creationId xmlns:a16="http://schemas.microsoft.com/office/drawing/2014/main" id="{98752377-73AC-F3A8-4F28-2A2005AEAECC}"/>
              </a:ext>
            </a:extLst>
          </p:cNvPr>
          <p:cNvSpPr>
            <a:spLocks noGrp="1"/>
          </p:cNvSpPr>
          <p:nvPr>
            <p:ph type="body" sz="quarter" idx="11"/>
          </p:nvPr>
        </p:nvSpPr>
        <p:spPr/>
        <p:txBody>
          <a:bodyPr vert="horz" lIns="91440" tIns="45720" rIns="91440" bIns="45720" rtlCol="0" anchor="t">
            <a:noAutofit/>
          </a:bodyPr>
          <a:lstStyle/>
          <a:p>
            <a:pPr marL="0" indent="0">
              <a:buNone/>
            </a:pPr>
            <a:r>
              <a:rPr lang="en-US" sz="1800" dirty="0">
                <a:latin typeface="Arial"/>
                <a:cs typeface="Arial"/>
              </a:rPr>
              <a:t>The Civil Rights movement, played out against the backdrop of the Vietnam War, gained traction in the U.S., culminating in legislation such as the McCarran-Walter Act of 1952, the Civil Rights Act of 1964, and the Voting Rights Act of 1965. The famous 1954 </a:t>
            </a:r>
            <a:r>
              <a:rPr lang="en-US" sz="1800" i="1" dirty="0">
                <a:latin typeface="Arial"/>
                <a:cs typeface="Arial"/>
              </a:rPr>
              <a:t>Brown v. Board of Education</a:t>
            </a:r>
            <a:r>
              <a:rPr lang="en-US" sz="1800" dirty="0">
                <a:latin typeface="Arial"/>
                <a:cs typeface="Arial"/>
              </a:rPr>
              <a:t> Supreme Court decision rendered segregated schooling unconstitutional. Despite these gains, people of color continued to experience direct harm. The U.S. Congress continued to abolish tribal lands and relocate First Peoples of the Americas. However, continued organization and resistance among First Peoples during the Civil Rights era resulted in the McCarran-Walter Act that reinstituted basic rights and returned some power to tribes. Asian Americans, though given citizenship through the 1952 Act, experienced hostility and xenophobia and came under suspicion during the McCarthy era. In the 1960s, the myth of Asian Americans as a “model minority” in comparison to other communities of color publicly emerges in popular print. The Watts Uprising occurred in 1965, when 14,000 members of the National Guard were deployed to a primarily Black and impoverished neighborhood in Los Angeles to respond to the largest urban rebellion of the Civil Rights era. The 1960s also saw the development and expansion of nationwide community mental health programs, many of which were beginning to seek out ways of serving diverse communities. Throughout this period, some leading psychologists continue to support eugenics and explore racial inferiority in their work. Research, including cross-cultural research, done in this period sometimes fails to acknowledge culture, context, and tradition in different communities, positing instead universal human traits and universal patterns of development. APA begins to grapple with the lack of diversity in the field, which continued to be dominated by White men. Many psychologists of color begin forming associations and societies of their own, expressing dissatisfaction with APA’s attention to the concerns of communities of color.</a:t>
            </a:r>
          </a:p>
        </p:txBody>
      </p:sp>
    </p:spTree>
    <p:extLst>
      <p:ext uri="{BB962C8B-B14F-4D97-AF65-F5344CB8AC3E}">
        <p14:creationId xmlns:p14="http://schemas.microsoft.com/office/powerpoint/2010/main" val="4134210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85494C-B070-E121-D696-EEB31B1F38B2}"/>
              </a:ext>
            </a:extLst>
          </p:cNvPr>
          <p:cNvSpPr>
            <a:spLocks noGrp="1"/>
          </p:cNvSpPr>
          <p:nvPr>
            <p:ph type="title"/>
          </p:nvPr>
        </p:nvSpPr>
        <p:spPr/>
        <p:txBody>
          <a:bodyPr/>
          <a:lstStyle/>
          <a:p>
            <a:r>
              <a:rPr lang="en-US" dirty="0">
                <a:latin typeface="Arial"/>
                <a:cs typeface="Arial"/>
              </a:rPr>
              <a:t>1951-1975</a:t>
            </a:r>
            <a:endParaRPr lang="en-US" dirty="0"/>
          </a:p>
        </p:txBody>
      </p:sp>
      <p:sp>
        <p:nvSpPr>
          <p:cNvPr id="2" name="Text Placeholder 1">
            <a:extLst>
              <a:ext uri="{FF2B5EF4-FFF2-40B4-BE49-F238E27FC236}">
                <a16:creationId xmlns:a16="http://schemas.microsoft.com/office/drawing/2014/main" id="{98752377-73AC-F3A8-4F28-2A2005AEAECC}"/>
              </a:ext>
            </a:extLst>
          </p:cNvPr>
          <p:cNvSpPr>
            <a:spLocks noGrp="1"/>
          </p:cNvSpPr>
          <p:nvPr>
            <p:ph type="body" sz="quarter" idx="11"/>
          </p:nvPr>
        </p:nvSpPr>
        <p:spPr/>
        <p:txBody>
          <a:bodyPr vert="horz" lIns="91440" tIns="45720" rIns="91440" bIns="45720" rtlCol="0" anchor="t">
            <a:noAutofit/>
          </a:bodyPr>
          <a:lstStyle/>
          <a:p>
            <a:r>
              <a:rPr lang="en-US" sz="2400" b="1" dirty="0">
                <a:latin typeface="Arial"/>
                <a:cs typeface="Arial"/>
              </a:rPr>
              <a:t>1951:</a:t>
            </a:r>
            <a:r>
              <a:rPr lang="en-US" sz="2400" dirty="0">
                <a:latin typeface="Arial"/>
                <a:cs typeface="Arial"/>
              </a:rPr>
              <a:t> Efrain Sanchez-Hidalgo is the first Puerto Rican to be awarded a PhD in psychology, by Columbia University. In 1954, he becomes the founding president of the Puerto Rican Psychological Association.</a:t>
            </a:r>
          </a:p>
          <a:p>
            <a:r>
              <a:rPr lang="en-US" sz="2400" b="1" dirty="0">
                <a:latin typeface="Arial"/>
                <a:cs typeface="Arial"/>
              </a:rPr>
              <a:t>1952:</a:t>
            </a:r>
            <a:r>
              <a:rPr lang="en-US" sz="2400" dirty="0">
                <a:latin typeface="Arial"/>
                <a:cs typeface="Arial"/>
              </a:rPr>
              <a:t> Carolyn Lewis </a:t>
            </a:r>
            <a:r>
              <a:rPr lang="en-US" sz="2400" dirty="0" err="1">
                <a:latin typeface="Arial"/>
                <a:cs typeface="Arial"/>
              </a:rPr>
              <a:t>Attneave</a:t>
            </a:r>
            <a:r>
              <a:rPr lang="en-US" sz="2400" dirty="0">
                <a:latin typeface="Arial"/>
                <a:cs typeface="Arial"/>
              </a:rPr>
              <a:t> becomes the first American Indian to earn a doctorate in psychology, from Stanford University.</a:t>
            </a:r>
          </a:p>
          <a:p>
            <a:r>
              <a:rPr lang="en-US" sz="2400" b="1" dirty="0">
                <a:latin typeface="Arial"/>
                <a:cs typeface="Arial"/>
              </a:rPr>
              <a:t>1952:</a:t>
            </a:r>
            <a:r>
              <a:rPr lang="en-US" sz="2400" dirty="0">
                <a:latin typeface="Arial"/>
                <a:cs typeface="Arial"/>
              </a:rPr>
              <a:t> Former APA president Henry E. Garrett provides judicial testimony in support of segregation in </a:t>
            </a:r>
            <a:r>
              <a:rPr lang="en-US" sz="2400" i="1" dirty="0">
                <a:latin typeface="Arial"/>
                <a:cs typeface="Arial"/>
              </a:rPr>
              <a:t>Davis v. County School Board,</a:t>
            </a:r>
            <a:r>
              <a:rPr lang="en-US" sz="2400" dirty="0">
                <a:latin typeface="Arial"/>
                <a:cs typeface="Arial"/>
              </a:rPr>
              <a:t> a precursor to </a:t>
            </a:r>
            <a:r>
              <a:rPr lang="en-US" sz="2400" i="1" dirty="0">
                <a:latin typeface="Arial"/>
                <a:cs typeface="Arial"/>
              </a:rPr>
              <a:t>Brown v. Board of Education</a:t>
            </a:r>
            <a:r>
              <a:rPr lang="en-US" sz="2400" dirty="0">
                <a:latin typeface="Arial"/>
                <a:cs typeface="Arial"/>
              </a:rPr>
              <a:t> (Winston, 1998). He argued that segregation would not harm Black or White students if school facilities were equal. This idea was later echoed by the three judges who ruled in favor of continued segregation. Garrett’s own writings promoted the idea of an innate racial hierarchy until his death in 1973 (Garrett, 1973; Tucker, 1994). During this period, Garrett worked with racial extremist and neo-Nazi groups (Tucker, 2002; Winston, 1998).</a:t>
            </a:r>
          </a:p>
        </p:txBody>
      </p:sp>
    </p:spTree>
    <p:extLst>
      <p:ext uri="{BB962C8B-B14F-4D97-AF65-F5344CB8AC3E}">
        <p14:creationId xmlns:p14="http://schemas.microsoft.com/office/powerpoint/2010/main" val="281118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3B9AC8-7395-BD24-6D87-BD7D28D28E43}"/>
              </a:ext>
            </a:extLst>
          </p:cNvPr>
          <p:cNvSpPr>
            <a:spLocks noGrp="1"/>
          </p:cNvSpPr>
          <p:nvPr>
            <p:ph type="title"/>
          </p:nvPr>
        </p:nvSpPr>
        <p:spPr/>
        <p:txBody>
          <a:bodyPr/>
          <a:lstStyle/>
          <a:p>
            <a:r>
              <a:rPr lang="en-US" dirty="0">
                <a:latin typeface="Arial"/>
                <a:cs typeface="Arial"/>
              </a:rPr>
              <a:t>1951-1975 (cont.)</a:t>
            </a:r>
            <a:endParaRPr lang="en-US" dirty="0"/>
          </a:p>
        </p:txBody>
      </p:sp>
      <p:sp>
        <p:nvSpPr>
          <p:cNvPr id="2" name="Text Placeholder 1">
            <a:extLst>
              <a:ext uri="{FF2B5EF4-FFF2-40B4-BE49-F238E27FC236}">
                <a16:creationId xmlns:a16="http://schemas.microsoft.com/office/drawing/2014/main" id="{16BECDE5-103E-BF08-02F2-EAA3FDAB7F23}"/>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1954:</a:t>
            </a:r>
            <a:r>
              <a:rPr lang="en-US" sz="1300" dirty="0">
                <a:latin typeface="Arial"/>
                <a:cs typeface="Arial"/>
              </a:rPr>
              <a:t> </a:t>
            </a:r>
            <a:r>
              <a:rPr lang="en-US" sz="1300" i="1" dirty="0">
                <a:latin typeface="Arial"/>
                <a:cs typeface="Arial"/>
              </a:rPr>
              <a:t>Brown v. Board of Education</a:t>
            </a:r>
            <a:r>
              <a:rPr lang="en-US" sz="1300" dirty="0">
                <a:latin typeface="Arial"/>
                <a:cs typeface="Arial"/>
              </a:rPr>
              <a:t> is decided, ending legal segregation in the United States. The work and testimony of psychologists Mamie Phipps Clark and Kenneth Clark, along with other social science research, was used to support desegregation and cited in the final decision (Kluger, 1975, Jackson, 2001). Some psychologists opposed desegregation. In 1963, psychologists testified in support of segregation in </a:t>
            </a:r>
            <a:r>
              <a:rPr lang="en-US" sz="1300" i="1" dirty="0" err="1">
                <a:latin typeface="Arial"/>
                <a:cs typeface="Arial"/>
              </a:rPr>
              <a:t>Stell</a:t>
            </a:r>
            <a:r>
              <a:rPr lang="en-US" sz="1300" i="1" dirty="0">
                <a:latin typeface="Arial"/>
                <a:cs typeface="Arial"/>
              </a:rPr>
              <a:t> v. Savannah Board of Education</a:t>
            </a:r>
            <a:r>
              <a:rPr lang="en-US" sz="1300" dirty="0">
                <a:latin typeface="Arial"/>
                <a:cs typeface="Arial"/>
              </a:rPr>
              <a:t>, a case brought to challenge the 1954 Brown decision (Jackson, 2005).</a:t>
            </a:r>
          </a:p>
          <a:p>
            <a:r>
              <a:rPr lang="en-US" sz="1300" b="1" dirty="0">
                <a:latin typeface="Arial"/>
                <a:cs typeface="Arial"/>
              </a:rPr>
              <a:t>1958:</a:t>
            </a:r>
            <a:r>
              <a:rPr lang="en-US" sz="1300" dirty="0">
                <a:latin typeface="Arial"/>
                <a:cs typeface="Arial"/>
              </a:rPr>
              <a:t> Psychologist Audrey </a:t>
            </a:r>
            <a:r>
              <a:rPr lang="en-US" sz="1300" dirty="0" err="1">
                <a:latin typeface="Arial"/>
                <a:cs typeface="Arial"/>
              </a:rPr>
              <a:t>Shuey</a:t>
            </a:r>
            <a:r>
              <a:rPr lang="en-US" sz="1300" dirty="0">
                <a:latin typeface="Arial"/>
                <a:cs typeface="Arial"/>
              </a:rPr>
              <a:t>, former student of Henry Garrett, publishes </a:t>
            </a:r>
            <a:r>
              <a:rPr lang="en-US" sz="1300" i="1" dirty="0">
                <a:latin typeface="Arial"/>
                <a:cs typeface="Arial"/>
              </a:rPr>
              <a:t>The Testing of Negro</a:t>
            </a:r>
            <a:r>
              <a:rPr lang="en-US" sz="1300" dirty="0">
                <a:latin typeface="Arial"/>
                <a:cs typeface="Arial"/>
              </a:rPr>
              <a:t> </a:t>
            </a:r>
            <a:r>
              <a:rPr lang="en-US" sz="1300" i="1" dirty="0">
                <a:latin typeface="Arial"/>
                <a:cs typeface="Arial"/>
              </a:rPr>
              <a:t>Intelligence,</a:t>
            </a:r>
            <a:r>
              <a:rPr lang="en-US" sz="1300" dirty="0">
                <a:latin typeface="Arial"/>
                <a:cs typeface="Arial"/>
              </a:rPr>
              <a:t> summarizing existing work on racial differences and concluding that White people are innately superior to other races (</a:t>
            </a:r>
            <a:r>
              <a:rPr lang="en-US" sz="1300" dirty="0" err="1">
                <a:latin typeface="Arial"/>
                <a:cs typeface="Arial"/>
              </a:rPr>
              <a:t>Shuey</a:t>
            </a:r>
            <a:r>
              <a:rPr lang="en-US" sz="1300" dirty="0">
                <a:latin typeface="Arial"/>
                <a:cs typeface="Arial"/>
              </a:rPr>
              <a:t>, 1958).</a:t>
            </a:r>
          </a:p>
          <a:p>
            <a:r>
              <a:rPr lang="en-US" sz="1300" b="1" dirty="0">
                <a:latin typeface="Arial"/>
                <a:cs typeface="Arial"/>
              </a:rPr>
              <a:t>1958:</a:t>
            </a:r>
            <a:r>
              <a:rPr lang="en-US" sz="1300" dirty="0">
                <a:latin typeface="Arial"/>
                <a:cs typeface="Arial"/>
              </a:rPr>
              <a:t> The Indian Adoption Project begins, allowing U.S. government officials and others to remove First Peoples children from their parents and communities to be adopted by White families. Transracial adoption practices also impacted children of all racial backgrounds and continue to the present day. Lee (2003) demonstrates that psychological research on transracial adoption has failed to directly attend to the well-being of adoptees. Peters et al. (2015) argue that all such cases must take cultural considerations into account to protect a child’s best interests. Further, the Society of Indian Psychologists has outlined the need for any expert testifying in such cases to be an expert in a tribe’s culture and customs.</a:t>
            </a:r>
          </a:p>
          <a:p>
            <a:r>
              <a:rPr lang="en-US" sz="1300" b="1" dirty="0">
                <a:latin typeface="Arial"/>
                <a:cs typeface="Arial"/>
              </a:rPr>
              <a:t>1959:</a:t>
            </a:r>
            <a:r>
              <a:rPr lang="en-US" sz="1300" dirty="0">
                <a:latin typeface="Arial"/>
                <a:cs typeface="Arial"/>
              </a:rPr>
              <a:t> The International Association for the Advancement of Ethnology and Eugenics is founded. The group promoted race science, lobbied to overturn the </a:t>
            </a:r>
            <a:r>
              <a:rPr lang="en-US" sz="1300" i="1" dirty="0">
                <a:latin typeface="Arial"/>
                <a:cs typeface="Arial"/>
              </a:rPr>
              <a:t>Brown</a:t>
            </a:r>
            <a:r>
              <a:rPr lang="en-US" sz="1300" dirty="0">
                <a:latin typeface="Arial"/>
                <a:cs typeface="Arial"/>
              </a:rPr>
              <a:t> decision, and fought to preserve segregation. The Board and editors include noted academics and neo-Nazi activists. The group actively assisted White Citizens Councils during Southern “massive resistance” to integration (Winston, 1998; Tucker, 2002). Throughout its history, several psychologists (including Henry Garrett, Stanley </a:t>
            </a:r>
            <a:r>
              <a:rPr lang="en-US" sz="1300" dirty="0" err="1">
                <a:latin typeface="Arial"/>
                <a:cs typeface="Arial"/>
              </a:rPr>
              <a:t>Porteus</a:t>
            </a:r>
            <a:r>
              <a:rPr lang="en-US" sz="1300" dirty="0">
                <a:latin typeface="Arial"/>
                <a:cs typeface="Arial"/>
              </a:rPr>
              <a:t>, Frank McGurk, Audrey </a:t>
            </a:r>
            <a:r>
              <a:rPr lang="en-US" sz="1300" dirty="0" err="1">
                <a:latin typeface="Arial"/>
                <a:cs typeface="Arial"/>
              </a:rPr>
              <a:t>Shuey</a:t>
            </a:r>
            <a:r>
              <a:rPr lang="en-US" sz="1300" dirty="0">
                <a:latin typeface="Arial"/>
                <a:cs typeface="Arial"/>
              </a:rPr>
              <a:t>, and Raymond Cattell) were involved in its leadership and led and contributed to its journal, </a:t>
            </a:r>
            <a:r>
              <a:rPr lang="en-US" sz="1300" i="1" dirty="0">
                <a:latin typeface="Arial"/>
                <a:cs typeface="Arial"/>
              </a:rPr>
              <a:t>Mankind Quarterly</a:t>
            </a:r>
            <a:r>
              <a:rPr lang="en-US" sz="1300" dirty="0">
                <a:latin typeface="Arial"/>
                <a:cs typeface="Arial"/>
              </a:rPr>
              <a:t> (Winston, 2020).</a:t>
            </a:r>
          </a:p>
          <a:p>
            <a:r>
              <a:rPr lang="en-US" sz="1300" b="1" dirty="0">
                <a:latin typeface="Arial"/>
                <a:cs typeface="Arial"/>
              </a:rPr>
              <a:t>1962:</a:t>
            </a:r>
            <a:r>
              <a:rPr lang="en-US" sz="1300" dirty="0">
                <a:latin typeface="Arial"/>
                <a:cs typeface="Arial"/>
              </a:rPr>
              <a:t> Martha Bernal is the first Mexican American woman awarded a PhD in psychology, from Indiana University. In 1979, she helped to establish the National Hispanic Psychological Association. In 1979, she examined how APA-accredited clinical psychology programs prepare for treating multicultural populations and she finds the curricula inadequate.</a:t>
            </a:r>
          </a:p>
          <a:p>
            <a:r>
              <a:rPr lang="en-US" sz="1300" b="1" dirty="0">
                <a:latin typeface="Arial"/>
                <a:cs typeface="Arial"/>
              </a:rPr>
              <a:t>1963:</a:t>
            </a:r>
            <a:r>
              <a:rPr lang="en-US" sz="1300" dirty="0">
                <a:latin typeface="Arial"/>
                <a:cs typeface="Arial"/>
              </a:rPr>
              <a:t> The APA Ad Hoc Committee on Equality of Opportunity in Psychology is established to review challenges in training and employment in psychology in relation to race. They found that there are few opportunities for training Black students, few opportunities for employment for Black psychologists, and little representation within APA governance and Central Office (</a:t>
            </a:r>
            <a:r>
              <a:rPr lang="en-US" sz="1300" dirty="0" err="1">
                <a:latin typeface="Arial"/>
                <a:cs typeface="Arial"/>
              </a:rPr>
              <a:t>Pickren</a:t>
            </a:r>
            <a:r>
              <a:rPr lang="en-US" sz="1300" dirty="0">
                <a:latin typeface="Arial"/>
                <a:cs typeface="Arial"/>
              </a:rPr>
              <a:t> &amp; Tomes, 2002; </a:t>
            </a:r>
            <a:r>
              <a:rPr lang="en-US" sz="1300" dirty="0" err="1">
                <a:latin typeface="Arial"/>
                <a:cs typeface="Arial"/>
              </a:rPr>
              <a:t>Wispe</a:t>
            </a:r>
            <a:r>
              <a:rPr lang="en-US" sz="1300" dirty="0">
                <a:latin typeface="Arial"/>
                <a:cs typeface="Arial"/>
              </a:rPr>
              <a:t> et al., 1969).</a:t>
            </a:r>
          </a:p>
          <a:p>
            <a:endParaRPr lang="en-US" sz="1300" dirty="0"/>
          </a:p>
        </p:txBody>
      </p:sp>
    </p:spTree>
    <p:extLst>
      <p:ext uri="{BB962C8B-B14F-4D97-AF65-F5344CB8AC3E}">
        <p14:creationId xmlns:p14="http://schemas.microsoft.com/office/powerpoint/2010/main" val="3257783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99BFC6-560A-5D72-35C4-16D66B113E8E}"/>
              </a:ext>
            </a:extLst>
          </p:cNvPr>
          <p:cNvSpPr>
            <a:spLocks noGrp="1"/>
          </p:cNvSpPr>
          <p:nvPr>
            <p:ph type="title"/>
          </p:nvPr>
        </p:nvSpPr>
        <p:spPr/>
        <p:txBody>
          <a:bodyPr/>
          <a:lstStyle/>
          <a:p>
            <a:r>
              <a:rPr lang="en-US" dirty="0"/>
              <a:t>1951-1975 (cont.)</a:t>
            </a:r>
          </a:p>
        </p:txBody>
      </p:sp>
      <p:sp>
        <p:nvSpPr>
          <p:cNvPr id="2" name="Text Placeholder 1">
            <a:extLst>
              <a:ext uri="{FF2B5EF4-FFF2-40B4-BE49-F238E27FC236}">
                <a16:creationId xmlns:a16="http://schemas.microsoft.com/office/drawing/2014/main" id="{2688E91E-8C9E-0466-BAC2-BAD7149425EE}"/>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1966:</a:t>
            </a:r>
            <a:r>
              <a:rPr lang="en-US" sz="1300" dirty="0">
                <a:latin typeface="Arial"/>
                <a:cs typeface="Arial"/>
              </a:rPr>
              <a:t> Psychologist Kenneth Clark becomes the first Black president of APA, 74 years after the organization was established.</a:t>
            </a:r>
          </a:p>
          <a:p>
            <a:r>
              <a:rPr lang="en-US" sz="1300" b="1" dirty="0">
                <a:latin typeface="Arial"/>
                <a:cs typeface="Arial"/>
              </a:rPr>
              <a:t>1966:</a:t>
            </a:r>
            <a:r>
              <a:rPr lang="en-US" sz="1300" dirty="0">
                <a:latin typeface="Arial"/>
                <a:cs typeface="Arial"/>
              </a:rPr>
              <a:t> APA’s Standards for Educational and Psychological Tests and Manuals are published. The standards addressed test bias primarily through a focus on test validity. These standards were used by the Equal Employment Opportunity Commission in establishing guidelines for test use, centered primarily on test validity. However, concerns regarding discriminatory use of tests that nonetheless met these validity guidelines continued to be voiced (Plotkin, 1972).</a:t>
            </a:r>
          </a:p>
          <a:p>
            <a:r>
              <a:rPr lang="en-US" sz="1300" b="1" dirty="0">
                <a:latin typeface="Arial"/>
                <a:cs typeface="Arial"/>
              </a:rPr>
              <a:t>1966:</a:t>
            </a:r>
            <a:r>
              <a:rPr lang="en-US" sz="1300" dirty="0">
                <a:latin typeface="Arial"/>
                <a:cs typeface="Arial"/>
              </a:rPr>
              <a:t> Arthur McDonald becomes the first American Indian man to earn a doctorate in psychology, from the University of South Dakota.</a:t>
            </a:r>
          </a:p>
          <a:p>
            <a:r>
              <a:rPr lang="en-US" sz="1300" b="1" dirty="0">
                <a:latin typeface="Arial"/>
                <a:cs typeface="Arial"/>
              </a:rPr>
              <a:t>1967:</a:t>
            </a:r>
            <a:r>
              <a:rPr lang="en-US" sz="1300" dirty="0">
                <a:latin typeface="Arial"/>
                <a:cs typeface="Arial"/>
              </a:rPr>
              <a:t> Psychological research continues to be used to justify “acculturation” in residential, boarding, and day school systems in hearings before the U. S. Senate’s Special Subcommittee on Indian Education of the Committee on Labor and Public and Public Welfare (Indian Education, 1967). Psychologists were also employed at the schools into the 1970s (“Presentation of Navajo,” 1975).</a:t>
            </a:r>
          </a:p>
          <a:p>
            <a:r>
              <a:rPr lang="en-US" sz="1300" b="1" dirty="0">
                <a:latin typeface="Arial"/>
                <a:cs typeface="Arial"/>
              </a:rPr>
              <a:t>1967:</a:t>
            </a:r>
            <a:r>
              <a:rPr lang="en-US" sz="1300" dirty="0">
                <a:latin typeface="Arial"/>
                <a:cs typeface="Arial"/>
              </a:rPr>
              <a:t> Cross-cultural research, rooted in tests and hypotheses that are developed with urban U.S. samples and then transferred to other cultural contexts, concludes that key aspects of development are transcultural. This work continued into the early 2000s and was extended from race and ethnicity to gender (see Gutmann, 1964, 1967).</a:t>
            </a:r>
          </a:p>
          <a:p>
            <a:r>
              <a:rPr lang="en-US" sz="1300" b="1" dirty="0">
                <a:latin typeface="Arial"/>
                <a:cs typeface="Arial"/>
              </a:rPr>
              <a:t>1967:</a:t>
            </a:r>
            <a:r>
              <a:rPr lang="en-US" sz="1300" dirty="0">
                <a:latin typeface="Arial"/>
                <a:cs typeface="Arial"/>
              </a:rPr>
              <a:t> Psychologist Henry E. Garrett testifies in opposition to the passage of the Civil Rights Act. Garrett argued that Black people cannot reach the intelligence levels or abilities of White people. He further argues that equal rights will only confuse and frustrate the Black community. Garrett, listed in the Congressional Senate hearing record as “past President, American Psychological Association,” had served as APA president in 1946 and was the only psychologist on record to testify (U.S. Government Printing Office, 1967).</a:t>
            </a:r>
          </a:p>
          <a:p>
            <a:r>
              <a:rPr lang="en-US" sz="1300" b="1" dirty="0">
                <a:latin typeface="Arial"/>
                <a:cs typeface="Arial"/>
              </a:rPr>
              <a:t>1967:</a:t>
            </a:r>
            <a:r>
              <a:rPr lang="en-US" sz="1300" dirty="0">
                <a:latin typeface="Arial"/>
                <a:cs typeface="Arial"/>
              </a:rPr>
              <a:t> Head Start is launched by an interdisciplinary team and included psychologist Edward </a:t>
            </a:r>
            <a:r>
              <a:rPr lang="en-US" sz="1300" dirty="0" err="1">
                <a:latin typeface="Arial"/>
                <a:cs typeface="Arial"/>
              </a:rPr>
              <a:t>Zigler</a:t>
            </a:r>
            <a:r>
              <a:rPr lang="en-US" sz="1300" dirty="0">
                <a:latin typeface="Arial"/>
                <a:cs typeface="Arial"/>
              </a:rPr>
              <a:t> among its architects and early leaders. Some psychologists voiced opposition to the program, using SAT scores and other standardized test results to argue that compensatory education programs make no difference for people of color (Jensen, 1985).</a:t>
            </a:r>
          </a:p>
          <a:p>
            <a:r>
              <a:rPr lang="en-US" sz="1300" b="1" dirty="0">
                <a:latin typeface="Arial"/>
                <a:cs typeface="Arial"/>
              </a:rPr>
              <a:t>1967:</a:t>
            </a:r>
            <a:r>
              <a:rPr lang="en-US" sz="1300" dirty="0">
                <a:latin typeface="Arial"/>
                <a:cs typeface="Arial"/>
              </a:rPr>
              <a:t> The Society for the Psychological Study of Social Issues, along with Kenneth Clark, invites Martin Luther King Jr. to give an invited address at the annual APA convention (</a:t>
            </a:r>
            <a:r>
              <a:rPr lang="en-US" sz="1300" dirty="0" err="1">
                <a:latin typeface="Arial"/>
                <a:cs typeface="Arial"/>
              </a:rPr>
              <a:t>Pickren</a:t>
            </a:r>
            <a:r>
              <a:rPr lang="en-US" sz="1300" dirty="0">
                <a:latin typeface="Arial"/>
                <a:cs typeface="Arial"/>
              </a:rPr>
              <a:t> &amp; Tomes, 2002).</a:t>
            </a:r>
          </a:p>
          <a:p>
            <a:endParaRPr lang="en-US" sz="1300" dirty="0"/>
          </a:p>
        </p:txBody>
      </p:sp>
    </p:spTree>
    <p:extLst>
      <p:ext uri="{BB962C8B-B14F-4D97-AF65-F5344CB8AC3E}">
        <p14:creationId xmlns:p14="http://schemas.microsoft.com/office/powerpoint/2010/main" val="3059611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F96F2E-EB61-5CD8-F8BA-B7370BF45A30}"/>
              </a:ext>
            </a:extLst>
          </p:cNvPr>
          <p:cNvSpPr>
            <a:spLocks noGrp="1"/>
          </p:cNvSpPr>
          <p:nvPr>
            <p:ph type="title"/>
          </p:nvPr>
        </p:nvSpPr>
        <p:spPr/>
        <p:txBody>
          <a:bodyPr/>
          <a:lstStyle/>
          <a:p>
            <a:r>
              <a:rPr lang="en-US" dirty="0"/>
              <a:t>1951-1975 (cont.)</a:t>
            </a:r>
          </a:p>
        </p:txBody>
      </p:sp>
      <p:sp>
        <p:nvSpPr>
          <p:cNvPr id="2" name="Text Placeholder 1">
            <a:extLst>
              <a:ext uri="{FF2B5EF4-FFF2-40B4-BE49-F238E27FC236}">
                <a16:creationId xmlns:a16="http://schemas.microsoft.com/office/drawing/2014/main" id="{81401FEB-AB2C-B843-D190-EC08A9C93E82}"/>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1967:</a:t>
            </a:r>
            <a:r>
              <a:rPr lang="en-US" sz="1300" dirty="0">
                <a:latin typeface="Arial"/>
                <a:cs typeface="Arial"/>
              </a:rPr>
              <a:t> Psychologist Arthur Jensen delivers an address, “Social class, race and genetics: Implications for education,” to the American Educational Research Association’s annual meeting. The address, and much of Jensen’s ensuing work, emphasized the genetic roots of group differences in the educability in children of color. The address, delivered in the social context of the Coleman Report exploring educational equality, fueled considerable debate regarding group differences in IQ and ability (Jensen, 1967).</a:t>
            </a:r>
          </a:p>
          <a:p>
            <a:r>
              <a:rPr lang="en-US" sz="1300" b="1" dirty="0">
                <a:latin typeface="Arial"/>
                <a:cs typeface="Arial"/>
              </a:rPr>
              <a:t>1968:</a:t>
            </a:r>
            <a:r>
              <a:rPr lang="en-US" sz="1300" dirty="0">
                <a:latin typeface="Arial"/>
                <a:cs typeface="Arial"/>
              </a:rPr>
              <a:t> The Association of Black Psychologists (</a:t>
            </a:r>
            <a:r>
              <a:rPr lang="en-US" sz="1300" dirty="0" err="1">
                <a:latin typeface="Arial"/>
                <a:cs typeface="Arial"/>
              </a:rPr>
              <a:t>ABPsi</a:t>
            </a:r>
            <a:r>
              <a:rPr lang="en-US" sz="1300" dirty="0">
                <a:latin typeface="Arial"/>
                <a:cs typeface="Arial"/>
              </a:rPr>
              <a:t>) is formed when 75 Black psychologists leave APA, charging that APA had failed to address poverty, racism, and social concerns. (Holliday, 2009; Nelson, 1968). The group asks that APA help increase representation of Black psychologists in the field. </a:t>
            </a:r>
            <a:r>
              <a:rPr lang="en-US" sz="1300" dirty="0" err="1">
                <a:latin typeface="Arial"/>
                <a:cs typeface="Arial"/>
              </a:rPr>
              <a:t>ABPsi</a:t>
            </a:r>
            <a:r>
              <a:rPr lang="en-US" sz="1300" dirty="0">
                <a:latin typeface="Arial"/>
                <a:cs typeface="Arial"/>
              </a:rPr>
              <a:t> also called for a moratorium on testing, charging that such tests were culturally biased, racist, and unfair (Williams &amp; Mitchell, 1978). In response, APA formed the </a:t>
            </a:r>
            <a:r>
              <a:rPr lang="en-US" sz="1300" i="1" dirty="0">
                <a:latin typeface="Arial"/>
                <a:cs typeface="Arial"/>
              </a:rPr>
              <a:t>APA Ad Hoc Committee on Educational Uses of Tests with Disadvantaged Students</a:t>
            </a:r>
            <a:r>
              <a:rPr lang="en-US" sz="1300" dirty="0">
                <a:latin typeface="Arial"/>
                <a:cs typeface="Arial"/>
              </a:rPr>
              <a:t>. The Committee issued a report acknowledging the problems with testing but claimed that the central problem was the misuse and misinterpretation of tests, not the tests themselves.</a:t>
            </a:r>
          </a:p>
          <a:p>
            <a:r>
              <a:rPr lang="en-US" sz="1300" b="1" dirty="0">
                <a:latin typeface="Arial"/>
                <a:cs typeface="Arial"/>
              </a:rPr>
              <a:t>1969:</a:t>
            </a:r>
            <a:r>
              <a:rPr lang="en-US" sz="1300" dirty="0">
                <a:latin typeface="Arial"/>
                <a:cs typeface="Arial"/>
              </a:rPr>
              <a:t> Psychologist Arthur Jensen revives arguments of hereditary influence on racial differences in IQ scores in the </a:t>
            </a:r>
            <a:r>
              <a:rPr lang="en-US" sz="1300" i="1" dirty="0">
                <a:latin typeface="Arial"/>
                <a:cs typeface="Arial"/>
              </a:rPr>
              <a:t>Harvard Educational Review</a:t>
            </a:r>
            <a:r>
              <a:rPr lang="en-US" sz="1300" dirty="0">
                <a:latin typeface="Arial"/>
                <a:cs typeface="Arial"/>
              </a:rPr>
              <a:t>, claiming that compensatory education programs have failed (Jensen, 1969). His work is widely used by racist and neo-Nazi groups.</a:t>
            </a:r>
          </a:p>
          <a:p>
            <a:r>
              <a:rPr lang="en-US" sz="1300" b="1" dirty="0">
                <a:latin typeface="Arial"/>
                <a:cs typeface="Arial"/>
              </a:rPr>
              <a:t>1969:</a:t>
            </a:r>
            <a:r>
              <a:rPr lang="en-US" sz="1300" dirty="0">
                <a:latin typeface="Arial"/>
                <a:cs typeface="Arial"/>
              </a:rPr>
              <a:t> The Black Student Psychology Association (BSPA) raises a series of demands from APA, emphasizing the need for recruitment, retention, and training of Black students and Black faculty. (Holliday &amp; Holmes, 2003; Simpkins &amp; Raphael, 1970). A resolution was submitted to the APA Council of Representatives calling for proportional representation of “minority” groups at all job levels in firms working with APA. A substitute resolution passed, specifying that APA would adopt a strategy of supplier diversity, aiming to work with firms that are actively trying to increase representation of minority groups in their organizations (Sawyer &amp; </a:t>
            </a:r>
            <a:r>
              <a:rPr lang="en-US" sz="1300" dirty="0" err="1">
                <a:latin typeface="Arial"/>
                <a:cs typeface="Arial"/>
              </a:rPr>
              <a:t>Senn</a:t>
            </a:r>
            <a:r>
              <a:rPr lang="en-US" sz="1300" dirty="0">
                <a:latin typeface="Arial"/>
                <a:cs typeface="Arial"/>
              </a:rPr>
              <a:t>, 1973).</a:t>
            </a:r>
          </a:p>
          <a:p>
            <a:r>
              <a:rPr lang="en-US" sz="1300" b="1" dirty="0">
                <a:latin typeface="Arial"/>
                <a:cs typeface="Arial"/>
              </a:rPr>
              <a:t>1970:</a:t>
            </a:r>
            <a:r>
              <a:rPr lang="en-US" sz="1300" dirty="0">
                <a:latin typeface="Arial"/>
                <a:cs typeface="Arial"/>
              </a:rPr>
              <a:t> The Association of Psychologists Por La Raza is founded at the annual APA convention.</a:t>
            </a:r>
          </a:p>
          <a:p>
            <a:r>
              <a:rPr lang="en-US" sz="1300" b="1" dirty="0">
                <a:latin typeface="Arial"/>
                <a:cs typeface="Arial"/>
              </a:rPr>
              <a:t>1971:</a:t>
            </a:r>
            <a:r>
              <a:rPr lang="en-US" sz="1300" dirty="0">
                <a:latin typeface="Arial"/>
                <a:cs typeface="Arial"/>
              </a:rPr>
              <a:t> APA members Jack Sawyer and David J. </a:t>
            </a:r>
            <a:r>
              <a:rPr lang="en-US" sz="1300" dirty="0" err="1">
                <a:latin typeface="Arial"/>
                <a:cs typeface="Arial"/>
              </a:rPr>
              <a:t>Senn</a:t>
            </a:r>
            <a:r>
              <a:rPr lang="en-US" sz="1300" dirty="0">
                <a:latin typeface="Arial"/>
                <a:cs typeface="Arial"/>
              </a:rPr>
              <a:t> (1971) accuse APA of institutional racism, stating that APA had ignored systemic racism in the organizations with which it affiliates. They note that APA’s largest printer, Lancaster Press, employed only a single Black employee, a man who served as the washup man in the pressroom (see also </a:t>
            </a:r>
            <a:r>
              <a:rPr lang="en-US" sz="1300" dirty="0" err="1">
                <a:latin typeface="Arial"/>
                <a:cs typeface="Arial"/>
              </a:rPr>
              <a:t>Pickren</a:t>
            </a:r>
            <a:r>
              <a:rPr lang="en-US" sz="1300" dirty="0">
                <a:latin typeface="Arial"/>
                <a:cs typeface="Arial"/>
              </a:rPr>
              <a:t> &amp; Tomes, 2002).</a:t>
            </a:r>
          </a:p>
          <a:p>
            <a:r>
              <a:rPr lang="en-US" sz="1300" b="1" dirty="0">
                <a:latin typeface="Arial"/>
                <a:cs typeface="Arial"/>
              </a:rPr>
              <a:t>1971:</a:t>
            </a:r>
            <a:r>
              <a:rPr lang="en-US" sz="1300" dirty="0">
                <a:latin typeface="Arial"/>
                <a:cs typeface="Arial"/>
              </a:rPr>
              <a:t> Psychologist Anderson J. Franklin publishes an article in </a:t>
            </a:r>
            <a:r>
              <a:rPr lang="en-US" sz="1300" i="1" dirty="0">
                <a:latin typeface="Arial"/>
                <a:cs typeface="Arial"/>
              </a:rPr>
              <a:t>The Counseling Psychologist</a:t>
            </a:r>
            <a:r>
              <a:rPr lang="en-US" sz="1300" dirty="0">
                <a:latin typeface="Arial"/>
                <a:cs typeface="Arial"/>
              </a:rPr>
              <a:t>, arguing that counseling research and training, along with psychology education more generally, fails to prepare students for understanding and working with Black clients (Franklin, 1971).</a:t>
            </a:r>
          </a:p>
          <a:p>
            <a:endParaRPr lang="en-US" sz="1300" dirty="0"/>
          </a:p>
        </p:txBody>
      </p:sp>
    </p:spTree>
    <p:extLst>
      <p:ext uri="{BB962C8B-B14F-4D97-AF65-F5344CB8AC3E}">
        <p14:creationId xmlns:p14="http://schemas.microsoft.com/office/powerpoint/2010/main" val="2759095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7976DB-B4C4-55AF-3321-B5BD1F087165}"/>
              </a:ext>
            </a:extLst>
          </p:cNvPr>
          <p:cNvSpPr>
            <a:spLocks noGrp="1"/>
          </p:cNvSpPr>
          <p:nvPr>
            <p:ph type="title"/>
          </p:nvPr>
        </p:nvSpPr>
        <p:spPr/>
        <p:txBody>
          <a:bodyPr/>
          <a:lstStyle/>
          <a:p>
            <a:r>
              <a:rPr lang="en-US" dirty="0"/>
              <a:t>1951-1975 (cont.)</a:t>
            </a:r>
          </a:p>
        </p:txBody>
      </p:sp>
      <p:sp>
        <p:nvSpPr>
          <p:cNvPr id="2" name="Text Placeholder 1">
            <a:extLst>
              <a:ext uri="{FF2B5EF4-FFF2-40B4-BE49-F238E27FC236}">
                <a16:creationId xmlns:a16="http://schemas.microsoft.com/office/drawing/2014/main" id="{161F1860-778E-C81D-BB99-719878947406}"/>
              </a:ext>
            </a:extLst>
          </p:cNvPr>
          <p:cNvSpPr>
            <a:spLocks noGrp="1"/>
          </p:cNvSpPr>
          <p:nvPr>
            <p:ph type="body" sz="quarter" idx="11"/>
          </p:nvPr>
        </p:nvSpPr>
        <p:spPr/>
        <p:txBody>
          <a:bodyPr vert="horz" lIns="91440" tIns="45720" rIns="91440" bIns="45720" rtlCol="0" anchor="t">
            <a:normAutofit lnSpcReduction="10000"/>
          </a:bodyPr>
          <a:lstStyle/>
          <a:p>
            <a:r>
              <a:rPr lang="en-US" sz="1600" b="1" dirty="0">
                <a:latin typeface="Arial"/>
                <a:cs typeface="Arial"/>
              </a:rPr>
              <a:t>1972:</a:t>
            </a:r>
            <a:r>
              <a:rPr lang="en-US" sz="1600" dirty="0">
                <a:latin typeface="Arial"/>
                <a:cs typeface="Arial"/>
              </a:rPr>
              <a:t> The Asian American Psychological Association is founded, inspired by the civil rights movement and the founding of </a:t>
            </a:r>
            <a:r>
              <a:rPr lang="en-US" sz="1600" dirty="0" err="1">
                <a:latin typeface="Arial"/>
                <a:cs typeface="Arial"/>
              </a:rPr>
              <a:t>ABPsi</a:t>
            </a:r>
            <a:r>
              <a:rPr lang="en-US" sz="1600" dirty="0">
                <a:latin typeface="Arial"/>
                <a:cs typeface="Arial"/>
              </a:rPr>
              <a:t> (Alvarez, Singh, &amp; Wu, 2012).</a:t>
            </a:r>
          </a:p>
          <a:p>
            <a:r>
              <a:rPr lang="en-US" sz="1600" b="1" dirty="0">
                <a:latin typeface="Arial"/>
                <a:cs typeface="Arial"/>
              </a:rPr>
              <a:t>1973:</a:t>
            </a:r>
            <a:r>
              <a:rPr lang="en-US" sz="1600" dirty="0">
                <a:latin typeface="Arial"/>
                <a:cs typeface="Arial"/>
              </a:rPr>
              <a:t> A national survey finds only 15 Chicano psychology faculty in a total of 1,335 psychology faculty. The survey also found only 51 Latino graduate students enrolled in master’s programs in psychology and 37 in PhD programs (Ramirez, 2004).</a:t>
            </a:r>
          </a:p>
          <a:p>
            <a:r>
              <a:rPr lang="en-US" sz="1600" b="1" dirty="0">
                <a:latin typeface="Arial"/>
                <a:cs typeface="Arial"/>
              </a:rPr>
              <a:t>1974:</a:t>
            </a:r>
            <a:r>
              <a:rPr lang="en-US" sz="1600" dirty="0">
                <a:latin typeface="Arial"/>
                <a:cs typeface="Arial"/>
              </a:rPr>
              <a:t> APA sponsors the Vail Conference, leading to recommendations that any psychologist counseling persons of culturally diverse backgrounds must be trained and competent to work with such groups. This led to the establishment of several boards and committees, along with guidelines and further recommendations. However, few institutions offered training in this skill, and in 1977, fewer than 1% of psychologist counselor educators required students to study diverse cultures. Practitioners representing these groups called for specific ethical requirements and reflection of those requirements in accreditation and licensing (Casas, </a:t>
            </a:r>
            <a:r>
              <a:rPr lang="en-US" sz="1600" dirty="0" err="1">
                <a:latin typeface="Arial"/>
                <a:cs typeface="Arial"/>
              </a:rPr>
              <a:t>Ponterotto</a:t>
            </a:r>
            <a:r>
              <a:rPr lang="en-US" sz="1600" dirty="0">
                <a:latin typeface="Arial"/>
                <a:cs typeface="Arial"/>
              </a:rPr>
              <a:t>, &amp; Gutierrez, 1986).</a:t>
            </a:r>
          </a:p>
          <a:p>
            <a:r>
              <a:rPr lang="en-US" sz="1600" b="1" dirty="0">
                <a:latin typeface="Arial"/>
                <a:cs typeface="Arial"/>
              </a:rPr>
              <a:t>1974:</a:t>
            </a:r>
            <a:r>
              <a:rPr lang="en-US" sz="1600" dirty="0">
                <a:latin typeface="Arial"/>
                <a:cs typeface="Arial"/>
              </a:rPr>
              <a:t> APA announces a Minority Fellowship Program, funded with a $1 million grant from the National Institute of Mental Health Center for Minority Group Mental Health Programs.</a:t>
            </a:r>
          </a:p>
          <a:p>
            <a:r>
              <a:rPr lang="en-US" sz="1600" b="1" dirty="0">
                <a:latin typeface="Arial"/>
                <a:cs typeface="Arial"/>
              </a:rPr>
              <a:t>1975:</a:t>
            </a:r>
            <a:r>
              <a:rPr lang="en-US" sz="1600" dirty="0">
                <a:latin typeface="Arial"/>
                <a:cs typeface="Arial"/>
              </a:rPr>
              <a:t> Psychological testing continues to be the subject of legal arguments. In </a:t>
            </a:r>
            <a:r>
              <a:rPr lang="en-US" sz="1600" i="1" dirty="0">
                <a:latin typeface="Arial"/>
                <a:cs typeface="Arial"/>
              </a:rPr>
              <a:t>Albemarle Paper Co v.</a:t>
            </a:r>
            <a:r>
              <a:rPr lang="en-US" sz="1600" dirty="0">
                <a:latin typeface="Arial"/>
                <a:cs typeface="Arial"/>
              </a:rPr>
              <a:t> </a:t>
            </a:r>
            <a:r>
              <a:rPr lang="en-US" sz="1600" i="1" dirty="0">
                <a:latin typeface="Arial"/>
                <a:cs typeface="Arial"/>
              </a:rPr>
              <a:t>Moody</a:t>
            </a:r>
            <a:r>
              <a:rPr lang="en-US" sz="1600" dirty="0">
                <a:latin typeface="Arial"/>
                <a:cs typeface="Arial"/>
              </a:rPr>
              <a:t> (1975), the Supreme Court ruled that intelligence tests used in employment testing discriminated against Black employees, and those tests must be proven to be reasonable measures of job performance (see also Holliday &amp; Holmes, 2003).</a:t>
            </a:r>
          </a:p>
          <a:p>
            <a:r>
              <a:rPr lang="en-US" sz="1600" b="1" dirty="0">
                <a:latin typeface="Arial"/>
                <a:cs typeface="Arial"/>
              </a:rPr>
              <a:t>1975:</a:t>
            </a:r>
            <a:r>
              <a:rPr lang="en-US" sz="1600" dirty="0">
                <a:latin typeface="Arial"/>
                <a:cs typeface="Arial"/>
              </a:rPr>
              <a:t> The Society of Indian Psychologists (SIP) is formed independently of APA, merging the American Indian Interest Group and the Network of Indian Psychologists. The group was concerned with the lack of representation of First Peoples within APA (Gray, 2012).</a:t>
            </a:r>
          </a:p>
          <a:p>
            <a:endParaRPr lang="en-US" sz="1600" dirty="0"/>
          </a:p>
        </p:txBody>
      </p:sp>
    </p:spTree>
    <p:extLst>
      <p:ext uri="{BB962C8B-B14F-4D97-AF65-F5344CB8AC3E}">
        <p14:creationId xmlns:p14="http://schemas.microsoft.com/office/powerpoint/2010/main" val="3518999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583F98-1BA9-9F6F-526B-5F34FBC20AA9}"/>
              </a:ext>
            </a:extLst>
          </p:cNvPr>
          <p:cNvSpPr>
            <a:spLocks noGrp="1"/>
          </p:cNvSpPr>
          <p:nvPr>
            <p:ph type="title"/>
          </p:nvPr>
        </p:nvSpPr>
        <p:spPr/>
        <p:txBody>
          <a:bodyPr/>
          <a:lstStyle/>
          <a:p>
            <a:r>
              <a:rPr lang="en-US" dirty="0">
                <a:latin typeface="Arial"/>
                <a:cs typeface="Arial"/>
              </a:rPr>
              <a:t>1975-2020</a:t>
            </a:r>
            <a:endParaRPr lang="en-US" dirty="0"/>
          </a:p>
        </p:txBody>
      </p:sp>
      <p:sp>
        <p:nvSpPr>
          <p:cNvPr id="2" name="Text Placeholder 1">
            <a:extLst>
              <a:ext uri="{FF2B5EF4-FFF2-40B4-BE49-F238E27FC236}">
                <a16:creationId xmlns:a16="http://schemas.microsoft.com/office/drawing/2014/main" id="{672FAA27-6602-469E-1A95-A8BC6D6DFA57}"/>
              </a:ext>
            </a:extLst>
          </p:cNvPr>
          <p:cNvSpPr>
            <a:spLocks noGrp="1"/>
          </p:cNvSpPr>
          <p:nvPr>
            <p:ph type="body" sz="quarter" idx="11"/>
          </p:nvPr>
        </p:nvSpPr>
        <p:spPr/>
        <p:txBody>
          <a:bodyPr vert="horz" lIns="91440" tIns="45720" rIns="91440" bIns="45720" rtlCol="0" anchor="t">
            <a:noAutofit/>
          </a:bodyPr>
          <a:lstStyle/>
          <a:p>
            <a:pPr marL="0" indent="0">
              <a:buNone/>
            </a:pPr>
            <a:r>
              <a:rPr lang="en-US" sz="2400" dirty="0">
                <a:latin typeface="Arial"/>
                <a:cs typeface="Arial"/>
              </a:rPr>
              <a:t>Over the past 50 years, critics contend that U.S. psychology has failed to fully represent people of color and the concerns of communities of color. Furthermore, it has failed to address ongoing concerns about White normativity in psychology and the use of instruments and practices that discriminate against people of color. Between 1975 and the present, several guidelines and recommendations were issued, which do not have the force of professional ethics codes, and compliance remains voluntary. Separate associations and societies continued to be formed during this time to create space for psychologists of color and the issues that are central for communities of color.</a:t>
            </a:r>
            <a:endParaRPr lang="en-US" sz="2400" dirty="0"/>
          </a:p>
        </p:txBody>
      </p:sp>
    </p:spTree>
    <p:extLst>
      <p:ext uri="{BB962C8B-B14F-4D97-AF65-F5344CB8AC3E}">
        <p14:creationId xmlns:p14="http://schemas.microsoft.com/office/powerpoint/2010/main" val="759885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583F98-1BA9-9F6F-526B-5F34FBC20AA9}"/>
              </a:ext>
            </a:extLst>
          </p:cNvPr>
          <p:cNvSpPr>
            <a:spLocks noGrp="1"/>
          </p:cNvSpPr>
          <p:nvPr>
            <p:ph type="title"/>
          </p:nvPr>
        </p:nvSpPr>
        <p:spPr/>
        <p:txBody>
          <a:bodyPr/>
          <a:lstStyle/>
          <a:p>
            <a:r>
              <a:rPr lang="en-US" dirty="0">
                <a:latin typeface="Arial"/>
                <a:cs typeface="Arial"/>
              </a:rPr>
              <a:t>1975-2020</a:t>
            </a:r>
            <a:endParaRPr lang="en-US" dirty="0"/>
          </a:p>
        </p:txBody>
      </p:sp>
      <p:sp>
        <p:nvSpPr>
          <p:cNvPr id="2" name="Text Placeholder 1">
            <a:extLst>
              <a:ext uri="{FF2B5EF4-FFF2-40B4-BE49-F238E27FC236}">
                <a16:creationId xmlns:a16="http://schemas.microsoft.com/office/drawing/2014/main" id="{672FAA27-6602-469E-1A95-A8BC6D6DFA57}"/>
              </a:ext>
            </a:extLst>
          </p:cNvPr>
          <p:cNvSpPr>
            <a:spLocks noGrp="1"/>
          </p:cNvSpPr>
          <p:nvPr>
            <p:ph type="body" sz="quarter" idx="11"/>
          </p:nvPr>
        </p:nvSpPr>
        <p:spPr/>
        <p:txBody>
          <a:bodyPr vert="horz" lIns="91440" tIns="45720" rIns="91440" bIns="45720" rtlCol="0" anchor="t">
            <a:noAutofit/>
          </a:bodyPr>
          <a:lstStyle/>
          <a:p>
            <a:r>
              <a:rPr lang="en-US" sz="1600" b="1" dirty="0">
                <a:latin typeface="Arial"/>
                <a:cs typeface="Arial"/>
              </a:rPr>
              <a:t>1978:</a:t>
            </a:r>
            <a:r>
              <a:rPr lang="en-US" sz="1600" dirty="0">
                <a:latin typeface="Arial"/>
                <a:cs typeface="Arial"/>
              </a:rPr>
              <a:t> The first report from the President’s Commission on Mental Health is issued, documenting overrepresentation of people of color in mental health statistics and the lack of effective services for these communities. Subpanels attending to individual ethnic and racial groups stressed the presence of discriminatory barriers for people of color seeking services and the need for policies that accounted for the needs and experiences of each group (</a:t>
            </a:r>
            <a:r>
              <a:rPr lang="en-US" sz="1600" dirty="0" err="1">
                <a:latin typeface="Arial"/>
                <a:cs typeface="Arial"/>
              </a:rPr>
              <a:t>Grob</a:t>
            </a:r>
            <a:r>
              <a:rPr lang="en-US" sz="1600" dirty="0">
                <a:latin typeface="Arial"/>
                <a:cs typeface="Arial"/>
              </a:rPr>
              <a:t>, 2005).</a:t>
            </a:r>
          </a:p>
          <a:p>
            <a:r>
              <a:rPr lang="en-US" sz="1600" b="1" dirty="0">
                <a:latin typeface="Arial"/>
                <a:cs typeface="Arial"/>
              </a:rPr>
              <a:t>1978:</a:t>
            </a:r>
            <a:r>
              <a:rPr lang="en-US" sz="1600" dirty="0">
                <a:latin typeface="Arial"/>
                <a:cs typeface="Arial"/>
              </a:rPr>
              <a:t> Thirty representatives of the Ethnic Minority Psychology Associations (EMPAs) convene with APA leadership to urge APA to provide a strong presence for ethnic minority concerns in the organization (Jones, 1999; Smith &amp; </a:t>
            </a:r>
            <a:r>
              <a:rPr lang="en-US" sz="1600" dirty="0" err="1">
                <a:latin typeface="Arial"/>
                <a:cs typeface="Arial"/>
              </a:rPr>
              <a:t>Pickren</a:t>
            </a:r>
            <a:r>
              <a:rPr lang="en-US" sz="1600" dirty="0">
                <a:latin typeface="Arial"/>
                <a:cs typeface="Arial"/>
              </a:rPr>
              <a:t>, 2018; Sue, 1983). They recommended the formation of a Board of Ethnic Minority Affairs (BEMA). Council rejected this proposal, and APA formed the Office of Ethnic Minority Affairs. The following year, the APA Board proposed creating a standing bylaws committee instead of BEMA, but Council rejected this and put the issue to the membership (Conger, 1980). It passed, and APA established the Board of Ethnic Minority Affairs in 1980. In 1990, BEMA was sunset, and the Committee on Ethnic Minority Affairs took its place.</a:t>
            </a:r>
          </a:p>
          <a:p>
            <a:r>
              <a:rPr lang="en-US" sz="1600" b="1" dirty="0">
                <a:latin typeface="Arial"/>
                <a:cs typeface="Arial"/>
              </a:rPr>
              <a:t>1979:</a:t>
            </a:r>
            <a:r>
              <a:rPr lang="en-US" sz="1600" dirty="0">
                <a:latin typeface="Arial"/>
                <a:cs typeface="Arial"/>
              </a:rPr>
              <a:t> Several organizations coalesce to form the National Hispanic Psychological Association, which later became the National Latinx Psychological Association.</a:t>
            </a:r>
          </a:p>
          <a:p>
            <a:r>
              <a:rPr lang="en-US" sz="1600" b="1" dirty="0">
                <a:latin typeface="Arial"/>
                <a:cs typeface="Arial"/>
              </a:rPr>
              <a:t>1979:</a:t>
            </a:r>
            <a:r>
              <a:rPr lang="en-US" sz="1600" dirty="0">
                <a:latin typeface="Arial"/>
                <a:cs typeface="Arial"/>
              </a:rPr>
              <a:t> Congressional hearings for the Truth in Testing Act are held. White psychologists testified regarding the utility of ability-based scoring and the generalizability of testing. Black psychologists reiterated that standardized testing is problematic and discriminatory (US Government Printing Office, 1980). This same year, the Federal District Court of Northern California rules in favor of five Black students who had been placed in special education classes due to their performance on psychological tests. The case centered on the use of psychological tests and their role in blocking educational and economic opportunities for Black youth in California (</a:t>
            </a:r>
            <a:r>
              <a:rPr lang="en-US" sz="1600" i="1" dirty="0">
                <a:latin typeface="Arial"/>
                <a:cs typeface="Arial"/>
              </a:rPr>
              <a:t>Larry P. v. Riles,</a:t>
            </a:r>
            <a:r>
              <a:rPr lang="en-US" sz="1600" dirty="0">
                <a:latin typeface="Arial"/>
                <a:cs typeface="Arial"/>
              </a:rPr>
              <a:t> 1979).</a:t>
            </a:r>
          </a:p>
          <a:p>
            <a:endParaRPr lang="en-US" sz="1600" dirty="0"/>
          </a:p>
        </p:txBody>
      </p:sp>
    </p:spTree>
    <p:extLst>
      <p:ext uri="{BB962C8B-B14F-4D97-AF65-F5344CB8AC3E}">
        <p14:creationId xmlns:p14="http://schemas.microsoft.com/office/powerpoint/2010/main" val="3958301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47F427-1546-C0CC-73D4-31A14FFE5D62}"/>
              </a:ext>
            </a:extLst>
          </p:cNvPr>
          <p:cNvSpPr>
            <a:spLocks noGrp="1"/>
          </p:cNvSpPr>
          <p:nvPr>
            <p:ph type="title"/>
          </p:nvPr>
        </p:nvSpPr>
        <p:spPr/>
        <p:txBody>
          <a:bodyPr/>
          <a:lstStyle/>
          <a:p>
            <a:r>
              <a:rPr lang="en-US" dirty="0">
                <a:latin typeface="Arial"/>
                <a:cs typeface="Arial"/>
              </a:rPr>
              <a:t>1975-2020 (cont.)</a:t>
            </a:r>
            <a:endParaRPr lang="en-US" dirty="0"/>
          </a:p>
        </p:txBody>
      </p:sp>
      <p:sp>
        <p:nvSpPr>
          <p:cNvPr id="2" name="Text Placeholder 1">
            <a:extLst>
              <a:ext uri="{FF2B5EF4-FFF2-40B4-BE49-F238E27FC236}">
                <a16:creationId xmlns:a16="http://schemas.microsoft.com/office/drawing/2014/main" id="{4957555D-464F-7CD9-9739-FD6B6DF0EC20}"/>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1980:</a:t>
            </a:r>
            <a:r>
              <a:rPr lang="en-US" sz="1300" dirty="0">
                <a:latin typeface="Arial"/>
                <a:cs typeface="Arial"/>
              </a:rPr>
              <a:t> Chicano Studies professors James Vásquez and Clotilde Gold publish </a:t>
            </a:r>
            <a:r>
              <a:rPr lang="en-US" sz="1300" i="1" dirty="0">
                <a:latin typeface="Arial"/>
                <a:cs typeface="Arial"/>
              </a:rPr>
              <a:t>Counseling and Minorities: A</a:t>
            </a:r>
            <a:r>
              <a:rPr lang="en-US" sz="1300" dirty="0">
                <a:latin typeface="Arial"/>
                <a:cs typeface="Arial"/>
              </a:rPr>
              <a:t> </a:t>
            </a:r>
            <a:r>
              <a:rPr lang="en-US" sz="1300" i="1" dirty="0">
                <a:latin typeface="Arial"/>
                <a:cs typeface="Arial"/>
              </a:rPr>
              <a:t>Bibliography</a:t>
            </a:r>
            <a:r>
              <a:rPr lang="en-US" sz="1300" dirty="0">
                <a:latin typeface="Arial"/>
                <a:cs typeface="Arial"/>
              </a:rPr>
              <a:t>. They noted that limited amount of work had been done on counseling with communities of color and that the work that did exist often went unnoticed by practitioners, professors, and students. Less than 4% of the articles in the bibliography were from psychology journals and only three were from either the flagship or mainstream journals of APA.</a:t>
            </a:r>
          </a:p>
          <a:p>
            <a:r>
              <a:rPr lang="en-US" sz="1300" b="1" dirty="0">
                <a:latin typeface="Arial"/>
                <a:cs typeface="Arial"/>
              </a:rPr>
              <a:t>1983:</a:t>
            </a:r>
            <a:r>
              <a:rPr lang="en-US" sz="1300" dirty="0">
                <a:latin typeface="Arial"/>
                <a:cs typeface="Arial"/>
              </a:rPr>
              <a:t> </a:t>
            </a:r>
            <a:r>
              <a:rPr lang="en-US" sz="1300" dirty="0" err="1">
                <a:latin typeface="Arial"/>
                <a:cs typeface="Arial"/>
              </a:rPr>
              <a:t>Rogler</a:t>
            </a:r>
            <a:r>
              <a:rPr lang="en-US" sz="1300" dirty="0">
                <a:latin typeface="Arial"/>
                <a:cs typeface="Arial"/>
              </a:rPr>
              <a:t> (1983) provides data demonstrating Puerto Rican and Black people are more frequently diagnosed with mental illness and more frequently admitted to community mental health centers.</a:t>
            </a:r>
          </a:p>
          <a:p>
            <a:r>
              <a:rPr lang="en-US" sz="1300" b="1" dirty="0">
                <a:latin typeface="Arial"/>
                <a:cs typeface="Arial"/>
              </a:rPr>
              <a:t>1985:</a:t>
            </a:r>
            <a:r>
              <a:rPr lang="en-US" sz="1300" dirty="0">
                <a:latin typeface="Arial"/>
                <a:cs typeface="Arial"/>
              </a:rPr>
              <a:t> APA, along with the American Educational Research Association and the National Council on Measurement in Education, issues a new set of </a:t>
            </a:r>
            <a:r>
              <a:rPr lang="en-US" sz="1300" i="1" dirty="0">
                <a:latin typeface="Arial"/>
                <a:cs typeface="Arial"/>
              </a:rPr>
              <a:t>Standards for Educational and Psychological Testing.</a:t>
            </a:r>
            <a:r>
              <a:rPr lang="en-US" sz="1300" dirty="0">
                <a:latin typeface="Arial"/>
                <a:cs typeface="Arial"/>
              </a:rPr>
              <a:t> This is the fifth set of standards spanning a 30-year period. The new edition highlights rights and privileges of test takers and includes attention to nonnative English speakers, along with race, ethnicity, and culture (Wagner, 1987)</a:t>
            </a:r>
          </a:p>
          <a:p>
            <a:r>
              <a:rPr lang="en-US" sz="1300" b="1" dirty="0">
                <a:latin typeface="Arial"/>
                <a:cs typeface="Arial"/>
              </a:rPr>
              <a:t>1985:</a:t>
            </a:r>
            <a:r>
              <a:rPr lang="en-US" sz="1300" dirty="0">
                <a:latin typeface="Arial"/>
                <a:cs typeface="Arial"/>
              </a:rPr>
              <a:t> In </a:t>
            </a:r>
            <a:r>
              <a:rPr lang="en-US" sz="1300" i="1" dirty="0">
                <a:latin typeface="Arial"/>
                <a:cs typeface="Arial"/>
              </a:rPr>
              <a:t>Personality and Individual Differences</a:t>
            </a:r>
            <a:r>
              <a:rPr lang="en-US" sz="1300" dirty="0">
                <a:latin typeface="Arial"/>
                <a:cs typeface="Arial"/>
              </a:rPr>
              <a:t>, psychologist J. Philippe Rushton publishes the first of more than 150 articles claiming that compared to Whites, Africans evolved to have lower intelligence, have more children and care for them poorly, and have a greater tendency to commit crime.</a:t>
            </a:r>
          </a:p>
          <a:p>
            <a:r>
              <a:rPr lang="en-US" sz="1300" b="1" dirty="0">
                <a:latin typeface="Arial"/>
                <a:cs typeface="Arial"/>
              </a:rPr>
              <a:t>1986:</a:t>
            </a:r>
            <a:r>
              <a:rPr lang="en-US" sz="1300" dirty="0">
                <a:latin typeface="Arial"/>
                <a:cs typeface="Arial"/>
              </a:rPr>
              <a:t> Logan Wright becomes the first American Indian to serve as president of APA, 93 years after the Association’s founding (Gray, 2012).</a:t>
            </a:r>
          </a:p>
          <a:p>
            <a:r>
              <a:rPr lang="en-US" sz="1300" b="1" dirty="0">
                <a:latin typeface="Arial"/>
                <a:cs typeface="Arial"/>
              </a:rPr>
              <a:t>1986:</a:t>
            </a:r>
            <a:r>
              <a:rPr lang="en-US" sz="1300" dirty="0">
                <a:latin typeface="Arial"/>
                <a:cs typeface="Arial"/>
              </a:rPr>
              <a:t> Division 45, the Society for the Psychological Study of Ethnic Minority Issues, was established to draw attention to issues related to ethnic minority psychology (Holliday &amp; Holmes, 2003; Morales, Lau, &amp; Ballesteros, 2012).</a:t>
            </a:r>
          </a:p>
          <a:p>
            <a:r>
              <a:rPr lang="en-US" sz="1300" b="1" dirty="0">
                <a:latin typeface="Arial"/>
                <a:cs typeface="Arial"/>
              </a:rPr>
              <a:t>1988:</a:t>
            </a:r>
            <a:r>
              <a:rPr lang="en-US" sz="1300" dirty="0">
                <a:latin typeface="Arial"/>
                <a:cs typeface="Arial"/>
              </a:rPr>
              <a:t> </a:t>
            </a:r>
            <a:r>
              <a:rPr lang="en-US" sz="1300" dirty="0" err="1">
                <a:latin typeface="Arial"/>
                <a:cs typeface="Arial"/>
              </a:rPr>
              <a:t>Ponteretto</a:t>
            </a:r>
            <a:r>
              <a:rPr lang="en-US" sz="1300" dirty="0">
                <a:latin typeface="Arial"/>
                <a:cs typeface="Arial"/>
              </a:rPr>
              <a:t> (1988) reviews articles published in the </a:t>
            </a:r>
            <a:r>
              <a:rPr lang="en-US" sz="1300" i="1" dirty="0">
                <a:latin typeface="Arial"/>
                <a:cs typeface="Arial"/>
              </a:rPr>
              <a:t>Journal of Counseling Psychology</a:t>
            </a:r>
            <a:r>
              <a:rPr lang="en-US" sz="1300" dirty="0">
                <a:latin typeface="Arial"/>
                <a:cs typeface="Arial"/>
              </a:rPr>
              <a:t> between 1976 and 1986 and finds that 5.7% of the articles focus on people of color. Furthermore, people of color made up only 6.5 to 11.1% of regular editorial board reviewers.</a:t>
            </a:r>
          </a:p>
          <a:p>
            <a:r>
              <a:rPr lang="en-US" sz="1300" b="1" dirty="0">
                <a:latin typeface="Arial"/>
                <a:cs typeface="Arial"/>
              </a:rPr>
              <a:t>1990:</a:t>
            </a:r>
            <a:r>
              <a:rPr lang="en-US" sz="1300" dirty="0">
                <a:latin typeface="Arial"/>
                <a:cs typeface="Arial"/>
              </a:rPr>
              <a:t> Psychologist Arthur Jensen is invited as keynote speaker for the Society for General Psychology at the annual APA convention. At this time, Jensen was continuing to assert the importance of heredity in explaining the social position of Black Americans and continued to speak publicly of the dangers of compensatory social programs until his death in 2012.</a:t>
            </a:r>
          </a:p>
          <a:p>
            <a:endParaRPr lang="en-US" sz="1300" dirty="0"/>
          </a:p>
        </p:txBody>
      </p:sp>
    </p:spTree>
    <p:extLst>
      <p:ext uri="{BB962C8B-B14F-4D97-AF65-F5344CB8AC3E}">
        <p14:creationId xmlns:p14="http://schemas.microsoft.com/office/powerpoint/2010/main" val="3250676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94D123-DD42-DD69-0F1C-3BA7D632BA04}"/>
              </a:ext>
            </a:extLst>
          </p:cNvPr>
          <p:cNvSpPr>
            <a:spLocks noGrp="1"/>
          </p:cNvSpPr>
          <p:nvPr>
            <p:ph type="title"/>
          </p:nvPr>
        </p:nvSpPr>
        <p:spPr/>
        <p:txBody>
          <a:bodyPr/>
          <a:lstStyle/>
          <a:p>
            <a:r>
              <a:rPr lang="en-US" dirty="0"/>
              <a:t>1975-2020 (cont.)</a:t>
            </a:r>
          </a:p>
        </p:txBody>
      </p:sp>
      <p:sp>
        <p:nvSpPr>
          <p:cNvPr id="2" name="Text Placeholder 1">
            <a:extLst>
              <a:ext uri="{FF2B5EF4-FFF2-40B4-BE49-F238E27FC236}">
                <a16:creationId xmlns:a16="http://schemas.microsoft.com/office/drawing/2014/main" id="{1838977B-3DA0-BC69-6188-D294F32748F5}"/>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1990:</a:t>
            </a:r>
            <a:r>
              <a:rPr lang="en-US" sz="1300" dirty="0">
                <a:latin typeface="Arial"/>
                <a:cs typeface="Arial"/>
              </a:rPr>
              <a:t> Throughout the 1990s and 2000s, people of color are grossly underrepresented in APA and in the field more generally due to historical marginalization and exclusion (Bernal &amp; Castro, 1994). They represented only 17% of members of boards and committees (primarily serving on public interest boards and committees) and only 6% of the Council of Representatives (Hall, 1997). During this time, people of color represented 26.3% of the U.S. population. In 2000, racial/ethnic minority psychologists represented 5.8% of APA’s total membership. This includes .3% American Indian, 1.7% Asian, 2.1% Hispanic, 1.7% Black, and &lt;.1% Multiracial/Multiethnic. Numbers in the U. S. workforce were similar in 2000: 90% White, 2% Asian, 5% Hispanic, and 2% Black (American Psychological Association, 2020b). In a 2007 report, Division 45 summarized the number of awards given to people of color, demonstrating that members of these groups have been historically marginalized and excluded within APA. They also note disparities in governance and Council participation, Fellow status, and distribution of NIH funding (Division 45 Science Committee, 2007).</a:t>
            </a:r>
          </a:p>
          <a:p>
            <a:r>
              <a:rPr lang="en-US" sz="1300" b="1" dirty="0">
                <a:latin typeface="Arial"/>
                <a:cs typeface="Arial"/>
              </a:rPr>
              <a:t>1990:</a:t>
            </a:r>
            <a:r>
              <a:rPr lang="en-US" sz="1300" dirty="0">
                <a:latin typeface="Arial"/>
                <a:cs typeface="Arial"/>
              </a:rPr>
              <a:t> Sue and Sue report that 50% of people identified as minority group members terminate counseling after the first session. This is compared to 30% of White people. Further research suggested this was related to negative experiences and lack of cultural sensitivity on the part of therapists (Fukuyama, 1990).</a:t>
            </a:r>
          </a:p>
          <a:p>
            <a:r>
              <a:rPr lang="en-US" sz="1300" b="1" dirty="0">
                <a:latin typeface="Arial"/>
                <a:cs typeface="Arial"/>
              </a:rPr>
              <a:t>1992:</a:t>
            </a:r>
            <a:r>
              <a:rPr lang="en-US" sz="1300" dirty="0">
                <a:latin typeface="Arial"/>
                <a:cs typeface="Arial"/>
              </a:rPr>
              <a:t> Reviews of APA’s Ethical Principles of Psychologists and Code of Conduct find little mention of race and ethnicity (Hall, 1997). The following year, APA issues Guidelines for Providers of Psychological Services to Ethnic, Linguistic, and Culturally Diverse Populations (American Psychological Association, 1993).</a:t>
            </a:r>
          </a:p>
          <a:p>
            <a:r>
              <a:rPr lang="en-US" sz="1300" b="1" dirty="0">
                <a:latin typeface="Arial"/>
                <a:cs typeface="Arial"/>
              </a:rPr>
              <a:t>1992:</a:t>
            </a:r>
            <a:r>
              <a:rPr lang="en-US" sz="1300" dirty="0">
                <a:latin typeface="Arial"/>
                <a:cs typeface="Arial"/>
              </a:rPr>
              <a:t> Graham (1992) reviews literature in six top APA journals and finds that, between 1970 and 1989, 3.6% of published articles are focused on African Americans, a number that showed a steady decrease. She further finds that most of the published work is focused on complexities of using standardized instruments with Black people and notes that while it is important to attend to these complexities, it means that little to no work is published addressing healthy personality development and competent intellectual functioning.</a:t>
            </a:r>
          </a:p>
          <a:p>
            <a:r>
              <a:rPr lang="en-US" sz="1300" b="1" dirty="0">
                <a:latin typeface="Arial"/>
                <a:cs typeface="Arial"/>
              </a:rPr>
              <a:t>1994:</a:t>
            </a:r>
            <a:r>
              <a:rPr lang="en-US" sz="1300" dirty="0">
                <a:latin typeface="Arial"/>
                <a:cs typeface="Arial"/>
              </a:rPr>
              <a:t> Alice Chang becomes the first person of color to serve on APA’s Board of Directors.</a:t>
            </a:r>
          </a:p>
          <a:p>
            <a:endParaRPr lang="en-US" sz="1300" dirty="0">
              <a:latin typeface="Arial"/>
              <a:cs typeface="Arial"/>
            </a:endParaRPr>
          </a:p>
          <a:p>
            <a:endParaRPr lang="en-US" sz="1300" dirty="0">
              <a:latin typeface="Arial"/>
              <a:cs typeface="Arial"/>
            </a:endParaRPr>
          </a:p>
        </p:txBody>
      </p:sp>
    </p:spTree>
    <p:extLst>
      <p:ext uri="{BB962C8B-B14F-4D97-AF65-F5344CB8AC3E}">
        <p14:creationId xmlns:p14="http://schemas.microsoft.com/office/powerpoint/2010/main" val="3992558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E9BC3C-E23B-5500-7E8A-3BD475FB2D32}"/>
              </a:ext>
            </a:extLst>
          </p:cNvPr>
          <p:cNvSpPr>
            <a:spLocks noGrp="1"/>
          </p:cNvSpPr>
          <p:nvPr>
            <p:ph type="title"/>
          </p:nvPr>
        </p:nvSpPr>
        <p:spPr/>
        <p:txBody>
          <a:bodyPr/>
          <a:lstStyle/>
          <a:p>
            <a:r>
              <a:rPr lang="en-US" dirty="0"/>
              <a:t>1975-2020 (cont.)</a:t>
            </a:r>
          </a:p>
        </p:txBody>
      </p:sp>
      <p:sp>
        <p:nvSpPr>
          <p:cNvPr id="2" name="Text Placeholder 1">
            <a:extLst>
              <a:ext uri="{FF2B5EF4-FFF2-40B4-BE49-F238E27FC236}">
                <a16:creationId xmlns:a16="http://schemas.microsoft.com/office/drawing/2014/main" id="{CC5DD385-6EB9-A504-6584-9AEE2921DD6D}"/>
              </a:ext>
            </a:extLst>
          </p:cNvPr>
          <p:cNvSpPr>
            <a:spLocks noGrp="1"/>
          </p:cNvSpPr>
          <p:nvPr>
            <p:ph type="body" sz="quarter" idx="11"/>
          </p:nvPr>
        </p:nvSpPr>
        <p:spPr/>
        <p:txBody>
          <a:bodyPr vert="horz" lIns="91440" tIns="45720" rIns="91440" bIns="45720" rtlCol="0" anchor="t">
            <a:noAutofit/>
          </a:bodyPr>
          <a:lstStyle/>
          <a:p>
            <a:r>
              <a:rPr lang="en-US" sz="1300" b="1" dirty="0">
                <a:latin typeface="Arial"/>
                <a:cs typeface="Arial"/>
              </a:rPr>
              <a:t>1997:</a:t>
            </a:r>
            <a:r>
              <a:rPr lang="en-US" sz="1300" dirty="0">
                <a:latin typeface="Arial"/>
                <a:cs typeface="Arial"/>
              </a:rPr>
              <a:t> Raymond Cattell is selected the winner of the APA Gold Medal Award for Life Achievement in Psychological Science. A small group of psychologists protested the award, charging that Cattell’s work was racist, promoted White supremacy, and supported eugenics and neo-Nazi activists. APA delayed the award in order to form a committee to investigate the charges. A larger group of APA members protested its postponement. The following year, Cattell withdrew his name from consideration. Cattell died in 1998 but remains one of the few psychologists (along with Arthur Jensen, Linda Gottfredson, and Richard Lynn) listed on the Southern Poverty Law Center’s Extremist Files (Southern Poverty, n.d.; Tucker, 2009).</a:t>
            </a:r>
          </a:p>
          <a:p>
            <a:r>
              <a:rPr lang="en-US" sz="1300" b="1" dirty="0">
                <a:latin typeface="Arial"/>
                <a:cs typeface="Arial"/>
              </a:rPr>
              <a:t>1998:</a:t>
            </a:r>
            <a:r>
              <a:rPr lang="en-US" sz="1300" dirty="0">
                <a:latin typeface="Arial"/>
                <a:cs typeface="Arial"/>
              </a:rPr>
              <a:t> Psychologist </a:t>
            </a:r>
            <a:r>
              <a:rPr lang="en-US" sz="1300" dirty="0" err="1">
                <a:latin typeface="Arial"/>
                <a:cs typeface="Arial"/>
              </a:rPr>
              <a:t>Glayde</a:t>
            </a:r>
            <a:r>
              <a:rPr lang="en-US" sz="1300" dirty="0">
                <a:latin typeface="Arial"/>
                <a:cs typeface="Arial"/>
              </a:rPr>
              <a:t> Whitney writes the foreword to </a:t>
            </a:r>
            <a:r>
              <a:rPr lang="en-US" sz="1300" i="1" dirty="0">
                <a:latin typeface="Arial"/>
                <a:cs typeface="Arial"/>
              </a:rPr>
              <a:t>My Awakening,</a:t>
            </a:r>
            <a:r>
              <a:rPr lang="en-US" sz="1300" dirty="0">
                <a:latin typeface="Arial"/>
                <a:cs typeface="Arial"/>
              </a:rPr>
              <a:t> the autobiography of racial extremist and former Klansman David Duke. Whitney blames “organized Jewry” for suppressing the “truth” about racial differences.</a:t>
            </a:r>
          </a:p>
          <a:p>
            <a:r>
              <a:rPr lang="en-US" sz="1300" b="1" dirty="0">
                <a:latin typeface="Arial"/>
                <a:cs typeface="Arial"/>
              </a:rPr>
              <a:t>1999:</a:t>
            </a:r>
            <a:r>
              <a:rPr lang="en-US" sz="1300" dirty="0">
                <a:latin typeface="Arial"/>
                <a:cs typeface="Arial"/>
              </a:rPr>
              <a:t> Psychologist Richard </a:t>
            </a:r>
            <a:r>
              <a:rPr lang="en-US" sz="1300" dirty="0" err="1">
                <a:latin typeface="Arial"/>
                <a:cs typeface="Arial"/>
              </a:rPr>
              <a:t>Suinn</a:t>
            </a:r>
            <a:r>
              <a:rPr lang="en-US" sz="1300" dirty="0">
                <a:latin typeface="Arial"/>
                <a:cs typeface="Arial"/>
              </a:rPr>
              <a:t> is elected the first Asian American president of APA, more than a century after the Association’s founding.</a:t>
            </a:r>
          </a:p>
          <a:p>
            <a:r>
              <a:rPr lang="en-US" sz="1300" b="1" dirty="0">
                <a:latin typeface="Arial"/>
                <a:cs typeface="Arial"/>
              </a:rPr>
              <a:t>2001:</a:t>
            </a:r>
            <a:r>
              <a:rPr lang="en-US" sz="1300" dirty="0">
                <a:latin typeface="Arial"/>
                <a:cs typeface="Arial"/>
              </a:rPr>
              <a:t> The U.S. Surgeon General report on Mental health: Culture, race, and ethnicity—A supplement to mental health showed evidence and reported concerns that the gap between research and practice is particularly wide for racial and ethnic minorities. (Sue &amp; Zane, 2006)</a:t>
            </a:r>
          </a:p>
          <a:p>
            <a:r>
              <a:rPr lang="en-US" sz="1300" b="1" dirty="0">
                <a:latin typeface="Arial"/>
                <a:cs typeface="Arial"/>
              </a:rPr>
              <a:t>2003:</a:t>
            </a:r>
            <a:r>
              <a:rPr lang="en-US" sz="1300" dirty="0">
                <a:latin typeface="Arial"/>
                <a:cs typeface="Arial"/>
              </a:rPr>
              <a:t> The President’s New Freedom Commission on Mental Health finds racial and ethnic differences in rates of psychopathology and points to continued inaccessibility and ineffectiveness of treatment options. Echoing previous reports, the Commission found that clients of color often saw psychotherapists or received treatments that did not consider the clients’ experiences, cultural and linguistic backgrounds, and race-based life circumstances. (Sue &amp; Zane, 2006)</a:t>
            </a:r>
          </a:p>
          <a:p>
            <a:r>
              <a:rPr lang="en-US" sz="1300" b="1" dirty="0">
                <a:latin typeface="Arial"/>
                <a:cs typeface="Arial"/>
              </a:rPr>
              <a:t>2003:</a:t>
            </a:r>
            <a:r>
              <a:rPr lang="en-US" sz="1300" dirty="0">
                <a:latin typeface="Arial"/>
                <a:cs typeface="Arial"/>
              </a:rPr>
              <a:t> APA files an amicus brief in support of the University of Michigan’s right to consider race in admissions procedures in order to achieve a diverse student body. The Supreme Court ruled in favor of the University.</a:t>
            </a:r>
          </a:p>
          <a:p>
            <a:r>
              <a:rPr lang="en-US" sz="1300" b="1" dirty="0">
                <a:latin typeface="Arial"/>
                <a:cs typeface="Arial"/>
              </a:rPr>
              <a:t>2005:</a:t>
            </a:r>
            <a:r>
              <a:rPr lang="en-US" sz="1300" dirty="0">
                <a:latin typeface="Arial"/>
                <a:cs typeface="Arial"/>
              </a:rPr>
              <a:t> Representatives of the EMPAs begin attending APA Council of Representatives meetings as observers. Council requests that APA Boards and Committees begin exploring bylaw changes to provide voting seats for EMPA representatives on Council. The issue went in front of Council, Boards and Committees, and the membership three times over 15 years, failing to pass. The bylaw change was finally approved by the membership in 2020. (American Psychological Association, 2012; 2020a).</a:t>
            </a:r>
          </a:p>
          <a:p>
            <a:r>
              <a:rPr lang="en-US" sz="1300" b="1" dirty="0">
                <a:latin typeface="Arial"/>
                <a:cs typeface="Arial"/>
              </a:rPr>
              <a:t>2005:</a:t>
            </a:r>
            <a:r>
              <a:rPr lang="en-US" sz="1300" dirty="0">
                <a:latin typeface="Arial"/>
                <a:cs typeface="Arial"/>
              </a:rPr>
              <a:t> Jessica Henderson Daniels becomes the first Black woman elected to the APA Board of Directors</a:t>
            </a:r>
          </a:p>
          <a:p>
            <a:endParaRPr lang="en-US" sz="1300" dirty="0"/>
          </a:p>
        </p:txBody>
      </p:sp>
    </p:spTree>
    <p:extLst>
      <p:ext uri="{BB962C8B-B14F-4D97-AF65-F5344CB8AC3E}">
        <p14:creationId xmlns:p14="http://schemas.microsoft.com/office/powerpoint/2010/main" val="1026916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EDD8AE-3183-DA21-2581-F2C11E5E0797}"/>
              </a:ext>
            </a:extLst>
          </p:cNvPr>
          <p:cNvSpPr>
            <a:spLocks noGrp="1"/>
          </p:cNvSpPr>
          <p:nvPr>
            <p:ph type="title"/>
          </p:nvPr>
        </p:nvSpPr>
        <p:spPr/>
        <p:txBody>
          <a:bodyPr/>
          <a:lstStyle/>
          <a:p>
            <a:r>
              <a:rPr lang="en-US" dirty="0"/>
              <a:t>1975-2020 (cont.)</a:t>
            </a:r>
          </a:p>
        </p:txBody>
      </p:sp>
      <p:sp>
        <p:nvSpPr>
          <p:cNvPr id="2" name="Text Placeholder 1">
            <a:extLst>
              <a:ext uri="{FF2B5EF4-FFF2-40B4-BE49-F238E27FC236}">
                <a16:creationId xmlns:a16="http://schemas.microsoft.com/office/drawing/2014/main" id="{28109F24-E364-B81F-44F0-D68C4E5F6BB7}"/>
              </a:ext>
            </a:extLst>
          </p:cNvPr>
          <p:cNvSpPr>
            <a:spLocks noGrp="1"/>
          </p:cNvSpPr>
          <p:nvPr>
            <p:ph type="body" sz="quarter" idx="11"/>
          </p:nvPr>
        </p:nvSpPr>
        <p:spPr/>
        <p:txBody>
          <a:bodyPr vert="horz" lIns="91440" tIns="45720" rIns="91440" bIns="45720" rtlCol="0" anchor="t">
            <a:noAutofit/>
          </a:bodyPr>
          <a:lstStyle/>
          <a:p>
            <a:r>
              <a:rPr lang="en-US" sz="1100" b="1" dirty="0">
                <a:latin typeface="Arial"/>
                <a:cs typeface="Arial"/>
              </a:rPr>
              <a:t>2006–2015:</a:t>
            </a:r>
            <a:r>
              <a:rPr lang="en-US" sz="1100" dirty="0">
                <a:latin typeface="Arial"/>
                <a:cs typeface="Arial"/>
              </a:rPr>
              <a:t> Psychologist Richard Lynn’s books on racial differences are published by Washington Summit Publishers, designated a hate group by the SPLC.</a:t>
            </a:r>
          </a:p>
          <a:p>
            <a:r>
              <a:rPr lang="en-US" sz="1100" b="1" dirty="0">
                <a:latin typeface="Arial"/>
                <a:cs typeface="Arial"/>
              </a:rPr>
              <a:t>2007:</a:t>
            </a:r>
            <a:r>
              <a:rPr lang="en-US" sz="1100" dirty="0">
                <a:latin typeface="Arial"/>
                <a:cs typeface="Arial"/>
              </a:rPr>
              <a:t> Research shows that Black clients’ experiences of microaggressions from White therapists have a significant impact on therapeutic alliances and their ratings of satisfaction with both the counselor and counseling in general. Constantine notes that “in the face of perceived racial microaggressions in counseling, African American clients, in fact, might feel much worse after their counseling experiences than before.” (Constantine, 2007, p. 13; see also Helms &amp; Cook, 1999).</a:t>
            </a:r>
          </a:p>
          <a:p>
            <a:r>
              <a:rPr lang="en-US" sz="1100" b="1" dirty="0">
                <a:latin typeface="Arial"/>
                <a:cs typeface="Arial"/>
              </a:rPr>
              <a:t>2011:</a:t>
            </a:r>
            <a:r>
              <a:rPr lang="en-US" sz="1100" dirty="0">
                <a:latin typeface="Arial"/>
                <a:cs typeface="Arial"/>
              </a:rPr>
              <a:t> Melba J. T. Vasquez is elected the first Latina president of APA.</a:t>
            </a:r>
          </a:p>
          <a:p>
            <a:r>
              <a:rPr lang="en-US" sz="1100" b="1" dirty="0">
                <a:latin typeface="Arial"/>
                <a:cs typeface="Arial"/>
              </a:rPr>
              <a:t>2013:</a:t>
            </a:r>
            <a:r>
              <a:rPr lang="en-US" sz="1100" dirty="0">
                <a:latin typeface="Arial"/>
                <a:cs typeface="Arial"/>
              </a:rPr>
              <a:t> Members of racial/ethnic minority groups account for 16.4%of the psychology workforce, compared to 39.6% of the overall workforce and 25.8% of the doctoral/professional workforce (American Psychological Association, 2015).</a:t>
            </a:r>
          </a:p>
          <a:p>
            <a:r>
              <a:rPr lang="en-US" sz="1100" b="1" dirty="0">
                <a:latin typeface="Arial"/>
                <a:cs typeface="Arial"/>
              </a:rPr>
              <a:t>2014:</a:t>
            </a:r>
            <a:r>
              <a:rPr lang="en-US" sz="1100" dirty="0">
                <a:latin typeface="Arial"/>
                <a:cs typeface="Arial"/>
              </a:rPr>
              <a:t> APA, along with the American Educational Research Association and the National Council on Measurement in Education, issues a new set of Standards for Educational and Psychological Testing. This is the sixth set of standards spanning a 30-year period. The new edition elevates considerations of fairness alongside considerations of reliability and validity in educational and psychological testing (Worrell &amp; Roberson, 2016).</a:t>
            </a:r>
          </a:p>
          <a:p>
            <a:r>
              <a:rPr lang="en-US" sz="1100" b="1" dirty="0">
                <a:latin typeface="Arial"/>
                <a:cs typeface="Arial"/>
              </a:rPr>
              <a:t>2017:</a:t>
            </a:r>
            <a:r>
              <a:rPr lang="en-US" sz="1100" dirty="0">
                <a:latin typeface="Arial"/>
                <a:cs typeface="Arial"/>
              </a:rPr>
              <a:t> APA membership data provides the following demographics of APA members in 2017: American Indian, .2%; Hispanic, 1.7%; Black, 2.0%; White, 60.1%; Pacific Islander, 0%; Multiracial/multi-ethnic, 0.7%; Other, 0.2%; Not specified, 32.6% (American Psychological Association, 2017).</a:t>
            </a:r>
          </a:p>
          <a:p>
            <a:r>
              <a:rPr lang="en-US" sz="1100" b="1" dirty="0">
                <a:latin typeface="Arial"/>
                <a:cs typeface="Arial"/>
              </a:rPr>
              <a:t>2017:</a:t>
            </a:r>
            <a:r>
              <a:rPr lang="en-US" sz="1100" dirty="0">
                <a:latin typeface="Arial"/>
                <a:cs typeface="Arial"/>
              </a:rPr>
              <a:t> The American Arab, Middle Eastern, and North African Psychological Association (</a:t>
            </a:r>
            <a:r>
              <a:rPr lang="en-US" sz="1100" dirty="0" err="1">
                <a:latin typeface="Arial"/>
                <a:cs typeface="Arial"/>
              </a:rPr>
              <a:t>AMENAPsy</a:t>
            </a:r>
            <a:r>
              <a:rPr lang="en-US" sz="1100" dirty="0">
                <a:latin typeface="Arial"/>
                <a:cs typeface="Arial"/>
              </a:rPr>
              <a:t>) is established.</a:t>
            </a:r>
          </a:p>
          <a:p>
            <a:r>
              <a:rPr lang="en-US" sz="1100" b="1" dirty="0">
                <a:latin typeface="Arial"/>
                <a:cs typeface="Arial"/>
              </a:rPr>
              <a:t>2018:</a:t>
            </a:r>
            <a:r>
              <a:rPr lang="en-US" sz="1100" dirty="0">
                <a:latin typeface="Arial"/>
                <a:cs typeface="Arial"/>
              </a:rPr>
              <a:t> Jessica Henderson Daniel elected first Black woman president of APA.</a:t>
            </a:r>
          </a:p>
          <a:p>
            <a:r>
              <a:rPr lang="en-US" sz="1100" b="1" dirty="0">
                <a:latin typeface="Arial"/>
                <a:cs typeface="Arial"/>
              </a:rPr>
              <a:t>2018:</a:t>
            </a:r>
            <a:r>
              <a:rPr lang="en-US" sz="1100" dirty="0">
                <a:latin typeface="Arial"/>
                <a:cs typeface="Arial"/>
              </a:rPr>
              <a:t> Examining the editorship of six top-tier psychology journals from 1974 to 2018, researchers find that only 5% of editors were people of color (Roberts et al., 2020). The authors chose these journals based on their strong reputation as top journals in social, cognitive, and developmental psychology.</a:t>
            </a:r>
          </a:p>
          <a:p>
            <a:r>
              <a:rPr lang="en-US" sz="1100" b="1" dirty="0">
                <a:latin typeface="Arial"/>
                <a:cs typeface="Arial"/>
              </a:rPr>
              <a:t>2019:</a:t>
            </a:r>
            <a:r>
              <a:rPr lang="en-US" sz="1100" dirty="0">
                <a:latin typeface="Arial"/>
                <a:cs typeface="Arial"/>
              </a:rPr>
              <a:t> The APA Center for Workforce Studies reports the following demographic statistics for the field of psychology: Asian, 4% (4,887); Black/AA, 3% (3,733); Hispanic, 7% (8,203); Other, 2% (2,145); White 83% (91,302). According to the report, “Other includes American Indian, Alaska Native, Native Hawaiian and other Pacific Islander, other race and those with two or more.” Population data in the United States from this same period provides the following demographics: Asian, 5.9%; Black/AA, 13.4%; Hispanic, 18.5%; Other, 4.3%; and White, 60.1%. While all groups (other than non-Hispanic Whites) represented approximately 42% of the general population, they represented only 16% of psychologists. (American Psychological Association, 2020b; U.S. Census Bureau, 2021).</a:t>
            </a:r>
          </a:p>
          <a:p>
            <a:r>
              <a:rPr lang="en-US" sz="1100" b="1" dirty="0">
                <a:latin typeface="Arial"/>
                <a:cs typeface="Arial"/>
              </a:rPr>
              <a:t>2021:</a:t>
            </a:r>
            <a:r>
              <a:rPr lang="en-US" sz="1100" dirty="0">
                <a:latin typeface="Arial"/>
                <a:cs typeface="Arial"/>
              </a:rPr>
              <a:t> The APA Council of Representatives votes to adopt the APA Resolution on Racism: </a:t>
            </a:r>
            <a:r>
              <a:rPr lang="en-US" sz="1100" i="1" dirty="0">
                <a:latin typeface="Arial"/>
                <a:cs typeface="Arial"/>
              </a:rPr>
              <a:t>Harnessing</a:t>
            </a:r>
            <a:r>
              <a:rPr lang="en-US" sz="1100" dirty="0">
                <a:latin typeface="Arial"/>
                <a:cs typeface="Arial"/>
              </a:rPr>
              <a:t> </a:t>
            </a:r>
            <a:r>
              <a:rPr lang="en-US" sz="1100" i="1" dirty="0">
                <a:latin typeface="Arial"/>
                <a:cs typeface="Arial"/>
              </a:rPr>
              <a:t>Psychology to Combat Racism: Adopting a Uniform Definition and Understanding.</a:t>
            </a:r>
            <a:endParaRPr lang="en-US" sz="1100" dirty="0">
              <a:latin typeface="Arial"/>
              <a:cs typeface="Arial"/>
            </a:endParaRPr>
          </a:p>
          <a:p>
            <a:endParaRPr lang="en-US" sz="1100" dirty="0"/>
          </a:p>
        </p:txBody>
      </p:sp>
    </p:spTree>
    <p:extLst>
      <p:ext uri="{BB962C8B-B14F-4D97-AF65-F5344CB8AC3E}">
        <p14:creationId xmlns:p14="http://schemas.microsoft.com/office/powerpoint/2010/main" val="1349149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0A196-2C53-4ECD-8B5C-B894E8E61891}"/>
              </a:ext>
            </a:extLst>
          </p:cNvPr>
          <p:cNvSpPr>
            <a:spLocks noGrp="1"/>
          </p:cNvSpPr>
          <p:nvPr>
            <p:ph type="title"/>
          </p:nvPr>
        </p:nvSpPr>
        <p:spPr/>
        <p:txBody>
          <a:bodyPr/>
          <a:lstStyle/>
          <a:p>
            <a:r>
              <a:rPr lang="en-US" dirty="0">
                <a:cs typeface="Calibri Light"/>
              </a:rPr>
              <a:t>References</a:t>
            </a:r>
          </a:p>
        </p:txBody>
      </p:sp>
      <p:sp>
        <p:nvSpPr>
          <p:cNvPr id="3" name="Content Placeholder 2">
            <a:extLst>
              <a:ext uri="{FF2B5EF4-FFF2-40B4-BE49-F238E27FC236}">
                <a16:creationId xmlns:a16="http://schemas.microsoft.com/office/drawing/2014/main" id="{09632595-13ED-4905-8DFA-5024CF5A9967}"/>
              </a:ext>
            </a:extLst>
          </p:cNvPr>
          <p:cNvSpPr>
            <a:spLocks noGrp="1"/>
          </p:cNvSpPr>
          <p:nvPr>
            <p:ph type="body" sz="quarter" idx="11"/>
          </p:nvPr>
        </p:nvSpPr>
        <p:spPr>
          <a:xfrm>
            <a:off x="674898" y="1730029"/>
            <a:ext cx="10841909" cy="4345955"/>
          </a:xfrm>
        </p:spPr>
        <p:txBody>
          <a:bodyPr vert="horz" lIns="91440" tIns="45720" rIns="91440" bIns="45720" rtlCol="0" anchor="t">
            <a:noAutofit/>
          </a:bodyPr>
          <a:lstStyle/>
          <a:p>
            <a:pPr marL="0" indent="0">
              <a:buNone/>
            </a:pPr>
            <a:r>
              <a:rPr lang="en-US" sz="800" dirty="0">
                <a:latin typeface="Times New Roman" panose="02020603050405020304" pitchFamily="18" charset="0"/>
                <a:cs typeface="Times New Roman" panose="02020603050405020304" pitchFamily="18" charset="0"/>
              </a:rPr>
              <a:t>Alvarez, A. N., Sing, A. A., &amp; Wu, J. (2012). The Asian American Psychological Association: Parallels and intersections with counseling psychology. The Counseling Psychologist, 40, 646–655.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10.1177/0011000012450416</a:t>
            </a:r>
          </a:p>
          <a:p>
            <a:pPr marL="0" indent="0">
              <a:buNone/>
            </a:pPr>
            <a:r>
              <a:rPr lang="en-US" sz="800" dirty="0">
                <a:latin typeface="Times New Roman" panose="02020603050405020304" pitchFamily="18" charset="0"/>
                <a:cs typeface="Times New Roman" panose="02020603050405020304" pitchFamily="18" charset="0"/>
              </a:rPr>
              <a:t>American Psychological Association (2012). Council of Representatives agenda book, August 1 to August 3. Washington, DC: American Psychological Association.</a:t>
            </a:r>
          </a:p>
          <a:p>
            <a:pPr marL="0" indent="0">
              <a:buNone/>
            </a:pPr>
            <a:r>
              <a:rPr lang="en-US" sz="800" dirty="0">
                <a:latin typeface="Times New Roman" panose="02020603050405020304" pitchFamily="18" charset="0"/>
                <a:cs typeface="Times New Roman" panose="02020603050405020304" pitchFamily="18" charset="0"/>
              </a:rPr>
              <a:t>American Psychological Association (2015). 2005–13: Demographics of the U.S. psychology workforce. http://www.apa.org/workforce/publications/13-demographics</a:t>
            </a:r>
          </a:p>
          <a:p>
            <a:pPr marL="0" indent="0">
              <a:buNone/>
            </a:pPr>
            <a:r>
              <a:rPr lang="en-US" sz="800" dirty="0">
                <a:latin typeface="Times New Roman" panose="02020603050405020304" pitchFamily="18" charset="0"/>
                <a:cs typeface="Times New Roman" panose="02020603050405020304" pitchFamily="18" charset="0"/>
              </a:rPr>
              <a:t>American Psychological Association (2017). 2017: APA member profiles. http://www.apa.org/workforce/publications/17-member-profiles</a:t>
            </a:r>
          </a:p>
          <a:p>
            <a:pPr marL="0" indent="0">
              <a:buNone/>
            </a:pPr>
            <a:r>
              <a:rPr lang="en-US" sz="800" dirty="0">
                <a:latin typeface="Times New Roman" panose="02020603050405020304" pitchFamily="18" charset="0"/>
                <a:cs typeface="Times New Roman" panose="02020603050405020304" pitchFamily="18" charset="0"/>
              </a:rPr>
              <a:t>American Psychological Association. (2021, April 8). Equity, diversity, and inclusion framework. </a:t>
            </a:r>
            <a:r>
              <a:rPr lang="en-US" sz="800" dirty="0">
                <a:latin typeface="Times New Roman" panose="02020603050405020304" pitchFamily="18" charset="0"/>
                <a:cs typeface="Times New Roman" panose="02020603050405020304" pitchFamily="18" charset="0"/>
                <a:hlinkClick r:id="rId2"/>
              </a:rPr>
              <a:t>https://www.apa.org/about/apa/equity-diversity-inclusion/framework</a:t>
            </a:r>
            <a:endParaRPr lang="en-US" sz="800" dirty="0">
              <a:latin typeface="Times New Roman" panose="02020603050405020304" pitchFamily="18" charset="0"/>
              <a:cs typeface="Times New Roman" panose="02020603050405020304" pitchFamily="18" charset="0"/>
            </a:endParaRPr>
          </a:p>
          <a:p>
            <a:pPr marL="0" indent="0">
              <a:buNone/>
            </a:pPr>
            <a:r>
              <a:rPr lang="en-US" sz="800" dirty="0">
                <a:latin typeface="Times New Roman" panose="02020603050405020304" pitchFamily="18" charset="0"/>
                <a:cs typeface="Times New Roman" panose="02020603050405020304" pitchFamily="18" charset="0"/>
              </a:rPr>
              <a:t>American Psychological Association. (2021). Inclusive Language Guidelines. https://www.apa.org/about/apa/equitydiversity-inclusion/language-guidelines.pdf</a:t>
            </a:r>
          </a:p>
          <a:p>
            <a:pPr marL="0" indent="0">
              <a:buNone/>
            </a:pPr>
            <a:r>
              <a:rPr lang="en-US" sz="800" dirty="0">
                <a:latin typeface="Times New Roman" panose="02020603050405020304" pitchFamily="18" charset="0"/>
                <a:cs typeface="Times New Roman" panose="02020603050405020304" pitchFamily="18" charset="0"/>
              </a:rPr>
              <a:t>Angell, J. R. (1922). The evolution of intelligence. Lectures delivered before the Yale Chapter of Sigma Xi, 1921–1922. Yale University Press.</a:t>
            </a:r>
          </a:p>
          <a:p>
            <a:pPr marL="0" indent="0">
              <a:buNone/>
            </a:pPr>
            <a:r>
              <a:rPr lang="en-US" sz="800" dirty="0">
                <a:latin typeface="Times New Roman" panose="02020603050405020304" pitchFamily="18" charset="0"/>
                <a:cs typeface="Times New Roman" panose="02020603050405020304" pitchFamily="18" charset="0"/>
              </a:rPr>
              <a:t>Bache, R. M. (1895). Reaction time with reference to race. Psychological Review, 2(5), 475–486.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10.1037/h0070013</a:t>
            </a:r>
          </a:p>
          <a:p>
            <a:pPr marL="0" indent="0">
              <a:buNone/>
            </a:pPr>
            <a:r>
              <a:rPr lang="en-US" sz="800" dirty="0">
                <a:latin typeface="Times New Roman" panose="02020603050405020304" pitchFamily="18" charset="0"/>
                <a:cs typeface="Times New Roman" panose="02020603050405020304" pitchFamily="18" charset="0"/>
              </a:rPr>
              <a:t>Baker, B. (2021). Race and biology. </a:t>
            </a:r>
            <a:r>
              <a:rPr lang="en-US" sz="800" dirty="0" err="1">
                <a:latin typeface="Times New Roman" panose="02020603050405020304" pitchFamily="18" charset="0"/>
                <a:cs typeface="Times New Roman" panose="02020603050405020304" pitchFamily="18" charset="0"/>
              </a:rPr>
              <a:t>BioScience</a:t>
            </a:r>
            <a:r>
              <a:rPr lang="en-US" sz="800" dirty="0">
                <a:latin typeface="Times New Roman" panose="02020603050405020304" pitchFamily="18" charset="0"/>
                <a:cs typeface="Times New Roman" panose="02020603050405020304" pitchFamily="18" charset="0"/>
              </a:rPr>
              <a:t>, 71(2), 119–126. https://doi.org/10.1093/biosci/biaa157</a:t>
            </a:r>
          </a:p>
          <a:p>
            <a:pPr marL="0" indent="0">
              <a:buNone/>
            </a:pPr>
            <a:r>
              <a:rPr lang="en-US" sz="800" dirty="0">
                <a:latin typeface="Times New Roman" panose="02020603050405020304" pitchFamily="18" charset="0"/>
                <a:cs typeface="Times New Roman" panose="02020603050405020304" pitchFamily="18" charset="0"/>
              </a:rPr>
              <a:t>Baldwin, J. M., Cattell, J. M., &amp; Jastrow, J. (1898). Physical and mental tests. Psychological Review, 5, 172–179.</a:t>
            </a:r>
          </a:p>
          <a:p>
            <a:pPr marL="0" indent="0">
              <a:buNone/>
            </a:pPr>
            <a:r>
              <a:rPr lang="en-US" sz="800" dirty="0">
                <a:latin typeface="Times New Roman" panose="02020603050405020304" pitchFamily="18" charset="0"/>
                <a:cs typeface="Times New Roman" panose="02020603050405020304" pitchFamily="18" charset="0"/>
              </a:rPr>
              <a:t>Beckham, A. S. (1933). A study of the intelligence of colored adolescents of differing social-economic status in typical metropolitan areas. Journal of Social Psychology, 4, 70–91.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10.1080/00224545.1933.9921558</a:t>
            </a:r>
          </a:p>
          <a:p>
            <a:pPr marL="0" indent="0">
              <a:buNone/>
            </a:pPr>
            <a:r>
              <a:rPr lang="en-US" sz="800" dirty="0">
                <a:latin typeface="Times New Roman" panose="02020603050405020304" pitchFamily="18" charset="0"/>
                <a:cs typeface="Times New Roman" panose="02020603050405020304" pitchFamily="18" charset="0"/>
              </a:rPr>
              <a:t>Bernal, M. E., &amp; Castro, F. G. (1994). Are clinical psychologists prepared for service and research with ethnic minorities? Report of a decade of progress. American Psychologist, 49(9), 797–805. doi:10.1037/0003-066X.49.9.797</a:t>
            </a:r>
          </a:p>
          <a:p>
            <a:pPr marL="0" indent="0">
              <a:buNone/>
            </a:pPr>
            <a:r>
              <a:rPr lang="en-US" sz="800" dirty="0">
                <a:latin typeface="Times New Roman" panose="02020603050405020304" pitchFamily="18" charset="0"/>
                <a:cs typeface="Times New Roman" panose="02020603050405020304" pitchFamily="18" charset="0"/>
              </a:rPr>
              <a:t>Brigham, C.C. (1923). A study of American intelligence. Princeton University Press.</a:t>
            </a:r>
          </a:p>
          <a:p>
            <a:pPr marL="0" indent="0">
              <a:buNone/>
            </a:pPr>
            <a:r>
              <a:rPr lang="en-US" sz="800" dirty="0">
                <a:latin typeface="Times New Roman" panose="02020603050405020304" pitchFamily="18" charset="0"/>
                <a:cs typeface="Times New Roman" panose="02020603050405020304" pitchFamily="18" charset="0"/>
              </a:rPr>
              <a:t>Britannica, T. Editors of </a:t>
            </a:r>
            <a:r>
              <a:rPr lang="en-US" sz="800" dirty="0" err="1">
                <a:latin typeface="Times New Roman" panose="02020603050405020304" pitchFamily="18" charset="0"/>
                <a:cs typeface="Times New Roman" panose="02020603050405020304" pitchFamily="18" charset="0"/>
              </a:rPr>
              <a:t>Encyclopaedia</a:t>
            </a:r>
            <a:r>
              <a:rPr lang="en-US" sz="800" dirty="0">
                <a:latin typeface="Times New Roman" panose="02020603050405020304" pitchFamily="18" charset="0"/>
                <a:cs typeface="Times New Roman" panose="02020603050405020304" pitchFamily="18" charset="0"/>
              </a:rPr>
              <a:t> (2022, February 12). Francis Galton. Encyclopedia Britannica. https://www.britannica.com/biography/Francis-Galton</a:t>
            </a:r>
          </a:p>
          <a:p>
            <a:pPr marL="0" indent="0">
              <a:buNone/>
            </a:pPr>
            <a:r>
              <a:rPr lang="en-US" sz="800" dirty="0">
                <a:latin typeface="Times New Roman" panose="02020603050405020304" pitchFamily="18" charset="0"/>
                <a:cs typeface="Times New Roman" panose="02020603050405020304" pitchFamily="18" charset="0"/>
              </a:rPr>
              <a:t>Canady, H. G. (1943). The problem of equating the environment of Negro-White groups for intelligence testing in comparative studies. Journal of Social Psychology, 17, 3–15. https://doi.org/10.1080/00224545.1943.9712259</a:t>
            </a:r>
          </a:p>
          <a:p>
            <a:pPr marL="0" indent="0">
              <a:buNone/>
            </a:pPr>
            <a:r>
              <a:rPr lang="en-US" sz="800" dirty="0">
                <a:latin typeface="Times New Roman" panose="02020603050405020304" pitchFamily="18" charset="0"/>
                <a:cs typeface="Times New Roman" panose="02020603050405020304" pitchFamily="18" charset="0"/>
              </a:rPr>
              <a:t>Casas, J. M., </a:t>
            </a:r>
            <a:r>
              <a:rPr lang="en-US" sz="800" dirty="0" err="1">
                <a:latin typeface="Times New Roman" panose="02020603050405020304" pitchFamily="18" charset="0"/>
                <a:cs typeface="Times New Roman" panose="02020603050405020304" pitchFamily="18" charset="0"/>
              </a:rPr>
              <a:t>Ponterotto</a:t>
            </a:r>
            <a:r>
              <a:rPr lang="en-US" sz="800" dirty="0">
                <a:latin typeface="Times New Roman" panose="02020603050405020304" pitchFamily="18" charset="0"/>
                <a:cs typeface="Times New Roman" panose="02020603050405020304" pitchFamily="18" charset="0"/>
              </a:rPr>
              <a:t>, J. G., &amp; Gutierrez, J. M. (1986). Counseling research and training: The </a:t>
            </a:r>
            <a:r>
              <a:rPr lang="en-US" sz="800" dirty="0" err="1">
                <a:latin typeface="Times New Roman" panose="02020603050405020304" pitchFamily="18" charset="0"/>
                <a:cs typeface="Times New Roman" panose="02020603050405020304" pitchFamily="18" charset="0"/>
              </a:rPr>
              <a:t>crosscultural</a:t>
            </a:r>
            <a:r>
              <a:rPr lang="en-US" sz="800" dirty="0">
                <a:latin typeface="Times New Roman" panose="02020603050405020304" pitchFamily="18" charset="0"/>
                <a:cs typeface="Times New Roman" panose="02020603050405020304" pitchFamily="18" charset="0"/>
              </a:rPr>
              <a:t> perspective. Journal of Counseling and Development, 64, 347–348.</a:t>
            </a:r>
          </a:p>
          <a:p>
            <a:pPr marL="0" indent="0">
              <a:buNone/>
            </a:pPr>
            <a:r>
              <a:rPr lang="en-US" sz="800" dirty="0">
                <a:latin typeface="Times New Roman" panose="02020603050405020304" pitchFamily="18" charset="0"/>
                <a:cs typeface="Times New Roman" panose="02020603050405020304" pitchFamily="18" charset="0"/>
              </a:rPr>
              <a:t>Cattell, R. B. (1933). Psychology and social progress: Mankind and destiny from the standpoint of a scientist. London, England: C. W. Daniel.</a:t>
            </a:r>
          </a:p>
          <a:p>
            <a:pPr marL="0" indent="0">
              <a:buNone/>
            </a:pPr>
            <a:r>
              <a:rPr lang="en-US" sz="800" dirty="0">
                <a:latin typeface="Times New Roman" panose="02020603050405020304" pitchFamily="18" charset="0"/>
                <a:cs typeface="Times New Roman" panose="02020603050405020304" pitchFamily="18" charset="0"/>
              </a:rPr>
              <a:t>Cattell, R. B. (1937). The fight for our national intelligence. P. S. King.</a:t>
            </a:r>
          </a:p>
          <a:p>
            <a:pPr marL="0" indent="0">
              <a:buNone/>
            </a:pPr>
            <a:r>
              <a:rPr lang="en-US" sz="800" dirty="0">
                <a:latin typeface="Times New Roman" panose="02020603050405020304" pitchFamily="18" charset="0"/>
                <a:cs typeface="Times New Roman" panose="02020603050405020304" pitchFamily="18" charset="0"/>
              </a:rPr>
              <a:t>Cattell, R. B. (1972). A new morality from science: </a:t>
            </a:r>
            <a:r>
              <a:rPr lang="en-US" sz="800" dirty="0" err="1">
                <a:latin typeface="Times New Roman" panose="02020603050405020304" pitchFamily="18" charset="0"/>
                <a:cs typeface="Times New Roman" panose="02020603050405020304" pitchFamily="18" charset="0"/>
              </a:rPr>
              <a:t>Beyondism</a:t>
            </a:r>
            <a:r>
              <a:rPr lang="en-US" sz="800" dirty="0">
                <a:latin typeface="Times New Roman" panose="02020603050405020304" pitchFamily="18" charset="0"/>
                <a:cs typeface="Times New Roman" panose="02020603050405020304" pitchFamily="18" charset="0"/>
              </a:rPr>
              <a:t>. Pergamon Press.</a:t>
            </a:r>
          </a:p>
          <a:p>
            <a:pPr marL="0" indent="0">
              <a:buNone/>
            </a:pPr>
            <a:r>
              <a:rPr lang="en-US" sz="800" dirty="0">
                <a:latin typeface="Times New Roman" panose="02020603050405020304" pitchFamily="18" charset="0"/>
                <a:cs typeface="Times New Roman" panose="02020603050405020304" pitchFamily="18" charset="0"/>
              </a:rPr>
              <a:t>Chamberlain, A. F. (1909). Note on some difference between ‘savages’ and children. Psychological Bulletin, 6(6), 212–214.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10.1037/h0069629</a:t>
            </a:r>
          </a:p>
          <a:p>
            <a:pPr marL="0" indent="0">
              <a:buNone/>
            </a:pPr>
            <a:r>
              <a:rPr lang="en-US" sz="800" dirty="0">
                <a:latin typeface="Times New Roman" panose="02020603050405020304" pitchFamily="18" charset="0"/>
                <a:cs typeface="Times New Roman" panose="02020603050405020304" pitchFamily="18" charset="0"/>
              </a:rPr>
              <a:t>Chávez-García, M. (2012). 3. Mildred S. Covert: Eugenics Fieldworker, Racial Pathologist. In States of Delinquency (pp. 79–111). University of California Press.</a:t>
            </a:r>
          </a:p>
          <a:p>
            <a:pPr marL="0" indent="0">
              <a:buNone/>
            </a:pP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356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C5B864-9BC3-4552-AA0D-2BA67EB80E54}"/>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4F0DC238-F655-473E-B8AA-C1ADD17AB2C6}"/>
              </a:ext>
            </a:extLst>
          </p:cNvPr>
          <p:cNvSpPr>
            <a:spLocks noGrp="1"/>
          </p:cNvSpPr>
          <p:nvPr>
            <p:ph type="body" sz="quarter" idx="11"/>
          </p:nvPr>
        </p:nvSpPr>
        <p:spPr/>
        <p:txBody>
          <a:bodyPr>
            <a:noAutofit/>
          </a:bodyPr>
          <a:lstStyle/>
          <a:p>
            <a:pPr marL="0" indent="0">
              <a:buNone/>
            </a:pPr>
            <a:r>
              <a:rPr lang="en-US" sz="800" dirty="0">
                <a:latin typeface="Times New Roman" panose="02020603050405020304" pitchFamily="18" charset="0"/>
                <a:cs typeface="Times New Roman" panose="02020603050405020304" pitchFamily="18" charset="0"/>
              </a:rPr>
              <a:t>Clark, K. B., &amp; Clark, M. P. (1939). The development of consciousness of self and the emergence of racial identification in Negro preschool children. Journal of Social Psychology, 10, 591–599. https://doi.org/10.1080/00224545.1939.9713394</a:t>
            </a:r>
          </a:p>
          <a:p>
            <a:pPr marL="0" indent="0">
              <a:buNone/>
            </a:pPr>
            <a:r>
              <a:rPr lang="en-US" sz="800" dirty="0">
                <a:latin typeface="Times New Roman" panose="02020603050405020304" pitchFamily="18" charset="0"/>
                <a:cs typeface="Times New Roman" panose="02020603050405020304" pitchFamily="18" charset="0"/>
              </a:rPr>
              <a:t>Conger, J. J. (1980). Proceedings of the American Psychological Association, Incorporated, for the year 1979: Minutes of the Annual Meeting of the Council of Representatives. American Psychologist, 35(6), 501–536. https://doi.org/10.1037/h0078342</a:t>
            </a:r>
          </a:p>
          <a:p>
            <a:pPr marL="0" indent="0">
              <a:buNone/>
            </a:pPr>
            <a:r>
              <a:rPr lang="en-US" sz="800" dirty="0">
                <a:latin typeface="Times New Roman" panose="02020603050405020304" pitchFamily="18" charset="0"/>
                <a:cs typeface="Times New Roman" panose="02020603050405020304" pitchFamily="18" charset="0"/>
              </a:rPr>
              <a:t>Constantine, M. G. (2007). Racial microaggressions against African American clients in cross-racial counseling relationships. Journal of Counseling Psychology, 54(1), 1–16.</a:t>
            </a:r>
          </a:p>
          <a:p>
            <a:pPr marL="0" indent="0">
              <a:buNone/>
            </a:pPr>
            <a:r>
              <a:rPr lang="en-US" sz="800" dirty="0">
                <a:latin typeface="Times New Roman" panose="02020603050405020304" pitchFamily="18" charset="0"/>
                <a:cs typeface="Times New Roman" panose="02020603050405020304" pitchFamily="18" charset="0"/>
              </a:rPr>
              <a:t>Dennis (1943). Dennis, W. (1942). The performance of Hopi children on the Goodenough Draw-a-man Test. Journal of Comparative Psychology, 34(3), 341–348.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10.1037/h0055172</a:t>
            </a:r>
          </a:p>
          <a:p>
            <a:pPr marL="0" indent="0">
              <a:buNone/>
            </a:pPr>
            <a:r>
              <a:rPr lang="en-US" sz="800" dirty="0">
                <a:latin typeface="Times New Roman" panose="02020603050405020304" pitchFamily="18" charset="0"/>
                <a:cs typeface="Times New Roman" panose="02020603050405020304" pitchFamily="18" charset="0"/>
              </a:rPr>
              <a:t>Division 45 Science Committee (2007). Division 45 Science Committee report: Representation of racial/ethnic minority scientists (scientists-practitioners) within the American Psychological Association. Focus, Winter 2007, 11–14.</a:t>
            </a:r>
          </a:p>
          <a:p>
            <a:pPr marL="0" indent="0">
              <a:buNone/>
            </a:pPr>
            <a:r>
              <a:rPr lang="en-US" sz="800" dirty="0">
                <a:latin typeface="Times New Roman" panose="02020603050405020304" pitchFamily="18" charset="0"/>
                <a:cs typeface="Times New Roman" panose="02020603050405020304" pitchFamily="18" charset="0"/>
              </a:rPr>
              <a:t>Doyle, J. (2014). Measuring “problems of human behavior:” The eugenic origins of Yale’s Institute of Psychology, 1921–1929. MSSA Kaplan Prize for Use of MSSA Collections, 15. https://elischolar.library.yale.edu/cgi/viewcontent.cgi?article=1065&amp;context=mssa_collections</a:t>
            </a:r>
          </a:p>
          <a:p>
            <a:pPr marL="0" indent="0">
              <a:buNone/>
            </a:pPr>
            <a:r>
              <a:rPr lang="en-US" sz="800" dirty="0">
                <a:latin typeface="Times New Roman" panose="02020603050405020304" pitchFamily="18" charset="0"/>
                <a:cs typeface="Times New Roman" panose="02020603050405020304" pitchFamily="18" charset="0"/>
              </a:rPr>
              <a:t>Downey, J. E. (1927). Types of dextrality among Native American Indians. Journal of Experimental Psychology, 10(6), 478–488.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10.1037/h0069041</a:t>
            </a:r>
          </a:p>
          <a:p>
            <a:pPr marL="0" indent="0">
              <a:buNone/>
            </a:pPr>
            <a:r>
              <a:rPr lang="en-US" sz="800" dirty="0">
                <a:latin typeface="Times New Roman" panose="02020603050405020304" pitchFamily="18" charset="0"/>
                <a:cs typeface="Times New Roman" panose="02020603050405020304" pitchFamily="18" charset="0"/>
              </a:rPr>
              <a:t>Du Bois, W. E. B. (1903). The souls of black folks: Essays and sketches. Chicago: A.C. McClurg.</a:t>
            </a:r>
          </a:p>
          <a:p>
            <a:pPr marL="0" indent="0">
              <a:buNone/>
            </a:pPr>
            <a:r>
              <a:rPr lang="en-US" sz="800" dirty="0" err="1">
                <a:latin typeface="Times New Roman" panose="02020603050405020304" pitchFamily="18" charset="0"/>
                <a:cs typeface="Times New Roman" panose="02020603050405020304" pitchFamily="18" charset="0"/>
              </a:rPr>
              <a:t>Eells</a:t>
            </a:r>
            <a:r>
              <a:rPr lang="en-US" sz="800" dirty="0">
                <a:latin typeface="Times New Roman" panose="02020603050405020304" pitchFamily="18" charset="0"/>
                <a:cs typeface="Times New Roman" panose="02020603050405020304" pitchFamily="18" charset="0"/>
              </a:rPr>
              <a:t>, K., Davis, A., </a:t>
            </a:r>
            <a:r>
              <a:rPr lang="en-US" sz="800" dirty="0" err="1">
                <a:latin typeface="Times New Roman" panose="02020603050405020304" pitchFamily="18" charset="0"/>
                <a:cs typeface="Times New Roman" panose="02020603050405020304" pitchFamily="18" charset="0"/>
              </a:rPr>
              <a:t>Havinghurst</a:t>
            </a:r>
            <a:r>
              <a:rPr lang="en-US" sz="800" dirty="0">
                <a:latin typeface="Times New Roman" panose="02020603050405020304" pitchFamily="18" charset="0"/>
                <a:cs typeface="Times New Roman" panose="02020603050405020304" pitchFamily="18" charset="0"/>
              </a:rPr>
              <a:t>, R. J., Herrick, V. E., &amp; Tyler, R. (1951). Intelligence and cultural difference. University of Chicago Press.</a:t>
            </a:r>
          </a:p>
          <a:p>
            <a:pPr marL="0" indent="0">
              <a:buNone/>
            </a:pPr>
            <a:r>
              <a:rPr lang="en-US" sz="800" dirty="0" err="1">
                <a:latin typeface="Times New Roman" panose="02020603050405020304" pitchFamily="18" charset="0"/>
                <a:cs typeface="Times New Roman" panose="02020603050405020304" pitchFamily="18" charset="0"/>
              </a:rPr>
              <a:t>Engs</a:t>
            </a:r>
            <a:r>
              <a:rPr lang="en-US" sz="800" dirty="0">
                <a:latin typeface="Times New Roman" panose="02020603050405020304" pitchFamily="18" charset="0"/>
                <a:cs typeface="Times New Roman" panose="02020603050405020304" pitchFamily="18" charset="0"/>
              </a:rPr>
              <a:t>, R. (2005). The eugenics movement: An encyclopedia. Greenwood Press.</a:t>
            </a:r>
          </a:p>
          <a:p>
            <a:pPr marL="0" indent="0">
              <a:buNone/>
            </a:pPr>
            <a:r>
              <a:rPr lang="en-US" sz="800" dirty="0">
                <a:latin typeface="Times New Roman" panose="02020603050405020304" pitchFamily="18" charset="0"/>
                <a:cs typeface="Times New Roman" panose="02020603050405020304" pitchFamily="18" charset="0"/>
              </a:rPr>
              <a:t>Ferguson, G. O. (1916). The psychology of the Negro: An experimental study. Archives of Psychology, 36, 1–138.</a:t>
            </a:r>
          </a:p>
          <a:p>
            <a:pPr marL="0" indent="0">
              <a:buNone/>
            </a:pPr>
            <a:r>
              <a:rPr lang="en-US" sz="800" dirty="0">
                <a:latin typeface="Times New Roman" panose="02020603050405020304" pitchFamily="18" charset="0"/>
                <a:cs typeface="Times New Roman" panose="02020603050405020304" pitchFamily="18" charset="0"/>
              </a:rPr>
              <a:t>Fitzgerald, J. A., &amp; </a:t>
            </a:r>
            <a:r>
              <a:rPr lang="en-US" sz="800" dirty="0" err="1">
                <a:latin typeface="Times New Roman" panose="02020603050405020304" pitchFamily="18" charset="0"/>
                <a:cs typeface="Times New Roman" panose="02020603050405020304" pitchFamily="18" charset="0"/>
              </a:rPr>
              <a:t>Ludeman</a:t>
            </a:r>
            <a:r>
              <a:rPr lang="en-US" sz="800" dirty="0">
                <a:latin typeface="Times New Roman" panose="02020603050405020304" pitchFamily="18" charset="0"/>
                <a:cs typeface="Times New Roman" panose="02020603050405020304" pitchFamily="18" charset="0"/>
              </a:rPr>
              <a:t>, W. W. (1927). The intelligence of Indian children. Journal of Comparative Psychology, 64(4), 319–328.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10.1037/h0071550</a:t>
            </a:r>
          </a:p>
          <a:p>
            <a:pPr marL="0" indent="0">
              <a:buNone/>
            </a:pPr>
            <a:r>
              <a:rPr lang="en-US" sz="800" dirty="0">
                <a:latin typeface="Times New Roman" panose="02020603050405020304" pitchFamily="18" charset="0"/>
                <a:cs typeface="Times New Roman" panose="02020603050405020304" pitchFamily="18" charset="0"/>
              </a:rPr>
              <a:t>Franklin, A. (1971). To be young, gifted and black with inappropriate professional training: A critique of counseling programs. The Counseling Psychologist, 2(4), 107–112. https://doi.org/10.1177/001100007100200411</a:t>
            </a:r>
          </a:p>
          <a:p>
            <a:pPr marL="0" indent="0">
              <a:buNone/>
            </a:pPr>
            <a:r>
              <a:rPr lang="en-US" sz="800" dirty="0">
                <a:latin typeface="Times New Roman" panose="02020603050405020304" pitchFamily="18" charset="0"/>
                <a:cs typeface="Times New Roman" panose="02020603050405020304" pitchFamily="18" charset="0"/>
              </a:rPr>
              <a:t>Fukuyama, M. A. (1990). Taking a universal approach to multicultural counseling. Counselor Education and Supervision, 30(1), 6–17. https://doi.org/10.1002/j.1556-6978.1990.tb01174.x</a:t>
            </a:r>
          </a:p>
          <a:p>
            <a:pPr marL="0" indent="0">
              <a:buNone/>
            </a:pPr>
            <a:r>
              <a:rPr lang="en-US" sz="800" dirty="0">
                <a:latin typeface="Times New Roman" panose="02020603050405020304" pitchFamily="18" charset="0"/>
                <a:cs typeface="Times New Roman" panose="02020603050405020304" pitchFamily="18" charset="0"/>
              </a:rPr>
              <a:t>Galton, F. (1869). Hereditary genius: An inquiry into its laws and consequences. Macmillan and Co.</a:t>
            </a:r>
          </a:p>
          <a:p>
            <a:pPr marL="0" indent="0">
              <a:buNone/>
            </a:pPr>
            <a:r>
              <a:rPr lang="en-US" sz="800" dirty="0">
                <a:latin typeface="Times New Roman" panose="02020603050405020304" pitchFamily="18" charset="0"/>
                <a:cs typeface="Times New Roman" panose="02020603050405020304" pitchFamily="18" charset="0"/>
              </a:rPr>
              <a:t>Garth, T. R. (1921). The results of some tests on full and mixed blood Indians. Journal of Applied Psychology, 5, 359–372.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10.1037/h0071643</a:t>
            </a:r>
          </a:p>
          <a:p>
            <a:pPr marL="0" indent="0">
              <a:buNone/>
            </a:pPr>
            <a:r>
              <a:rPr lang="en-US" sz="800" dirty="0">
                <a:latin typeface="Times New Roman" panose="02020603050405020304" pitchFamily="18" charset="0"/>
                <a:cs typeface="Times New Roman" panose="02020603050405020304" pitchFamily="18" charset="0"/>
              </a:rPr>
              <a:t>Garrett, H. E. (1973). IQ and racial differences. Noontide Press.</a:t>
            </a:r>
          </a:p>
          <a:p>
            <a:pPr marL="0" indent="0">
              <a:buNone/>
            </a:pPr>
            <a:r>
              <a:rPr lang="en-US" sz="800" dirty="0">
                <a:latin typeface="Times New Roman" panose="02020603050405020304" pitchFamily="18" charset="0"/>
                <a:cs typeface="Times New Roman" panose="02020603050405020304" pitchFamily="18" charset="0"/>
              </a:rPr>
              <a:t>Garth, T. R., &amp; Barnard, M. A. (1927). The will-temperament of Indians. Journal of Applied Psychology, 11(6), 512–518.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10.1037/H0071493</a:t>
            </a:r>
          </a:p>
          <a:p>
            <a:pPr marL="0" indent="0">
              <a:buNone/>
            </a:pPr>
            <a:r>
              <a:rPr lang="en-US" sz="800" dirty="0">
                <a:latin typeface="Times New Roman" panose="02020603050405020304" pitchFamily="18" charset="0"/>
                <a:cs typeface="Times New Roman" panose="02020603050405020304" pitchFamily="18" charset="0"/>
              </a:rPr>
              <a:t>Gelb, S. S., Allen, G. E., Futterman, A., &amp; </a:t>
            </a:r>
            <a:r>
              <a:rPr lang="en-US" sz="800" dirty="0" err="1">
                <a:latin typeface="Times New Roman" panose="02020603050405020304" pitchFamily="18" charset="0"/>
                <a:cs typeface="Times New Roman" panose="02020603050405020304" pitchFamily="18" charset="0"/>
              </a:rPr>
              <a:t>Mehler</a:t>
            </a:r>
            <a:r>
              <a:rPr lang="en-US" sz="800" dirty="0">
                <a:latin typeface="Times New Roman" panose="02020603050405020304" pitchFamily="18" charset="0"/>
                <a:cs typeface="Times New Roman" panose="02020603050405020304" pitchFamily="18" charset="0"/>
              </a:rPr>
              <a:t>, B. (1986). Rewriting mental testing history: The view from the American Psychologist. Sage Race Relations Abstracts, 11, 18–31.</a:t>
            </a:r>
          </a:p>
          <a:p>
            <a:pPr marL="0" indent="0">
              <a:buNone/>
            </a:pPr>
            <a:r>
              <a:rPr lang="en-US" sz="800" dirty="0">
                <a:latin typeface="Times New Roman" panose="02020603050405020304" pitchFamily="18" charset="0"/>
                <a:cs typeface="Times New Roman" panose="02020603050405020304" pitchFamily="18" charset="0"/>
              </a:rPr>
              <a:t>Gonzalez, G. G. (2013). Chicano education in the era of segregation. University of North Texas Press.</a:t>
            </a:r>
          </a:p>
        </p:txBody>
      </p:sp>
    </p:spTree>
    <p:extLst>
      <p:ext uri="{BB962C8B-B14F-4D97-AF65-F5344CB8AC3E}">
        <p14:creationId xmlns:p14="http://schemas.microsoft.com/office/powerpoint/2010/main" val="3241750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6F1A19-8DCF-4ADB-80B0-A65C26FF30BB}"/>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6E027032-8891-41A7-8C11-B4CB4F9F44BE}"/>
              </a:ext>
            </a:extLst>
          </p:cNvPr>
          <p:cNvSpPr>
            <a:spLocks noGrp="1"/>
          </p:cNvSpPr>
          <p:nvPr>
            <p:ph type="body" sz="quarter" idx="11"/>
          </p:nvPr>
        </p:nvSpPr>
        <p:spPr/>
        <p:txBody>
          <a:bodyPr>
            <a:normAutofit lnSpcReduction="10000"/>
          </a:bodyPr>
          <a:lstStyle/>
          <a:p>
            <a:pPr marL="0" indent="0">
              <a:buNone/>
            </a:pPr>
            <a:r>
              <a:rPr lang="en-US" sz="800" dirty="0">
                <a:latin typeface="Times New Roman" panose="02020603050405020304" pitchFamily="18" charset="0"/>
                <a:cs typeface="Times New Roman" panose="02020603050405020304" pitchFamily="18" charset="0"/>
              </a:rPr>
              <a:t>Graham, S. (1992). “Most of the subjects were White and middle class”: Trends in published research on African Americans in selected APA journals, 1970–1989. American Psychologist, 47(5), 629–639.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10.1037/0003-066X.47.5.629</a:t>
            </a:r>
          </a:p>
          <a:p>
            <a:pPr marL="0" indent="0">
              <a:buNone/>
            </a:pPr>
            <a:r>
              <a:rPr lang="en-US" sz="800" dirty="0">
                <a:latin typeface="Times New Roman" panose="02020603050405020304" pitchFamily="18" charset="0"/>
                <a:cs typeface="Times New Roman" panose="02020603050405020304" pitchFamily="18" charset="0"/>
              </a:rPr>
              <a:t>Gray, J. (2012). Society of Indian Psychologists: Honoring the ancestors, strengthening the future. Communique. https://www.apa.org/pi/oema/resources/communique/2012/11/american-indian-psychologists</a:t>
            </a:r>
          </a:p>
          <a:p>
            <a:pPr marL="0" indent="0">
              <a:buNone/>
            </a:pPr>
            <a:r>
              <a:rPr lang="en-US" sz="800" dirty="0">
                <a:latin typeface="Times New Roman" panose="02020603050405020304" pitchFamily="18" charset="0"/>
                <a:cs typeface="Times New Roman" panose="02020603050405020304" pitchFamily="18" charset="0"/>
              </a:rPr>
              <a:t>Greenwood, J. (2017). Psychologists go to war. Behavioral Scientist. https://behavioralscientist.org/psychologists-go-war/</a:t>
            </a:r>
          </a:p>
          <a:p>
            <a:pPr marL="0" indent="0">
              <a:buNone/>
            </a:pPr>
            <a:r>
              <a:rPr lang="en-US" sz="800" dirty="0" err="1">
                <a:latin typeface="Times New Roman" panose="02020603050405020304" pitchFamily="18" charset="0"/>
                <a:cs typeface="Times New Roman" panose="02020603050405020304" pitchFamily="18" charset="0"/>
              </a:rPr>
              <a:t>Grob</a:t>
            </a:r>
            <a:r>
              <a:rPr lang="en-US" sz="800" dirty="0">
                <a:latin typeface="Times New Roman" panose="02020603050405020304" pitchFamily="18" charset="0"/>
                <a:cs typeface="Times New Roman" panose="02020603050405020304" pitchFamily="18" charset="0"/>
              </a:rPr>
              <a:t> G. N. (2005). Public policy and mental illnesses: Jimmy Carter’s Presidential Commission on Mental Health. The Milbank Quarterly, 83(3), 425–456. doi:10.1111/j.1468-0009.2005.00408</a:t>
            </a:r>
          </a:p>
          <a:p>
            <a:pPr marL="0" indent="0">
              <a:buNone/>
            </a:pPr>
            <a:r>
              <a:rPr lang="en-US" sz="800" dirty="0">
                <a:latin typeface="Times New Roman" panose="02020603050405020304" pitchFamily="18" charset="0"/>
                <a:cs typeface="Times New Roman" panose="02020603050405020304" pitchFamily="18" charset="0"/>
              </a:rPr>
              <a:t>Guthrie, R. V. (1998). Even the rat was white: A historical view of psychology. Boston: Allyn and Bacon.</a:t>
            </a:r>
          </a:p>
          <a:p>
            <a:pPr marL="0" indent="0">
              <a:buNone/>
            </a:pPr>
            <a:r>
              <a:rPr lang="en-US" sz="800" dirty="0">
                <a:latin typeface="Times New Roman" panose="02020603050405020304" pitchFamily="18" charset="0"/>
                <a:cs typeface="Times New Roman" panose="02020603050405020304" pitchFamily="18" charset="0"/>
              </a:rPr>
              <a:t>Gutmann, D. (1964). An exploration of ego configurations in middle and later life. In B. </a:t>
            </a:r>
            <a:r>
              <a:rPr lang="en-US" sz="800" dirty="0" err="1">
                <a:latin typeface="Times New Roman" panose="02020603050405020304" pitchFamily="18" charset="0"/>
                <a:cs typeface="Times New Roman" panose="02020603050405020304" pitchFamily="18" charset="0"/>
              </a:rPr>
              <a:t>Neugarten</a:t>
            </a:r>
            <a:r>
              <a:rPr lang="en-US" sz="800" dirty="0">
                <a:latin typeface="Times New Roman" panose="02020603050405020304" pitchFamily="18" charset="0"/>
                <a:cs typeface="Times New Roman" panose="02020603050405020304" pitchFamily="18" charset="0"/>
              </a:rPr>
              <a:t> (Ed.), Personality in middle and later life (pp. 114–148). New York: Atherton.</a:t>
            </a:r>
          </a:p>
          <a:p>
            <a:pPr marL="0" indent="0">
              <a:buNone/>
            </a:pPr>
            <a:r>
              <a:rPr lang="en-US" sz="800" dirty="0">
                <a:latin typeface="Times New Roman" panose="02020603050405020304" pitchFamily="18" charset="0"/>
                <a:cs typeface="Times New Roman" panose="02020603050405020304" pitchFamily="18" charset="0"/>
              </a:rPr>
              <a:t>Gutmann, D. (1967). Aging among the Highland Maya: A comparative study. Journal of Personality and Social Psychology, 7(28), 28–35.</a:t>
            </a:r>
          </a:p>
          <a:p>
            <a:pPr marL="0" indent="0">
              <a:buNone/>
            </a:pPr>
            <a:r>
              <a:rPr lang="en-US" sz="800" dirty="0">
                <a:latin typeface="Times New Roman" panose="02020603050405020304" pitchFamily="18" charset="0"/>
                <a:cs typeface="Times New Roman" panose="02020603050405020304" pitchFamily="18" charset="0"/>
              </a:rPr>
              <a:t>Hall, G. S. (1904). Adolescence: Its psychology and its relation to physiology, anthropology, sociology, sex, crime, religion, and education, Vol. 1. D. Appleton and Company.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10.1037/10616-000</a:t>
            </a:r>
          </a:p>
          <a:p>
            <a:pPr marL="0" indent="0">
              <a:buNone/>
            </a:pPr>
            <a:r>
              <a:rPr lang="en-US" sz="800" dirty="0">
                <a:latin typeface="Times New Roman" panose="02020603050405020304" pitchFamily="18" charset="0"/>
                <a:cs typeface="Times New Roman" panose="02020603050405020304" pitchFamily="18" charset="0"/>
              </a:rPr>
              <a:t>Hall, G. S. (1905). Adolescence: Its psychology and its relation to physiology, anthropology, sociology, sex, crime, religion, and education, Vol. 2. D. Appleton and Company.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10.1037/14677-000</a:t>
            </a:r>
          </a:p>
          <a:p>
            <a:pPr marL="0" indent="0">
              <a:buNone/>
            </a:pPr>
            <a:r>
              <a:rPr lang="en-US" sz="800" dirty="0">
                <a:latin typeface="Times New Roman" panose="02020603050405020304" pitchFamily="18" charset="0"/>
                <a:cs typeface="Times New Roman" panose="02020603050405020304" pitchFamily="18" charset="0"/>
              </a:rPr>
              <a:t>Hall, G. S., &amp; Chamberlain, A. (1912). Journal of Religious Psychology, 5. L. N. Wilson.</a:t>
            </a:r>
          </a:p>
          <a:p>
            <a:pPr marL="0" indent="0">
              <a:buNone/>
            </a:pPr>
            <a:r>
              <a:rPr lang="en-US" sz="800" dirty="0">
                <a:latin typeface="Times New Roman" panose="02020603050405020304" pitchFamily="18" charset="0"/>
                <a:cs typeface="Times New Roman" panose="02020603050405020304" pitchFamily="18" charset="0"/>
              </a:rPr>
              <a:t>Henrich, J., Heine, S., &amp; </a:t>
            </a:r>
            <a:r>
              <a:rPr lang="en-US" sz="800" dirty="0" err="1">
                <a:latin typeface="Times New Roman" panose="02020603050405020304" pitchFamily="18" charset="0"/>
                <a:cs typeface="Times New Roman" panose="02020603050405020304" pitchFamily="18" charset="0"/>
              </a:rPr>
              <a:t>Norenzayan</a:t>
            </a:r>
            <a:r>
              <a:rPr lang="en-US" sz="800" dirty="0">
                <a:latin typeface="Times New Roman" panose="02020603050405020304" pitchFamily="18" charset="0"/>
                <a:cs typeface="Times New Roman" panose="02020603050405020304" pitchFamily="18" charset="0"/>
              </a:rPr>
              <a:t>, A. (2010). The weirdest people in the world? Behavioral and Brain Sciences, 33, 61–83. doi:10.1017/S0140525X0999152X</a:t>
            </a:r>
          </a:p>
          <a:p>
            <a:pPr marL="0" indent="0">
              <a:buNone/>
            </a:pPr>
            <a:r>
              <a:rPr lang="en-US" sz="800" dirty="0">
                <a:latin typeface="Times New Roman" panose="02020603050405020304" pitchFamily="18" charset="0"/>
                <a:cs typeface="Times New Roman" panose="02020603050405020304" pitchFamily="18" charset="0"/>
              </a:rPr>
              <a:t>Herman, E. (2020). The romance of American psychology. University of California Press, 25–29.</a:t>
            </a:r>
          </a:p>
          <a:p>
            <a:pPr marL="0" indent="0">
              <a:buNone/>
            </a:pPr>
            <a:r>
              <a:rPr lang="en-US" sz="800" dirty="0">
                <a:latin typeface="Times New Roman" panose="02020603050405020304" pitchFamily="18" charset="0"/>
                <a:cs typeface="Times New Roman" panose="02020603050405020304" pitchFamily="18" charset="0"/>
              </a:rPr>
              <a:t>Holliday, B. G. (2009). The history and visions of African American psychology: Multiple pathways to place, space, and authority. Cultural Diversity and Ethnic Minority Psychology, 15(4), 317–337.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10.1037/a0016971</a:t>
            </a:r>
          </a:p>
          <a:p>
            <a:pPr marL="0" indent="0">
              <a:buNone/>
            </a:pPr>
            <a:r>
              <a:rPr lang="en-US" sz="800" dirty="0">
                <a:latin typeface="Times New Roman" panose="02020603050405020304" pitchFamily="18" charset="0"/>
                <a:cs typeface="Times New Roman" panose="02020603050405020304" pitchFamily="18" charset="0"/>
              </a:rPr>
              <a:t>Holliday, B. G., &amp; Holmes, A. L. (2003). A tale of challenge and change: A history and chronology of ethnic minorities in psychology in the United States. In G. Bernal, J. E. Trimble, A. K. </a:t>
            </a:r>
            <a:r>
              <a:rPr lang="en-US" sz="800" dirty="0" err="1">
                <a:latin typeface="Times New Roman" panose="02020603050405020304" pitchFamily="18" charset="0"/>
                <a:cs typeface="Times New Roman" panose="02020603050405020304" pitchFamily="18" charset="0"/>
              </a:rPr>
              <a:t>Burlew</a:t>
            </a:r>
            <a:r>
              <a:rPr lang="en-US" sz="800" dirty="0">
                <a:latin typeface="Times New Roman" panose="02020603050405020304" pitchFamily="18" charset="0"/>
                <a:cs typeface="Times New Roman" panose="02020603050405020304" pitchFamily="18" charset="0"/>
              </a:rPr>
              <a:t>, F. T. L. Leong (Eds.), Handbook of racial and ethnic minority psychology (pp. 15–64). Sage Publications.</a:t>
            </a:r>
          </a:p>
          <a:p>
            <a:pPr marL="0" indent="0">
              <a:buNone/>
            </a:pPr>
            <a:r>
              <a:rPr lang="en-US" sz="800" dirty="0">
                <a:latin typeface="Times New Roman" panose="02020603050405020304" pitchFamily="18" charset="0"/>
                <a:cs typeface="Times New Roman" panose="02020603050405020304" pitchFamily="18" charset="0"/>
              </a:rPr>
              <a:t>Hunter, W. S., &amp; </a:t>
            </a:r>
            <a:r>
              <a:rPr lang="en-US" sz="800" dirty="0" err="1">
                <a:latin typeface="Times New Roman" panose="02020603050405020304" pitchFamily="18" charset="0"/>
                <a:cs typeface="Times New Roman" panose="02020603050405020304" pitchFamily="18" charset="0"/>
              </a:rPr>
              <a:t>Sommermeier</a:t>
            </a:r>
            <a:r>
              <a:rPr lang="en-US" sz="800" dirty="0">
                <a:latin typeface="Times New Roman" panose="02020603050405020304" pitchFamily="18" charset="0"/>
                <a:cs typeface="Times New Roman" panose="02020603050405020304" pitchFamily="18" charset="0"/>
              </a:rPr>
              <a:t>, E. (1922). The relation of degree of Indian blood to score on the Otis Intelligence Test. Journal of Comparative Psychology, 2, 257–277.</a:t>
            </a:r>
          </a:p>
          <a:p>
            <a:pPr marL="0" indent="0">
              <a:buNone/>
            </a:pPr>
            <a:r>
              <a:rPr lang="en-US" sz="800" dirty="0">
                <a:latin typeface="Times New Roman" panose="02020603050405020304" pitchFamily="18" charset="0"/>
                <a:cs typeface="Times New Roman" panose="02020603050405020304" pitchFamily="18" charset="0"/>
              </a:rPr>
              <a:t>Indian Education: The Study of Indian Children. Hearings before the Senate Committee on Labor and Public Welfare, 90th Congress (1967). (Testimony of John F. </a:t>
            </a:r>
            <a:r>
              <a:rPr lang="en-US" sz="800" dirty="0" err="1">
                <a:latin typeface="Times New Roman" panose="02020603050405020304" pitchFamily="18" charset="0"/>
                <a:cs typeface="Times New Roman" panose="02020603050405020304" pitchFamily="18" charset="0"/>
              </a:rPr>
              <a:t>Byrde</a:t>
            </a:r>
            <a:r>
              <a:rPr lang="en-US" sz="800" dirty="0">
                <a:latin typeface="Times New Roman" panose="02020603050405020304" pitchFamily="18" charset="0"/>
                <a:cs typeface="Times New Roman" panose="02020603050405020304" pitchFamily="18" charset="0"/>
              </a:rPr>
              <a:t>).</a:t>
            </a:r>
          </a:p>
          <a:p>
            <a:pPr marL="0" indent="0">
              <a:buNone/>
            </a:pPr>
            <a:r>
              <a:rPr lang="en-US" sz="800" dirty="0">
                <a:latin typeface="Times New Roman" panose="02020603050405020304" pitchFamily="18" charset="0"/>
                <a:cs typeface="Times New Roman" panose="02020603050405020304" pitchFamily="18" charset="0"/>
              </a:rPr>
              <a:t>Jackson, G. D. (1975). On the report of the Ad Hoc Committee on Educational Uses of Tests with Disadvantaged Students: Another psychological view from the Association of Black Psychologists. American Psychologist, 30, 88–93. https://doi.org/10.1037/0003-066X.30.1.88</a:t>
            </a:r>
          </a:p>
          <a:p>
            <a:pPr marL="0" indent="0">
              <a:buNone/>
            </a:pPr>
            <a:r>
              <a:rPr lang="en-US" sz="800" dirty="0">
                <a:latin typeface="Times New Roman" panose="02020603050405020304" pitchFamily="18" charset="0"/>
                <a:cs typeface="Times New Roman" panose="02020603050405020304" pitchFamily="18" charset="0"/>
              </a:rPr>
              <a:t>Jackson Jr., J. P. (2001). Social scientists for social justice: Making the case against segregation. NYU Press.</a:t>
            </a:r>
          </a:p>
          <a:p>
            <a:pPr marL="0" indent="0">
              <a:buNone/>
            </a:pPr>
            <a:r>
              <a:rPr lang="en-US" sz="800" dirty="0">
                <a:latin typeface="Times New Roman" panose="02020603050405020304" pitchFamily="18" charset="0"/>
                <a:cs typeface="Times New Roman" panose="02020603050405020304" pitchFamily="18" charset="0"/>
              </a:rPr>
              <a:t>Jackson Jr., J. P. (2005). Science for segregation: Race, law, and the case against Brown v. Board of Education. NYU Press.</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endParaRPr lang="en-US" sz="800" dirty="0">
              <a:latin typeface="Times New Roman" panose="02020603050405020304" pitchFamily="18" charset="0"/>
              <a:cs typeface="Times New Roman" panose="02020603050405020304" pitchFamily="18" charset="0"/>
            </a:endParaRPr>
          </a:p>
          <a:p>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3390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6964CF-FBA1-43A5-8C92-52719334B038}"/>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7C5F3F98-D73C-490C-8A60-EC27FC31491C}"/>
              </a:ext>
            </a:extLst>
          </p:cNvPr>
          <p:cNvSpPr>
            <a:spLocks noGrp="1"/>
          </p:cNvSpPr>
          <p:nvPr>
            <p:ph type="body" sz="quarter" idx="11"/>
          </p:nvPr>
        </p:nvSpPr>
        <p:spPr/>
        <p:txBody>
          <a:bodyPr>
            <a:normAutofit lnSpcReduction="10000"/>
          </a:bodyPr>
          <a:lstStyle/>
          <a:p>
            <a:pPr marL="0" indent="0">
              <a:buNone/>
            </a:pPr>
            <a:r>
              <a:rPr lang="en-US" sz="800" dirty="0">
                <a:latin typeface="Times New Roman" panose="02020603050405020304" pitchFamily="18" charset="0"/>
                <a:cs typeface="Times New Roman" panose="02020603050405020304" pitchFamily="18" charset="0"/>
              </a:rPr>
              <a:t>Jackson, J. P., &amp; Winston, A. S. (2021). The mythical taboo on race and intelligence. Review of General Psychology, 25(1), 3–26. https://doi.org/10.1177/1089268020953622</a:t>
            </a:r>
          </a:p>
          <a:p>
            <a:pPr marL="0" indent="0">
              <a:buNone/>
            </a:pPr>
            <a:r>
              <a:rPr lang="en-US" sz="800" dirty="0">
                <a:latin typeface="Times New Roman" panose="02020603050405020304" pitchFamily="18" charset="0"/>
                <a:cs typeface="Times New Roman" panose="02020603050405020304" pitchFamily="18" charset="0"/>
              </a:rPr>
              <a:t>Jamieson, E., &amp; Sandiford, P. (1928). The mental capacity of Southern Ontario Indians. Journal of Educational Psychology, 19(8), 536–551.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10.1037/h0073482.</a:t>
            </a:r>
          </a:p>
          <a:p>
            <a:pPr marL="0" indent="0">
              <a:buNone/>
            </a:pPr>
            <a:r>
              <a:rPr lang="en-US" sz="800" dirty="0">
                <a:latin typeface="Times New Roman" panose="02020603050405020304" pitchFamily="18" charset="0"/>
                <a:cs typeface="Times New Roman" panose="02020603050405020304" pitchFamily="18" charset="0"/>
              </a:rPr>
              <a:t>Jensen, A. R. (1969). How much can we boost IQ and scholastic achievement? The Harvard Educational Review, 39(1), 1–123.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10.17763/haer.39.1.l3u1595662742k7</a:t>
            </a:r>
          </a:p>
          <a:p>
            <a:pPr marL="0" indent="0">
              <a:buNone/>
            </a:pPr>
            <a:r>
              <a:rPr lang="en-US" sz="800" dirty="0">
                <a:latin typeface="Times New Roman" panose="02020603050405020304" pitchFamily="18" charset="0"/>
                <a:cs typeface="Times New Roman" panose="02020603050405020304" pitchFamily="18" charset="0"/>
              </a:rPr>
              <a:t>Jensen, A. R. (1980). Bias in mental testing. New York: Free Press.</a:t>
            </a:r>
          </a:p>
          <a:p>
            <a:pPr marL="0" indent="0">
              <a:buNone/>
            </a:pPr>
            <a:r>
              <a:rPr lang="en-US" sz="800" dirty="0">
                <a:latin typeface="Times New Roman" panose="02020603050405020304" pitchFamily="18" charset="0"/>
                <a:cs typeface="Times New Roman" panose="02020603050405020304" pitchFamily="18" charset="0"/>
              </a:rPr>
              <a:t>Jensen, A. R. (1985). The nature of the Black–White difference on various psychometric tests: Spearman’s hypothesis. Behavioral and Brain Sciences, 8(2), 193–263.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10.1017/S0140525X00020392</a:t>
            </a:r>
          </a:p>
          <a:p>
            <a:pPr marL="0" indent="0">
              <a:buNone/>
            </a:pPr>
            <a:r>
              <a:rPr lang="en-US" sz="800" dirty="0" err="1">
                <a:latin typeface="Times New Roman" panose="02020603050405020304" pitchFamily="18" charset="0"/>
                <a:cs typeface="Times New Roman" panose="02020603050405020304" pitchFamily="18" charset="0"/>
              </a:rPr>
              <a:t>Kevles</a:t>
            </a:r>
            <a:r>
              <a:rPr lang="en-US" sz="800" dirty="0">
                <a:latin typeface="Times New Roman" panose="02020603050405020304" pitchFamily="18" charset="0"/>
                <a:cs typeface="Times New Roman" panose="02020603050405020304" pitchFamily="18" charset="0"/>
              </a:rPr>
              <a:t>, D. J. (1968). Testing the Army’s intelligence: Psychologists and the military in World War I. The Journal of American History, 55(3), 565–581.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10.2307/1891014</a:t>
            </a:r>
          </a:p>
          <a:p>
            <a:pPr marL="0" indent="0">
              <a:buNone/>
            </a:pPr>
            <a:r>
              <a:rPr lang="en-US" sz="800" dirty="0" err="1">
                <a:latin typeface="Times New Roman" panose="02020603050405020304" pitchFamily="18" charset="0"/>
                <a:cs typeface="Times New Roman" panose="02020603050405020304" pitchFamily="18" charset="0"/>
              </a:rPr>
              <a:t>Kevles</a:t>
            </a:r>
            <a:r>
              <a:rPr lang="en-US" sz="800" dirty="0">
                <a:latin typeface="Times New Roman" panose="02020603050405020304" pitchFamily="18" charset="0"/>
                <a:cs typeface="Times New Roman" panose="02020603050405020304" pitchFamily="18" charset="0"/>
              </a:rPr>
              <a:t>, D. J. (1998). In the name of eugenics: Genetics and the uses of human heredity. Cambridge: Harvard University Press.</a:t>
            </a:r>
          </a:p>
          <a:p>
            <a:pPr marL="0" indent="0">
              <a:buNone/>
            </a:pPr>
            <a:r>
              <a:rPr lang="en-US" sz="800" dirty="0">
                <a:latin typeface="Times New Roman" panose="02020603050405020304" pitchFamily="18" charset="0"/>
                <a:cs typeface="Times New Roman" panose="02020603050405020304" pitchFamily="18" charset="0"/>
              </a:rPr>
              <a:t>Larry P. v. Riles, 495 F. Supp. 926 (1979). https://law.justia.com/cases/federal/district-courts/FSupp/495/926/2007878/</a:t>
            </a:r>
          </a:p>
          <a:p>
            <a:pPr marL="0" indent="0">
              <a:buNone/>
            </a:pPr>
            <a:r>
              <a:rPr lang="en-US" sz="800" dirty="0">
                <a:latin typeface="Times New Roman" panose="02020603050405020304" pitchFamily="18" charset="0"/>
                <a:cs typeface="Times New Roman" panose="02020603050405020304" pitchFamily="18" charset="0"/>
              </a:rPr>
              <a:t>Laughlin, H. (1914). Report of the committee to study and to report on the best practical means of cutting off the defective germ-plasm in the American population. Bulletin No. 10A; 64. Eugenics Record Office.</a:t>
            </a:r>
          </a:p>
          <a:p>
            <a:pPr marL="0" indent="0">
              <a:buNone/>
            </a:pPr>
            <a:r>
              <a:rPr lang="en-US" sz="800" dirty="0">
                <a:latin typeface="Times New Roman" panose="02020603050405020304" pitchFamily="18" charset="0"/>
                <a:cs typeface="Times New Roman" panose="02020603050405020304" pitchFamily="18" charset="0"/>
              </a:rPr>
              <a:t>Laughlin, H. (1923). Analysis of America’s modern melting pot: Hearings before the Committee on Immigration and </a:t>
            </a:r>
            <a:r>
              <a:rPr lang="en-US" sz="800" dirty="0" err="1">
                <a:latin typeface="Times New Roman" panose="02020603050405020304" pitchFamily="18" charset="0"/>
                <a:cs typeface="Times New Roman" panose="02020603050405020304" pitchFamily="18" charset="0"/>
              </a:rPr>
              <a:t>Naturalisation</a:t>
            </a:r>
            <a:r>
              <a:rPr lang="en-US" sz="800" dirty="0">
                <a:latin typeface="Times New Roman" panose="02020603050405020304" pitchFamily="18" charset="0"/>
                <a:cs typeface="Times New Roman" panose="02020603050405020304" pitchFamily="18" charset="0"/>
              </a:rPr>
              <a:t>, House of Representatives, Sixty-seventh Congress, Third Session, November 21, 1922. Statement by Harry H. Laughlin. (Serial 7-C.) Pp. 723–831. Washington: Government Printing Office.</a:t>
            </a:r>
          </a:p>
          <a:p>
            <a:pPr marL="0" indent="0">
              <a:buNone/>
            </a:pPr>
            <a:r>
              <a:rPr lang="en-US" sz="800" dirty="0">
                <a:latin typeface="Times New Roman" panose="02020603050405020304" pitchFamily="18" charset="0"/>
                <a:cs typeface="Times New Roman" panose="02020603050405020304" pitchFamily="18" charset="0"/>
              </a:rPr>
              <a:t>Lee, R. M. (2003). The transracial adoption paradox: History, research, and counseling implications of cultural socialization. The Counseling Psychologist, 31(6), 711–744. doi:10.1177/0011000003258087</a:t>
            </a:r>
          </a:p>
          <a:p>
            <a:pPr marL="0" indent="0">
              <a:buNone/>
            </a:pPr>
            <a:r>
              <a:rPr lang="en-US" sz="800" dirty="0">
                <a:latin typeface="Times New Roman" panose="02020603050405020304" pitchFamily="18" charset="0"/>
                <a:cs typeface="Times New Roman" panose="02020603050405020304" pitchFamily="18" charset="0"/>
              </a:rPr>
              <a:t>Leighton, A. (1945). The governing of men: General principles and recommendations based on experience at a Japanese relocation camp. Princeton: Princeton University Press.</a:t>
            </a:r>
          </a:p>
          <a:p>
            <a:pPr marL="0" indent="0">
              <a:buNone/>
            </a:pPr>
            <a:r>
              <a:rPr lang="en-US" sz="800" dirty="0">
                <a:latin typeface="Times New Roman" panose="02020603050405020304" pitchFamily="18" charset="0"/>
                <a:cs typeface="Times New Roman" panose="02020603050405020304" pitchFamily="18" charset="0"/>
              </a:rPr>
              <a:t>Mayo, M. J. (1913). The mental capacity of the American Negro. Archives of Psychology, 4(28), 70.</a:t>
            </a:r>
          </a:p>
          <a:p>
            <a:pPr marL="0" indent="0">
              <a:buNone/>
            </a:pPr>
            <a:r>
              <a:rPr lang="en-US" sz="800" dirty="0">
                <a:latin typeface="Times New Roman" panose="02020603050405020304" pitchFamily="18" charset="0"/>
                <a:cs typeface="Times New Roman" panose="02020603050405020304" pitchFamily="18" charset="0"/>
              </a:rPr>
              <a:t>McDougall (1913). McDougall, W. (1914). Psychology in the service of eugenics. The Eugenics Review, 5(4), 295–308.</a:t>
            </a:r>
          </a:p>
          <a:p>
            <a:pPr marL="0" indent="0">
              <a:buNone/>
            </a:pPr>
            <a:r>
              <a:rPr lang="en-US" sz="800" dirty="0">
                <a:latin typeface="Times New Roman" panose="02020603050405020304" pitchFamily="18" charset="0"/>
                <a:cs typeface="Times New Roman" panose="02020603050405020304" pitchFamily="18" charset="0"/>
              </a:rPr>
              <a:t>McDougall, W. (1921). Is America safe for democracy? New York, NY: Charles Scribner’s Sons.</a:t>
            </a:r>
          </a:p>
          <a:p>
            <a:pPr marL="0" indent="0">
              <a:buNone/>
            </a:pPr>
            <a:r>
              <a:rPr lang="en-US" sz="800" dirty="0">
                <a:latin typeface="Times New Roman" panose="02020603050405020304" pitchFamily="18" charset="0"/>
                <a:cs typeface="Times New Roman" panose="02020603050405020304" pitchFamily="18" charset="0"/>
              </a:rPr>
              <a:t>McDougall, W. (1925). The indestructible union. Boston, MA: Little, Brown and Company.</a:t>
            </a:r>
          </a:p>
          <a:p>
            <a:pPr marL="0" indent="0">
              <a:buNone/>
            </a:pPr>
            <a:r>
              <a:rPr lang="en-US" sz="800" dirty="0">
                <a:latin typeface="Times New Roman" panose="02020603050405020304" pitchFamily="18" charset="0"/>
                <a:cs typeface="Times New Roman" panose="02020603050405020304" pitchFamily="18" charset="0"/>
              </a:rPr>
              <a:t>Morales, E., Lau, M. Y., &amp; Ballesteros, A. (2012). Division 45: The Society for the Psychological Study of Ethnic Minority Issues. The Counseling Psychologist, 40(5), 699–709.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10.1177/0011000012450425</a:t>
            </a:r>
          </a:p>
          <a:p>
            <a:pPr marL="0" indent="0">
              <a:buNone/>
            </a:pPr>
            <a:r>
              <a:rPr lang="en-US" sz="800" dirty="0">
                <a:latin typeface="Times New Roman" panose="02020603050405020304" pitchFamily="18" charset="0"/>
                <a:cs typeface="Times New Roman" panose="02020603050405020304" pitchFamily="18" charset="0"/>
              </a:rPr>
              <a:t>National Human Genome Research Institute. (2021, December).. </a:t>
            </a:r>
            <a:r>
              <a:rPr lang="en-US" sz="800" i="1" dirty="0">
                <a:latin typeface="Times New Roman" panose="02020603050405020304" pitchFamily="18" charset="0"/>
                <a:cs typeface="Times New Roman" panose="02020603050405020304" pitchFamily="18" charset="0"/>
              </a:rPr>
              <a:t>Eugenics and scientific racism</a:t>
            </a:r>
            <a:r>
              <a:rPr lang="en-US" sz="800" dirty="0">
                <a:latin typeface="Times New Roman" panose="02020603050405020304" pitchFamily="18" charset="0"/>
                <a:cs typeface="Times New Roman" panose="02020603050405020304" pitchFamily="18" charset="0"/>
              </a:rPr>
              <a:t>. U.S. Department of Health and Human Services, National Institutes of Health. https://www.genome.gov/about-genomics/fact-sheets/Eugenics-and-Scientific-Racism</a:t>
            </a:r>
          </a:p>
          <a:p>
            <a:pPr marL="0" indent="0">
              <a:buNone/>
            </a:pPr>
            <a:r>
              <a:rPr lang="en-US" sz="800" dirty="0">
                <a:latin typeface="Times New Roman" panose="02020603050405020304" pitchFamily="18" charset="0"/>
                <a:cs typeface="Times New Roman" panose="02020603050405020304" pitchFamily="18" charset="0"/>
              </a:rPr>
              <a:t>Nelson, B. (1968). Black psychologists’ association makes proposals to APA. Science, 162(3850), 243–243.</a:t>
            </a:r>
          </a:p>
          <a:p>
            <a:pPr marL="0" indent="0">
              <a:buNone/>
            </a:pP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432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3AE7A2-5F1D-40D2-9284-E937210194F7}"/>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9E1F40F9-521E-45FE-B9DE-CCD5936B64E8}"/>
              </a:ext>
            </a:extLst>
          </p:cNvPr>
          <p:cNvSpPr>
            <a:spLocks noGrp="1"/>
          </p:cNvSpPr>
          <p:nvPr>
            <p:ph type="body" sz="quarter" idx="11"/>
          </p:nvPr>
        </p:nvSpPr>
        <p:spPr/>
        <p:txBody>
          <a:bodyPr>
            <a:normAutofit lnSpcReduction="10000"/>
          </a:bodyPr>
          <a:lstStyle/>
          <a:p>
            <a:pPr marL="0" indent="0">
              <a:buNone/>
            </a:pPr>
            <a:r>
              <a:rPr lang="en-US" sz="800" dirty="0">
                <a:latin typeface="Times New Roman" panose="02020603050405020304" pitchFamily="18" charset="0"/>
                <a:cs typeface="Times New Roman" panose="02020603050405020304" pitchFamily="18" charset="0"/>
              </a:rPr>
              <a:t>Paul, J. (1965). Three generations of imbeciles are enough: State eugenic sterilization laws in </a:t>
            </a:r>
            <a:r>
              <a:rPr lang="en-US" sz="800" dirty="0" err="1">
                <a:latin typeface="Times New Roman" panose="02020603050405020304" pitchFamily="18" charset="0"/>
                <a:cs typeface="Times New Roman" panose="02020603050405020304" pitchFamily="18" charset="0"/>
              </a:rPr>
              <a:t>american</a:t>
            </a:r>
            <a:r>
              <a:rPr lang="en-US" sz="800" dirty="0">
                <a:latin typeface="Times New Roman" panose="02020603050405020304" pitchFamily="18" charset="0"/>
                <a:cs typeface="Times New Roman" panose="02020603050405020304" pitchFamily="18" charset="0"/>
              </a:rPr>
              <a:t> thought and practice. Washington, D.C.: Walter Reed Army Institute of Research.</a:t>
            </a:r>
          </a:p>
          <a:p>
            <a:pPr marL="0" indent="0">
              <a:buNone/>
            </a:pPr>
            <a:r>
              <a:rPr lang="en-US" sz="800" dirty="0">
                <a:latin typeface="Times New Roman" panose="02020603050405020304" pitchFamily="18" charset="0"/>
                <a:cs typeface="Times New Roman" panose="02020603050405020304" pitchFamily="18" charset="0"/>
              </a:rPr>
              <a:t>Peters, W., Morse, G., </a:t>
            </a:r>
            <a:r>
              <a:rPr lang="en-US" sz="800" dirty="0" err="1">
                <a:latin typeface="Times New Roman" panose="02020603050405020304" pitchFamily="18" charset="0"/>
                <a:cs typeface="Times New Roman" panose="02020603050405020304" pitchFamily="18" charset="0"/>
              </a:rPr>
              <a:t>Tehee</a:t>
            </a:r>
            <a:r>
              <a:rPr lang="en-US" sz="800" dirty="0">
                <a:latin typeface="Times New Roman" panose="02020603050405020304" pitchFamily="18" charset="0"/>
                <a:cs typeface="Times New Roman" panose="02020603050405020304" pitchFamily="18" charset="0"/>
              </a:rPr>
              <a:t>, M., Foster, D., &amp; Blume, A. (2015) Position statement regarding the updated guidelines to the Indian Child Welfare Act. The Society of Indian Psychologists. https://www.nativepsychs.org/position-statements</a:t>
            </a:r>
          </a:p>
          <a:p>
            <a:pPr marL="0" indent="0">
              <a:buNone/>
            </a:pPr>
            <a:r>
              <a:rPr lang="en-US" sz="800" dirty="0" err="1">
                <a:latin typeface="Times New Roman" panose="02020603050405020304" pitchFamily="18" charset="0"/>
                <a:cs typeface="Times New Roman" panose="02020603050405020304" pitchFamily="18" charset="0"/>
              </a:rPr>
              <a:t>Pickren</a:t>
            </a:r>
            <a:r>
              <a:rPr lang="en-US" sz="800" dirty="0">
                <a:latin typeface="Times New Roman" panose="02020603050405020304" pitchFamily="18" charset="0"/>
                <a:cs typeface="Times New Roman" panose="02020603050405020304" pitchFamily="18" charset="0"/>
              </a:rPr>
              <a:t>, W. E., &amp; Tomes, H. (2002). The legacy of Kenneth B. Clark to the APA: The Board of Social and Ethical Responsibility for Psychology. American Psychologist, 57(1), 51–59.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10.1037/0003-066X.57.1.51</a:t>
            </a:r>
          </a:p>
          <a:p>
            <a:pPr marL="0" indent="0">
              <a:buNone/>
            </a:pPr>
            <a:r>
              <a:rPr lang="en-US" sz="800" dirty="0">
                <a:latin typeface="Times New Roman" panose="02020603050405020304" pitchFamily="18" charset="0"/>
                <a:cs typeface="Times New Roman" panose="02020603050405020304" pitchFamily="18" charset="0"/>
              </a:rPr>
              <a:t>Plotkin, L. (1972). Coal handling, </a:t>
            </a:r>
            <a:r>
              <a:rPr lang="en-US" sz="800" dirty="0" err="1">
                <a:latin typeface="Times New Roman" panose="02020603050405020304" pitchFamily="18" charset="0"/>
                <a:cs typeface="Times New Roman" panose="02020603050405020304" pitchFamily="18" charset="0"/>
              </a:rPr>
              <a:t>steamfitting</a:t>
            </a:r>
            <a:r>
              <a:rPr lang="en-US" sz="800" dirty="0">
                <a:latin typeface="Times New Roman" panose="02020603050405020304" pitchFamily="18" charset="0"/>
                <a:cs typeface="Times New Roman" panose="02020603050405020304" pitchFamily="18" charset="0"/>
              </a:rPr>
              <a:t>, psychology, and law. American Psychologist, 27, 202–204.</a:t>
            </a:r>
          </a:p>
          <a:p>
            <a:pPr marL="0" indent="0">
              <a:buNone/>
            </a:pPr>
            <a:r>
              <a:rPr lang="en-US" sz="800" dirty="0" err="1">
                <a:latin typeface="Times New Roman" panose="02020603050405020304" pitchFamily="18" charset="0"/>
                <a:cs typeface="Times New Roman" panose="02020603050405020304" pitchFamily="18" charset="0"/>
              </a:rPr>
              <a:t>Ponterotto</a:t>
            </a:r>
            <a:r>
              <a:rPr lang="en-US" sz="800" dirty="0">
                <a:latin typeface="Times New Roman" panose="02020603050405020304" pitchFamily="18" charset="0"/>
                <a:cs typeface="Times New Roman" panose="02020603050405020304" pitchFamily="18" charset="0"/>
              </a:rPr>
              <a:t>, J. G. (1988). Racial/ethnic minority research in the Journal of Counseling Psychology: A content analysis and methodological critique. Journal of Counseling Psychology, 35(4), 410–418.</a:t>
            </a:r>
          </a:p>
          <a:p>
            <a:pPr marL="0" indent="0">
              <a:buNone/>
            </a:pPr>
            <a:r>
              <a:rPr lang="en-US" sz="800" dirty="0">
                <a:latin typeface="Times New Roman" panose="02020603050405020304" pitchFamily="18" charset="0"/>
                <a:cs typeface="Times New Roman" panose="02020603050405020304" pitchFamily="18" charset="0"/>
              </a:rPr>
              <a:t>Pratt, H. G. (1929). Some conclusions from a comparison of school achievement of certain racial groups. The Journal of Educational Psychology, 20, 661–668.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10.1037/h0070412</a:t>
            </a:r>
          </a:p>
          <a:p>
            <a:pPr marL="0" indent="0">
              <a:buNone/>
            </a:pPr>
            <a:r>
              <a:rPr lang="en-US" sz="800" dirty="0">
                <a:latin typeface="Times New Roman" panose="02020603050405020304" pitchFamily="18" charset="0"/>
                <a:cs typeface="Times New Roman" panose="02020603050405020304" pitchFamily="18" charset="0"/>
              </a:rPr>
              <a:t>“Presentation of Navajo,” (1975, February 7). Presentation of Navajo Rug to Mrs. Ford, Background Information. Ford Committee on Mental Retardation. Records of Betty Ford White House Papers 1973–77, Record Group 309. National Archives at College Park, College Park, MD, United States.</a:t>
            </a:r>
          </a:p>
          <a:p>
            <a:pPr marL="0" indent="0">
              <a:buNone/>
            </a:pPr>
            <a:r>
              <a:rPr lang="en-US" sz="800" dirty="0">
                <a:latin typeface="Times New Roman" panose="02020603050405020304" pitchFamily="18" charset="0"/>
                <a:cs typeface="Times New Roman" panose="02020603050405020304" pitchFamily="18" charset="0"/>
              </a:rPr>
              <a:t>Pressey, S. L., &amp; Pressey, L. C. (1933). Results of certain honesty tests given to a group of rural white children and to two groups of Indian children. Journal of Applied Psychology, 17(2), 120–129.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10.1037/h0067621</a:t>
            </a:r>
          </a:p>
          <a:p>
            <a:pPr marL="0" indent="0">
              <a:buNone/>
            </a:pPr>
            <a:r>
              <a:rPr lang="en-US" sz="800" dirty="0">
                <a:latin typeface="Times New Roman" panose="02020603050405020304" pitchFamily="18" charset="0"/>
                <a:cs typeface="Times New Roman" panose="02020603050405020304" pitchFamily="18" charset="0"/>
              </a:rPr>
              <a:t>President’s Commission on Mental Health. (1978). Report to the President. Washington, DC: U.S. Government Printing Office.</a:t>
            </a:r>
          </a:p>
          <a:p>
            <a:pPr marL="0" indent="0">
              <a:buNone/>
            </a:pPr>
            <a:r>
              <a:rPr lang="en-US" sz="800" dirty="0">
                <a:latin typeface="Times New Roman" panose="02020603050405020304" pitchFamily="18" charset="0"/>
                <a:cs typeface="Times New Roman" panose="02020603050405020304" pitchFamily="18" charset="0"/>
              </a:rPr>
              <a:t>President’s New Freedom Commission on Mental Health. (2003). Achieving the promise: Transforming mental health care in America. Report of the President’s New Freedom Commission on Mental Health. Rockville, MD.</a:t>
            </a:r>
          </a:p>
          <a:p>
            <a:pPr marL="0" indent="0">
              <a:buNone/>
            </a:pPr>
            <a:r>
              <a:rPr lang="en-US" sz="800" dirty="0">
                <a:latin typeface="Times New Roman" panose="02020603050405020304" pitchFamily="18" charset="0"/>
                <a:cs typeface="Times New Roman" panose="02020603050405020304" pitchFamily="18" charset="0"/>
              </a:rPr>
              <a:t>Ramirez III, M. (2004). Mestiza/o and Chicana/o psychology: Theory, research, and application. In R. Velazquez, L. Arellano, &amp; B. McNeill (Eds.), The Handbook of Chicana/o Psychology and Mental Health (pp. 3–17). Lawrence Erlbaum Associates.</a:t>
            </a:r>
          </a:p>
          <a:p>
            <a:pPr marL="0" indent="0">
              <a:buNone/>
            </a:pPr>
            <a:r>
              <a:rPr lang="en-US" sz="800" dirty="0">
                <a:latin typeface="Times New Roman" panose="02020603050405020304" pitchFamily="18" charset="0"/>
                <a:cs typeface="Times New Roman" panose="02020603050405020304" pitchFamily="18" charset="0"/>
              </a:rPr>
              <a:t>Richards, G. (1997). “Race,” racism and psychology: Towards a reflexive history. Routledge.</a:t>
            </a:r>
          </a:p>
          <a:p>
            <a:pPr marL="0" indent="0">
              <a:buNone/>
            </a:pPr>
            <a:r>
              <a:rPr lang="en-US" sz="800" dirty="0">
                <a:latin typeface="Times New Roman" panose="02020603050405020304" pitchFamily="18" charset="0"/>
                <a:cs typeface="Times New Roman" panose="02020603050405020304" pitchFamily="18" charset="0"/>
              </a:rPr>
              <a:t>Riley, W. (1919). General reviews and summaries: Historical contributions. Psychological Bulletin, 16(1), 1–3.</a:t>
            </a:r>
          </a:p>
          <a:p>
            <a:pPr marL="0" indent="0">
              <a:buNone/>
            </a:pPr>
            <a:r>
              <a:rPr lang="en-US" sz="800" dirty="0">
                <a:latin typeface="Times New Roman" panose="02020603050405020304" pitchFamily="18" charset="0"/>
                <a:cs typeface="Times New Roman" panose="02020603050405020304" pitchFamily="18" charset="0"/>
              </a:rPr>
              <a:t>Roberts, S. O., </a:t>
            </a:r>
            <a:r>
              <a:rPr lang="en-US" sz="800" dirty="0" err="1">
                <a:latin typeface="Times New Roman" panose="02020603050405020304" pitchFamily="18" charset="0"/>
                <a:cs typeface="Times New Roman" panose="02020603050405020304" pitchFamily="18" charset="0"/>
              </a:rPr>
              <a:t>Bareket</a:t>
            </a:r>
            <a:r>
              <a:rPr lang="en-US" sz="800" dirty="0">
                <a:latin typeface="Times New Roman" panose="02020603050405020304" pitchFamily="18" charset="0"/>
                <a:cs typeface="Times New Roman" panose="02020603050405020304" pitchFamily="18" charset="0"/>
              </a:rPr>
              <a:t>-Shavit, C., </a:t>
            </a:r>
            <a:r>
              <a:rPr lang="en-US" sz="800" dirty="0" err="1">
                <a:latin typeface="Times New Roman" panose="02020603050405020304" pitchFamily="18" charset="0"/>
                <a:cs typeface="Times New Roman" panose="02020603050405020304" pitchFamily="18" charset="0"/>
              </a:rPr>
              <a:t>Dollins</a:t>
            </a:r>
            <a:r>
              <a:rPr lang="en-US" sz="800" dirty="0">
                <a:latin typeface="Times New Roman" panose="02020603050405020304" pitchFamily="18" charset="0"/>
                <a:cs typeface="Times New Roman" panose="02020603050405020304" pitchFamily="18" charset="0"/>
              </a:rPr>
              <a:t>, F. A., Goldie, P. D., &amp; Mortenson, E. (2020). Racial inequality in psychological research: Trends of the past and recommendations for the future. Perspectives on Psychological Science, 15(6), 1295–1309. https://doi.org/10.1177/1745691620927709</a:t>
            </a:r>
          </a:p>
          <a:p>
            <a:pPr marL="0" indent="0">
              <a:buNone/>
            </a:pPr>
            <a:r>
              <a:rPr lang="en-US" sz="800" dirty="0" err="1">
                <a:latin typeface="Times New Roman" panose="02020603050405020304" pitchFamily="18" charset="0"/>
                <a:cs typeface="Times New Roman" panose="02020603050405020304" pitchFamily="18" charset="0"/>
              </a:rPr>
              <a:t>Rogler</a:t>
            </a:r>
            <a:r>
              <a:rPr lang="en-US" sz="800" dirty="0">
                <a:latin typeface="Times New Roman" panose="02020603050405020304" pitchFamily="18" charset="0"/>
                <a:cs typeface="Times New Roman" panose="02020603050405020304" pitchFamily="18" charset="0"/>
              </a:rPr>
              <a:t>, L. H. (1983). A conceptual framework for mental health research on Hispanic populations (No. 10). Hispanic Research Center, Fordham University.</a:t>
            </a:r>
          </a:p>
          <a:p>
            <a:pPr marL="0" indent="0">
              <a:buNone/>
            </a:pPr>
            <a:r>
              <a:rPr lang="en-US" sz="800" dirty="0">
                <a:latin typeface="Times New Roman" panose="02020603050405020304" pitchFamily="18" charset="0"/>
                <a:cs typeface="Times New Roman" panose="02020603050405020304" pitchFamily="18" charset="0"/>
              </a:rPr>
              <a:t>Sawyer, J., &amp; </a:t>
            </a:r>
            <a:r>
              <a:rPr lang="en-US" sz="800" dirty="0" err="1">
                <a:latin typeface="Times New Roman" panose="02020603050405020304" pitchFamily="18" charset="0"/>
                <a:cs typeface="Times New Roman" panose="02020603050405020304" pitchFamily="18" charset="0"/>
              </a:rPr>
              <a:t>Senn</a:t>
            </a:r>
            <a:r>
              <a:rPr lang="en-US" sz="800" dirty="0">
                <a:latin typeface="Times New Roman" panose="02020603050405020304" pitchFamily="18" charset="0"/>
                <a:cs typeface="Times New Roman" panose="02020603050405020304" pitchFamily="18" charset="0"/>
              </a:rPr>
              <a:t>, D. J. (1973). Institutional racism and the American Psychological Association. Journal of Social Issues, 29(1), 67–79.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10.111/j.1540-4560.1973.tb00061.x</a:t>
            </a:r>
          </a:p>
          <a:p>
            <a:pPr marL="0" indent="0">
              <a:buNone/>
            </a:pPr>
            <a:r>
              <a:rPr lang="en-US" sz="800" dirty="0">
                <a:latin typeface="Times New Roman" panose="02020603050405020304" pitchFamily="18" charset="0"/>
                <a:cs typeface="Times New Roman" panose="02020603050405020304" pitchFamily="18" charset="0"/>
              </a:rPr>
              <a:t>Scott, C. L. (1914). Experimentation in education. The Indian School Journal, 14(5), 1888–189.</a:t>
            </a:r>
          </a:p>
          <a:p>
            <a:pPr marL="0" indent="0">
              <a:buNone/>
            </a:pPr>
            <a:r>
              <a:rPr lang="en-US" sz="800" dirty="0" err="1">
                <a:latin typeface="Times New Roman" panose="02020603050405020304" pitchFamily="18" charset="0"/>
                <a:cs typeface="Times New Roman" panose="02020603050405020304" pitchFamily="18" charset="0"/>
              </a:rPr>
              <a:t>Shuey</a:t>
            </a:r>
            <a:r>
              <a:rPr lang="en-US" sz="800" dirty="0">
                <a:latin typeface="Times New Roman" panose="02020603050405020304" pitchFamily="18" charset="0"/>
                <a:cs typeface="Times New Roman" panose="02020603050405020304" pitchFamily="18" charset="0"/>
              </a:rPr>
              <a:t>, A. M. (1958). The testing of Negro intelligence. J. P. Bell.</a:t>
            </a:r>
          </a:p>
          <a:p>
            <a:pPr marL="0" indent="0">
              <a:buNone/>
            </a:pPr>
            <a:r>
              <a:rPr lang="en-US" sz="800" dirty="0">
                <a:latin typeface="Times New Roman" panose="02020603050405020304" pitchFamily="18" charset="0"/>
                <a:cs typeface="Times New Roman" panose="02020603050405020304" pitchFamily="18" charset="0"/>
              </a:rPr>
              <a:t>Simpkins, G., &amp; Raphael, P. (1970). Black students, APA, and the challenge of change. American Psychologist, 25(5), xxi–xxvi. https://doi.org/10.1037/h0037752</a:t>
            </a:r>
          </a:p>
        </p:txBody>
      </p:sp>
    </p:spTree>
    <p:extLst>
      <p:ext uri="{BB962C8B-B14F-4D97-AF65-F5344CB8AC3E}">
        <p14:creationId xmlns:p14="http://schemas.microsoft.com/office/powerpoint/2010/main" val="3883400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B61A04-0D06-4AD0-9CD6-0E734F1FF70B}"/>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3511E44E-7B7C-4DDE-A0F3-42549E285F59}"/>
              </a:ext>
            </a:extLst>
          </p:cNvPr>
          <p:cNvSpPr>
            <a:spLocks noGrp="1"/>
          </p:cNvSpPr>
          <p:nvPr>
            <p:ph type="body" sz="quarter" idx="11"/>
          </p:nvPr>
        </p:nvSpPr>
        <p:spPr/>
        <p:txBody>
          <a:bodyPr>
            <a:normAutofit lnSpcReduction="10000"/>
          </a:bodyPr>
          <a:lstStyle/>
          <a:p>
            <a:pPr marL="0" indent="0">
              <a:buNone/>
            </a:pPr>
            <a:r>
              <a:rPr lang="en-US" sz="800" dirty="0">
                <a:latin typeface="Times New Roman" panose="02020603050405020304" pitchFamily="18" charset="0"/>
                <a:cs typeface="Times New Roman" panose="02020603050405020304" pitchFamily="18" charset="0"/>
              </a:rPr>
              <a:t>Smith, M. B., &amp; </a:t>
            </a:r>
            <a:r>
              <a:rPr lang="en-US" sz="800" dirty="0" err="1">
                <a:latin typeface="Times New Roman" panose="02020603050405020304" pitchFamily="18" charset="0"/>
                <a:cs typeface="Times New Roman" panose="02020603050405020304" pitchFamily="18" charset="0"/>
              </a:rPr>
              <a:t>Pickren</a:t>
            </a:r>
            <a:r>
              <a:rPr lang="en-US" sz="800" dirty="0">
                <a:latin typeface="Times New Roman" panose="02020603050405020304" pitchFamily="18" charset="0"/>
                <a:cs typeface="Times New Roman" panose="02020603050405020304" pitchFamily="18" charset="0"/>
              </a:rPr>
              <a:t>, W. E. (2018). The American Psychological Association in relation to social responsibility and social justice. In W. E. </a:t>
            </a:r>
            <a:r>
              <a:rPr lang="en-US" sz="800" dirty="0" err="1">
                <a:latin typeface="Times New Roman" panose="02020603050405020304" pitchFamily="18" charset="0"/>
                <a:cs typeface="Times New Roman" panose="02020603050405020304" pitchFamily="18" charset="0"/>
              </a:rPr>
              <a:t>Pickren</a:t>
            </a:r>
            <a:r>
              <a:rPr lang="en-US" sz="800" dirty="0">
                <a:latin typeface="Times New Roman" panose="02020603050405020304" pitchFamily="18" charset="0"/>
                <a:cs typeface="Times New Roman" panose="02020603050405020304" pitchFamily="18" charset="0"/>
              </a:rPr>
              <a:t> &amp; A. Rutherford (Eds.), 125 years of the American Psychological Association (pp. 359–391). Washington, DC: American Psychological Association.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10.1037/0000050-012</a:t>
            </a:r>
          </a:p>
          <a:p>
            <a:pPr marL="0" indent="0">
              <a:buNone/>
            </a:pPr>
            <a:r>
              <a:rPr lang="en-US" sz="800" dirty="0">
                <a:latin typeface="Times New Roman" panose="02020603050405020304" pitchFamily="18" charset="0"/>
                <a:cs typeface="Times New Roman" panose="02020603050405020304" pitchFamily="18" charset="0"/>
              </a:rPr>
              <a:t>Southern Poverty Law Center. (n.d.) Extremist files individual profiles. https://www.splcenter.org/fighting-hate/extremist-files/individual/raymond-cattell</a:t>
            </a:r>
          </a:p>
          <a:p>
            <a:pPr marL="0" indent="0">
              <a:buNone/>
            </a:pPr>
            <a:r>
              <a:rPr lang="en-US" sz="800" dirty="0">
                <a:latin typeface="Times New Roman" panose="02020603050405020304" pitchFamily="18" charset="0"/>
                <a:cs typeface="Times New Roman" panose="02020603050405020304" pitchFamily="18" charset="0"/>
              </a:rPr>
              <a:t>Stetson, G. R. (1897). Some memory tests of whites and blacks. Psychological Review, 4(3), 285–289.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10.1037/h0069814</a:t>
            </a:r>
          </a:p>
          <a:p>
            <a:pPr marL="0" indent="0">
              <a:buNone/>
            </a:pPr>
            <a:r>
              <a:rPr lang="en-US" sz="800" dirty="0">
                <a:latin typeface="Times New Roman" panose="02020603050405020304" pitchFamily="18" charset="0"/>
                <a:cs typeface="Times New Roman" panose="02020603050405020304" pitchFamily="18" charset="0"/>
              </a:rPr>
              <a:t>Sue, D. W., &amp; Sue, D. (1990). Counseling the culturally different: Theory and practice (2nd ed.). John Wiley &amp; Sons.</a:t>
            </a:r>
          </a:p>
          <a:p>
            <a:pPr marL="0" indent="0">
              <a:buNone/>
            </a:pPr>
            <a:r>
              <a:rPr lang="en-US" sz="800" dirty="0">
                <a:latin typeface="Times New Roman" panose="02020603050405020304" pitchFamily="18" charset="0"/>
                <a:cs typeface="Times New Roman" panose="02020603050405020304" pitchFamily="18" charset="0"/>
              </a:rPr>
              <a:t>Sue, S., &amp; Zane, N. (2006). Ethnic minority populations have been neglected by evidence-based practices. In J. C. Norcross, L. E. </a:t>
            </a:r>
            <a:r>
              <a:rPr lang="en-US" sz="800" dirty="0" err="1">
                <a:latin typeface="Times New Roman" panose="02020603050405020304" pitchFamily="18" charset="0"/>
                <a:cs typeface="Times New Roman" panose="02020603050405020304" pitchFamily="18" charset="0"/>
              </a:rPr>
              <a:t>Beutler</a:t>
            </a:r>
            <a:r>
              <a:rPr lang="en-US" sz="800" dirty="0">
                <a:latin typeface="Times New Roman" panose="02020603050405020304" pitchFamily="18" charset="0"/>
                <a:cs typeface="Times New Roman" panose="02020603050405020304" pitchFamily="18" charset="0"/>
              </a:rPr>
              <a:t>, and R. F. Levant (Eds) Evidence-based practices in mental health: Debate and dialogue on the fundamental questions (pp. 329–337). American Psychological Association. https://doi.org/10.1037/11265-008</a:t>
            </a:r>
          </a:p>
          <a:p>
            <a:pPr marL="0" indent="0">
              <a:buNone/>
            </a:pPr>
            <a:r>
              <a:rPr lang="en-US" sz="800" dirty="0" err="1">
                <a:latin typeface="Times New Roman" panose="02020603050405020304" pitchFamily="18" charset="0"/>
                <a:cs typeface="Times New Roman" panose="02020603050405020304" pitchFamily="18" charset="0"/>
              </a:rPr>
              <a:t>Terman</a:t>
            </a:r>
            <a:r>
              <a:rPr lang="en-US" sz="800" dirty="0">
                <a:latin typeface="Times New Roman" panose="02020603050405020304" pitchFamily="18" charset="0"/>
                <a:cs typeface="Times New Roman" panose="02020603050405020304" pitchFamily="18" charset="0"/>
              </a:rPr>
              <a:t>, L. M. (1916). The uses of intelligence tests. In L. M. </a:t>
            </a:r>
            <a:r>
              <a:rPr lang="en-US" sz="800" dirty="0" err="1">
                <a:latin typeface="Times New Roman" panose="02020603050405020304" pitchFamily="18" charset="0"/>
                <a:cs typeface="Times New Roman" panose="02020603050405020304" pitchFamily="18" charset="0"/>
              </a:rPr>
              <a:t>Terman</a:t>
            </a:r>
            <a:r>
              <a:rPr lang="en-US" sz="800" dirty="0">
                <a:latin typeface="Times New Roman" panose="02020603050405020304" pitchFamily="18" charset="0"/>
                <a:cs typeface="Times New Roman" panose="02020603050405020304" pitchFamily="18" charset="0"/>
              </a:rPr>
              <a:t>, The measurement of intelligence (pp. 3–21). Houghton, Mifflin and Company. https://doi.org/10.1037/10014-001</a:t>
            </a:r>
          </a:p>
          <a:p>
            <a:pPr marL="0" indent="0">
              <a:buNone/>
            </a:pPr>
            <a:r>
              <a:rPr lang="en-US" sz="800" dirty="0">
                <a:latin typeface="Times New Roman" panose="02020603050405020304" pitchFamily="18" charset="0"/>
                <a:cs typeface="Times New Roman" panose="02020603050405020304" pitchFamily="18" charset="0"/>
              </a:rPr>
              <a:t>Thompson, C. H. (Ed.) (1934). The Journal of Negro Education, 3(1). http://www.jstor.org/stable/2292134</a:t>
            </a:r>
          </a:p>
          <a:p>
            <a:pPr marL="0" indent="0">
              <a:buNone/>
            </a:pPr>
            <a:r>
              <a:rPr lang="en-US" sz="800" dirty="0">
                <a:latin typeface="Times New Roman" panose="02020603050405020304" pitchFamily="18" charset="0"/>
                <a:cs typeface="Times New Roman" panose="02020603050405020304" pitchFamily="18" charset="0"/>
              </a:rPr>
              <a:t>Tucker, W. H. (1994). The science and politics of racial research. Urbana: University of Illinois Press</a:t>
            </a:r>
          </a:p>
          <a:p>
            <a:pPr marL="0" indent="0">
              <a:buNone/>
            </a:pPr>
            <a:r>
              <a:rPr lang="en-US" sz="800" dirty="0">
                <a:latin typeface="Times New Roman" panose="02020603050405020304" pitchFamily="18" charset="0"/>
                <a:cs typeface="Times New Roman" panose="02020603050405020304" pitchFamily="18" charset="0"/>
              </a:rPr>
              <a:t>Tucker, W. H. (2002). The funding of scientific racism: Wickliffe Draper and the Pioneer Fund. Urbana: University of Illinois Press.</a:t>
            </a:r>
          </a:p>
          <a:p>
            <a:pPr marL="0" indent="0">
              <a:buNone/>
            </a:pPr>
            <a:r>
              <a:rPr lang="en-US" sz="800" dirty="0">
                <a:latin typeface="Times New Roman" panose="02020603050405020304" pitchFamily="18" charset="0"/>
                <a:cs typeface="Times New Roman" panose="02020603050405020304" pitchFamily="18" charset="0"/>
              </a:rPr>
              <a:t>Tucker, W. H. (2004). “Inharmoniously adapted to each other”: Science and racial crosses. In A. S. Winston (Ed.), Defining difference: Race and racism in the history of psychology (p. 109–133). American Psychological Association.</a:t>
            </a:r>
          </a:p>
          <a:p>
            <a:pPr marL="0" indent="0">
              <a:buNone/>
            </a:pPr>
            <a:r>
              <a:rPr lang="en-US" sz="800" dirty="0">
                <a:latin typeface="Times New Roman" panose="02020603050405020304" pitchFamily="18" charset="0"/>
                <a:cs typeface="Times New Roman" panose="02020603050405020304" pitchFamily="18" charset="0"/>
              </a:rPr>
              <a:t>Tucker, W. H. (2005). The racist past of the American psychology establishment. The Journal of Blacks in Higher Education, (48), 108–112. https://www.jbhe.com/features/48_Cattell_case.html</a:t>
            </a:r>
          </a:p>
          <a:p>
            <a:pPr marL="0" indent="0">
              <a:buNone/>
            </a:pPr>
            <a:r>
              <a:rPr lang="en-US" sz="800" dirty="0">
                <a:latin typeface="Times New Roman" panose="02020603050405020304" pitchFamily="18" charset="0"/>
                <a:cs typeface="Times New Roman" panose="02020603050405020304" pitchFamily="18" charset="0"/>
              </a:rPr>
              <a:t>Tucker, W. H. (2008). The Cattell controversy. Urbana: University of Illinois Press.</a:t>
            </a:r>
          </a:p>
          <a:p>
            <a:pPr marL="0" indent="0">
              <a:buNone/>
            </a:pPr>
            <a:r>
              <a:rPr lang="en-US" sz="800" dirty="0">
                <a:latin typeface="Times New Roman" panose="02020603050405020304" pitchFamily="18" charset="0"/>
                <a:cs typeface="Times New Roman" panose="02020603050405020304" pitchFamily="18" charset="0"/>
              </a:rPr>
              <a:t>Tyner, J. A. (1998). The geopolitics of eugenics and the incarceration of Japanese Americans. Antipode, 30(3), 251–269.</a:t>
            </a:r>
          </a:p>
          <a:p>
            <a:pPr marL="0" indent="0">
              <a:buNone/>
            </a:pPr>
            <a:r>
              <a:rPr lang="en-US" sz="800" dirty="0">
                <a:latin typeface="Times New Roman" panose="02020603050405020304" pitchFamily="18" charset="0"/>
                <a:cs typeface="Times New Roman" panose="02020603050405020304" pitchFamily="18" charset="0"/>
              </a:rPr>
              <a:t>U. S. Census Bureau (2021) Quick facts: Race and Hispanic origin. https://www.census.gov/quickfacts/fact/table/US/PST045219</a:t>
            </a:r>
          </a:p>
          <a:p>
            <a:pPr marL="0" indent="0">
              <a:buNone/>
            </a:pPr>
            <a:r>
              <a:rPr lang="en-US" sz="800" dirty="0">
                <a:latin typeface="Times New Roman" panose="02020603050405020304" pitchFamily="18" charset="0"/>
                <a:cs typeface="Times New Roman" panose="02020603050405020304" pitchFamily="18" charset="0"/>
              </a:rPr>
              <a:t>U.S. Government Printing Office (1967). Civil rights act of 1967: Hearings before the Subcommittee on Constitutional Rights of the Committee on the Judiciary, United States Senate, on S. 1026, S. 1318, S.1359, S. 1362, S. 1462, H.R. 2516 and H.R. 10805, proposed Civil Rights Act of 1967. (Washington, D.C., August 1, 8, 9, and 14; September 19, 20, 21, 26, and 27, 1967.)</a:t>
            </a:r>
          </a:p>
          <a:p>
            <a:pPr marL="0" indent="0">
              <a:buNone/>
            </a:pPr>
            <a:r>
              <a:rPr lang="en-US" sz="800" dirty="0">
                <a:latin typeface="Times New Roman" panose="02020603050405020304" pitchFamily="18" charset="0"/>
                <a:cs typeface="Times New Roman" panose="02020603050405020304" pitchFamily="18" charset="0"/>
              </a:rPr>
              <a:t>U.S. Government Printing Office. (1980) Truth in Testing Act of 1979. The Education Testing Act of 1979. Hearings before the Subcommittee on Elementary, Secondary and Vocational Education of the Committee on Education and Labor, House of Representatives, Ninety-Sixth Congress, First Session on H.R. 3564 and H.R. 4949 (Washington, D.C., July 31, August 1, September 10, September 24, and October 10-11, 1979).</a:t>
            </a:r>
          </a:p>
          <a:p>
            <a:pPr marL="0" indent="0">
              <a:buNone/>
            </a:pPr>
            <a:r>
              <a:rPr lang="en-US" sz="800" dirty="0">
                <a:latin typeface="Times New Roman" panose="02020603050405020304" pitchFamily="18" charset="0"/>
                <a:cs typeface="Times New Roman" panose="02020603050405020304" pitchFamily="18" charset="0"/>
              </a:rPr>
              <a:t>U.S. Surgeon General. (2001). Mental health: Culture, race, and ethnicity—A supplement to mental health: A report of the Surgeon General. Rockville, MD: U.S. Department of Health and Human Services.</a:t>
            </a:r>
          </a:p>
          <a:p>
            <a:pPr marL="0" indent="0">
              <a:buNone/>
            </a:pPr>
            <a:r>
              <a:rPr lang="en-US" sz="800" dirty="0">
                <a:latin typeface="Times New Roman" panose="02020603050405020304" pitchFamily="18" charset="0"/>
                <a:cs typeface="Times New Roman" panose="02020603050405020304" pitchFamily="18" charset="0"/>
              </a:rPr>
              <a:t>Vásquez, J. A., Gold, C., (1981/1980). Counseling and minorities: A bibliography. Rosslyn, Va.: National Clearinghouse for Bilingual Education, </a:t>
            </a:r>
            <a:r>
              <a:rPr lang="en-US" sz="800" dirty="0" err="1">
                <a:latin typeface="Times New Roman" panose="02020603050405020304" pitchFamily="18" charset="0"/>
                <a:cs typeface="Times New Roman" panose="02020603050405020304" pitchFamily="18" charset="0"/>
              </a:rPr>
              <a:t>InterAmerica</a:t>
            </a:r>
            <a:r>
              <a:rPr lang="en-US" sz="800" dirty="0">
                <a:latin typeface="Times New Roman" panose="02020603050405020304" pitchFamily="18" charset="0"/>
                <a:cs typeface="Times New Roman" panose="02020603050405020304" pitchFamily="18" charset="0"/>
              </a:rPr>
              <a:t> Research Associates. https://babel.hathitrust.org/cgi/pt?id=uc1.31210003961461&amp;view=1up&amp;seq=10&amp;skin=2021</a:t>
            </a:r>
          </a:p>
          <a:p>
            <a:pPr marL="0" indent="0">
              <a:buNone/>
            </a:pP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956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53E7A2-B279-49C3-B185-1C1903651B5F}"/>
              </a:ext>
            </a:extLst>
          </p:cNvPr>
          <p:cNvSpPr>
            <a:spLocks noGrp="1"/>
          </p:cNvSpPr>
          <p:nvPr>
            <p:ph type="title"/>
          </p:nvPr>
        </p:nvSpPr>
        <p:spPr/>
        <p:txBody>
          <a:bodyPr/>
          <a:lstStyle/>
          <a:p>
            <a:r>
              <a:rPr lang="en-US" dirty="0"/>
              <a:t>References (cont.)</a:t>
            </a:r>
          </a:p>
        </p:txBody>
      </p:sp>
      <p:sp>
        <p:nvSpPr>
          <p:cNvPr id="2" name="Text Placeholder 1">
            <a:extLst>
              <a:ext uri="{FF2B5EF4-FFF2-40B4-BE49-F238E27FC236}">
                <a16:creationId xmlns:a16="http://schemas.microsoft.com/office/drawing/2014/main" id="{C80A6A41-C884-4C07-966F-9125BE3CF1BE}"/>
              </a:ext>
            </a:extLst>
          </p:cNvPr>
          <p:cNvSpPr>
            <a:spLocks noGrp="1"/>
          </p:cNvSpPr>
          <p:nvPr>
            <p:ph type="body" sz="quarter" idx="11"/>
          </p:nvPr>
        </p:nvSpPr>
        <p:spPr/>
        <p:txBody>
          <a:bodyPr>
            <a:normAutofit/>
          </a:bodyPr>
          <a:lstStyle/>
          <a:p>
            <a:pPr marL="0" indent="0">
              <a:buNone/>
            </a:pPr>
            <a:r>
              <a:rPr lang="en-US" sz="800" dirty="0">
                <a:latin typeface="Times New Roman" panose="02020603050405020304" pitchFamily="18" charset="0"/>
                <a:cs typeface="Times New Roman" panose="02020603050405020304" pitchFamily="18" charset="0"/>
              </a:rPr>
              <a:t>Wegner, E. E. (1987). A review of the 1985 Standards for Educational and Psychological Testing: User responsibility and social justice. Journal of Counseling and Development, 66, 202–203. https://doi.org/10.1002/j.1556-6676.1987.tb00849.x</a:t>
            </a:r>
          </a:p>
          <a:p>
            <a:pPr marL="0" indent="0">
              <a:buNone/>
            </a:pPr>
            <a:r>
              <a:rPr lang="en-US" sz="800" dirty="0">
                <a:latin typeface="Times New Roman" panose="02020603050405020304" pitchFamily="18" charset="0"/>
                <a:cs typeface="Times New Roman" panose="02020603050405020304" pitchFamily="18" charset="0"/>
              </a:rPr>
              <a:t>Williams, R. L., &amp; Mitchell, H. (1978). What happened to </a:t>
            </a:r>
            <a:r>
              <a:rPr lang="en-US" sz="800" dirty="0" err="1">
                <a:latin typeface="Times New Roman" panose="02020603050405020304" pitchFamily="18" charset="0"/>
                <a:cs typeface="Times New Roman" panose="02020603050405020304" pitchFamily="18" charset="0"/>
              </a:rPr>
              <a:t>ABPsi’s</a:t>
            </a:r>
            <a:r>
              <a:rPr lang="en-US" sz="800" dirty="0">
                <a:latin typeface="Times New Roman" panose="02020603050405020304" pitchFamily="18" charset="0"/>
                <a:cs typeface="Times New Roman" panose="02020603050405020304" pitchFamily="18" charset="0"/>
              </a:rPr>
              <a:t> moratorium on testing: A 1968 to 1977 reminder. Journal of Black Psychology, 4(1–2), 25–42.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10.1177/009579847800400104</a:t>
            </a:r>
          </a:p>
          <a:p>
            <a:pPr marL="0" indent="0">
              <a:buNone/>
            </a:pPr>
            <a:r>
              <a:rPr lang="en-US" sz="800" dirty="0">
                <a:latin typeface="Times New Roman" panose="02020603050405020304" pitchFamily="18" charset="0"/>
                <a:cs typeface="Times New Roman" panose="02020603050405020304" pitchFamily="18" charset="0"/>
              </a:rPr>
              <a:t>Winston, A. S. (1998). Science in the service of the far right: Henry E. Garrett, the IAAEE, and the Liberty Lobby. Journal of Social Issues, 54(1), 179–210.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10.1111/00220-4537.00059</a:t>
            </a:r>
          </a:p>
          <a:p>
            <a:pPr marL="0" indent="0">
              <a:buNone/>
            </a:pPr>
            <a:r>
              <a:rPr lang="en-US" sz="800" dirty="0">
                <a:latin typeface="Times New Roman" panose="02020603050405020304" pitchFamily="18" charset="0"/>
                <a:cs typeface="Times New Roman" panose="02020603050405020304" pitchFamily="18" charset="0"/>
              </a:rPr>
              <a:t>Winston, A. S. (2020). Scientific racism and North American psychology. In O. </a:t>
            </a:r>
            <a:r>
              <a:rPr lang="en-US" sz="800" dirty="0" err="1">
                <a:latin typeface="Times New Roman" panose="02020603050405020304" pitchFamily="18" charset="0"/>
                <a:cs typeface="Times New Roman" panose="02020603050405020304" pitchFamily="18" charset="0"/>
              </a:rPr>
              <a:t>Braddick</a:t>
            </a:r>
            <a:r>
              <a:rPr lang="en-US" sz="800" dirty="0">
                <a:latin typeface="Times New Roman" panose="02020603050405020304" pitchFamily="18" charset="0"/>
                <a:cs typeface="Times New Roman" panose="02020603050405020304" pitchFamily="18" charset="0"/>
              </a:rPr>
              <a:t> (Ed.), The Oxford research encyclopedia of psychology. Oxford University Press. doi:10.1093/</a:t>
            </a:r>
            <a:r>
              <a:rPr lang="en-US" sz="800" dirty="0" err="1">
                <a:latin typeface="Times New Roman" panose="02020603050405020304" pitchFamily="18" charset="0"/>
                <a:cs typeface="Times New Roman" panose="02020603050405020304" pitchFamily="18" charset="0"/>
              </a:rPr>
              <a:t>acrefore</a:t>
            </a:r>
            <a:r>
              <a:rPr lang="en-US" sz="800" dirty="0">
                <a:latin typeface="Times New Roman" panose="02020603050405020304" pitchFamily="18" charset="0"/>
                <a:cs typeface="Times New Roman" panose="02020603050405020304" pitchFamily="18" charset="0"/>
              </a:rPr>
              <a:t>/9780190236557.013.516</a:t>
            </a:r>
          </a:p>
          <a:p>
            <a:pPr marL="0" indent="0">
              <a:buNone/>
            </a:pPr>
            <a:r>
              <a:rPr lang="en-US" sz="800" dirty="0" err="1">
                <a:latin typeface="Times New Roman" panose="02020603050405020304" pitchFamily="18" charset="0"/>
                <a:cs typeface="Times New Roman" panose="02020603050405020304" pitchFamily="18" charset="0"/>
              </a:rPr>
              <a:t>Wispe</a:t>
            </a:r>
            <a:r>
              <a:rPr lang="en-US" sz="800" dirty="0">
                <a:latin typeface="Times New Roman" panose="02020603050405020304" pitchFamily="18" charset="0"/>
                <a:cs typeface="Times New Roman" panose="02020603050405020304" pitchFamily="18" charset="0"/>
              </a:rPr>
              <a:t>, L., </a:t>
            </a:r>
            <a:r>
              <a:rPr lang="en-US" sz="800" dirty="0" err="1">
                <a:latin typeface="Times New Roman" panose="02020603050405020304" pitchFamily="18" charset="0"/>
                <a:cs typeface="Times New Roman" panose="02020603050405020304" pitchFamily="18" charset="0"/>
              </a:rPr>
              <a:t>Awkard</a:t>
            </a:r>
            <a:r>
              <a:rPr lang="en-US" sz="800" dirty="0">
                <a:latin typeface="Times New Roman" panose="02020603050405020304" pitchFamily="18" charset="0"/>
                <a:cs typeface="Times New Roman" panose="02020603050405020304" pitchFamily="18" charset="0"/>
              </a:rPr>
              <a:t>, J., Hoffman, M., Ash, P., Hicks, L. H., &amp; Porter, J. (1969). The Negro psychologist in America. American Psychologist, 24(2), 142–150. doi:10.1037/h0027107</a:t>
            </a:r>
          </a:p>
          <a:p>
            <a:pPr marL="0" indent="0">
              <a:buNone/>
            </a:pPr>
            <a:r>
              <a:rPr lang="en-US" sz="800" dirty="0">
                <a:latin typeface="Times New Roman" panose="02020603050405020304" pitchFamily="18" charset="0"/>
                <a:cs typeface="Times New Roman" panose="02020603050405020304" pitchFamily="18" charset="0"/>
              </a:rPr>
              <a:t>Worrell, F. C., &amp; Roberson, C. C. B. (2016). 2014 Standards for Educational and Psychological Testing: Implications for ethnic minority youth. In S. L. Graves, Jr., &amp; J. J. Blake (Eds.), Psychoeducational assessment and intervention for ethnic minority youth: Evidence-based approaches (pp. 41–57). American Psychological Association. doi:10.1037/14855-004</a:t>
            </a:r>
          </a:p>
          <a:p>
            <a:pPr marL="0" indent="0">
              <a:buNone/>
            </a:pPr>
            <a:r>
              <a:rPr lang="en-US" sz="800" dirty="0" err="1">
                <a:latin typeface="Times New Roman" panose="02020603050405020304" pitchFamily="18" charset="0"/>
                <a:cs typeface="Times New Roman" panose="02020603050405020304" pitchFamily="18" charset="0"/>
              </a:rPr>
              <a:t>Yakushko</a:t>
            </a:r>
            <a:r>
              <a:rPr lang="en-US" sz="800" dirty="0">
                <a:latin typeface="Times New Roman" panose="02020603050405020304" pitchFamily="18" charset="0"/>
                <a:cs typeface="Times New Roman" panose="02020603050405020304" pitchFamily="18" charset="0"/>
              </a:rPr>
              <a:t>, O. (2019). Eugenics and its evolution in the history of western psychology: A critical archival review. Psychotherapy and Politics International, 17(2), e1495. </a:t>
            </a:r>
            <a:r>
              <a:rPr lang="en-US" sz="800" dirty="0" err="1">
                <a:latin typeface="Times New Roman" panose="02020603050405020304" pitchFamily="18" charset="0"/>
                <a:cs typeface="Times New Roman" panose="02020603050405020304" pitchFamily="18" charset="0"/>
              </a:rPr>
              <a:t>doi</a:t>
            </a:r>
            <a:r>
              <a:rPr lang="en-US" sz="800" dirty="0">
                <a:latin typeface="Times New Roman" panose="02020603050405020304" pitchFamily="18" charset="0"/>
                <a:cs typeface="Times New Roman" panose="02020603050405020304" pitchFamily="18" charset="0"/>
              </a:rPr>
              <a:t>: 10.1002/ppi.1495</a:t>
            </a:r>
          </a:p>
          <a:p>
            <a:pPr marL="0" indent="0">
              <a:buNone/>
            </a:pPr>
            <a:r>
              <a:rPr lang="en-US" sz="800" dirty="0">
                <a:latin typeface="Times New Roman" panose="02020603050405020304" pitchFamily="18" charset="0"/>
                <a:cs typeface="Times New Roman" panose="02020603050405020304" pitchFamily="18" charset="0"/>
              </a:rPr>
              <a:t>Yerkes, R. M. (1921). Psychological examining in the U. S. Army. Memoirs of the National Academy of Sciences, No. 15. Washington, DC: National Academy of Sciences.</a:t>
            </a:r>
          </a:p>
          <a:p>
            <a:pPr marL="0" indent="0">
              <a:buNone/>
            </a:pPr>
            <a:r>
              <a:rPr lang="en-US" sz="800" dirty="0">
                <a:latin typeface="Times New Roman" panose="02020603050405020304" pitchFamily="18" charset="0"/>
                <a:cs typeface="Times New Roman" panose="02020603050405020304" pitchFamily="18" charset="0"/>
              </a:rPr>
              <a:t>Young, K. (1922). Mental differences in certain immigrant groups: Psychological tests of South Europeans in typical California schools with bearing on the educational policy and on the problems of racial contacts in this country (Vol. 1, No. 11). The University of California.</a:t>
            </a:r>
          </a:p>
          <a:p>
            <a:pPr marL="0" indent="0">
              <a:buNone/>
            </a:pPr>
            <a:r>
              <a:rPr lang="en-US" sz="800" dirty="0" err="1">
                <a:latin typeface="Times New Roman" panose="02020603050405020304" pitchFamily="18" charset="0"/>
                <a:cs typeface="Times New Roman" panose="02020603050405020304" pitchFamily="18" charset="0"/>
              </a:rPr>
              <a:t>Zenderland</a:t>
            </a:r>
            <a:r>
              <a:rPr lang="en-US" sz="800" dirty="0">
                <a:latin typeface="Times New Roman" panose="02020603050405020304" pitchFamily="18" charset="0"/>
                <a:cs typeface="Times New Roman" panose="02020603050405020304" pitchFamily="18" charset="0"/>
              </a:rPr>
              <a:t>, L. (1998). Measuring minds: Henry Herbert Goddard and the origins of American intelligence testing. New York, NY: Cambridge University Press.</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00139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5">
      <a:dk1>
        <a:srgbClr val="0B2839"/>
      </a:dk1>
      <a:lt1>
        <a:srgbClr val="FFFFFF"/>
      </a:lt1>
      <a:dk2>
        <a:srgbClr val="0B2839"/>
      </a:dk2>
      <a:lt2>
        <a:srgbClr val="EBEBEB"/>
      </a:lt2>
      <a:accent1>
        <a:srgbClr val="1D9CD6"/>
      </a:accent1>
      <a:accent2>
        <a:srgbClr val="005399"/>
      </a:accent2>
      <a:accent3>
        <a:srgbClr val="6784A4"/>
      </a:accent3>
      <a:accent4>
        <a:srgbClr val="CDD6DD"/>
      </a:accent4>
      <a:accent5>
        <a:srgbClr val="EBEBEB"/>
      </a:accent5>
      <a:accent6>
        <a:srgbClr val="EAF4FB"/>
      </a:accent6>
      <a:hlink>
        <a:srgbClr val="8ADFF8"/>
      </a:hlink>
      <a:folHlink>
        <a:srgbClr val="0053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c58d3921-98d9-4df8-97b4-4751e569b17c">XRRCAACZS4ZD-1650410620-330798</_dlc_DocId>
    <_dlc_DocIdUrl xmlns="c58d3921-98d9-4df8-97b4-4751e569b17c">
      <Url>https://apa750.sharepoint.com/sites/ScienceSharedFiles/_layouts/15/DocIdRedir.aspx?ID=XRRCAACZS4ZD-1650410620-330798</Url>
      <Description>XRRCAACZS4ZD-1650410620-330798</Description>
    </_dlc_DocIdUrl>
    <TaxCatchAll xmlns="c58d3921-98d9-4df8-97b4-4751e569b17c" xsi:nil="true"/>
    <lcf76f155ced4ddcb4097134ff3c332f xmlns="207f9cc2-29da-4b4f-9a00-8bd24b483093">
      <Terms xmlns="http://schemas.microsoft.com/office/infopath/2007/PartnerControls"/>
    </lcf76f155ced4ddcb4097134ff3c332f>
    <SharedWithUsers xmlns="c58d3921-98d9-4df8-97b4-4751e569b17c">
      <UserInfo>
        <DisplayName>Science EDI Team Members</DisplayName>
        <AccountId>118</AccountId>
        <AccountType/>
      </UserInfo>
      <UserInfo>
        <DisplayName>Bynum, Mia</DisplayName>
        <AccountId>65</AccountId>
        <AccountType/>
      </UserInfo>
      <UserInfo>
        <DisplayName>Prinstein, Mitch</DisplayName>
        <AccountId>82</AccountId>
        <AccountType/>
      </UserInfo>
      <UserInfo>
        <DisplayName>Butler, Adrienne</DisplayName>
        <AccountId>64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D9A92186D53A48BE61F5520502A277" ma:contentTypeVersion="16" ma:contentTypeDescription="Create a new document." ma:contentTypeScope="" ma:versionID="900bce39dc91424d9999b355d276761c">
  <xsd:schema xmlns:xsd="http://www.w3.org/2001/XMLSchema" xmlns:xs="http://www.w3.org/2001/XMLSchema" xmlns:p="http://schemas.microsoft.com/office/2006/metadata/properties" xmlns:ns2="c58d3921-98d9-4df8-97b4-4751e569b17c" xmlns:ns3="207f9cc2-29da-4b4f-9a00-8bd24b483093" targetNamespace="http://schemas.microsoft.com/office/2006/metadata/properties" ma:root="true" ma:fieldsID="d6a5a6ffdb88a5b51e2784973a37442c" ns2:_="" ns3:_="">
    <xsd:import namespace="c58d3921-98d9-4df8-97b4-4751e569b17c"/>
    <xsd:import namespace="207f9cc2-29da-4b4f-9a00-8bd24b48309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LengthInSeconds"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lcf76f155ced4ddcb4097134ff3c332f" minOccurs="0"/>
                <xsd:element ref="ns2:TaxCatchAll"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8d3921-98d9-4df8-97b4-4751e569b17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103147c3-3a65-42ad-819f-6e3eb2172371}" ma:internalName="TaxCatchAll" ma:showField="CatchAllData" ma:web="c58d3921-98d9-4df8-97b4-4751e569b17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07f9cc2-29da-4b4f-9a00-8bd24b48309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c7c392e-0ab6-4a0e-b54b-0e3ca8472436"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9566C6-28F3-4E05-8B08-5C31DA00A221}">
  <ds:schemaRefs>
    <ds:schemaRef ds:uri="207f9cc2-29da-4b4f-9a00-8bd24b483093"/>
    <ds:schemaRef ds:uri="http://schemas.microsoft.com/office/2006/metadata/properties"/>
    <ds:schemaRef ds:uri="http://www.w3.org/XML/1998/namespace"/>
    <ds:schemaRef ds:uri="c58d3921-98d9-4df8-97b4-4751e569b17c"/>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33CF6E88-EF80-4714-A4EF-415476FAC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8d3921-98d9-4df8-97b4-4751e569b17c"/>
    <ds:schemaRef ds:uri="207f9cc2-29da-4b4f-9a00-8bd24b4830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0E893C4-7742-4D04-BD28-91A636CDFE95}">
  <ds:schemaRefs>
    <ds:schemaRef ds:uri="http://schemas.microsoft.com/sharepoint/events"/>
  </ds:schemaRefs>
</ds:datastoreItem>
</file>

<file path=customXml/itemProps4.xml><?xml version="1.0" encoding="utf-8"?>
<ds:datastoreItem xmlns:ds="http://schemas.openxmlformats.org/officeDocument/2006/customXml" ds:itemID="{43A8EB6E-E078-4D46-90A5-D3F9BEF1C7C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755</TotalTime>
  <Words>14479</Words>
  <Application>Microsoft Macintosh PowerPoint</Application>
  <PresentationFormat>Widescreen</PresentationFormat>
  <Paragraphs>341</Paragraphs>
  <Slides>42</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42</vt:i4>
      </vt:variant>
    </vt:vector>
  </HeadingPairs>
  <TitlesOfParts>
    <vt:vector size="52" baseType="lpstr">
      <vt:lpstr>.AppleSystemUIFont</vt:lpstr>
      <vt:lpstr>Arial</vt:lpstr>
      <vt:lpstr>Calibri</vt:lpstr>
      <vt:lpstr>Calibri Light</vt:lpstr>
      <vt:lpstr>Franklin Gothic Demi</vt:lpstr>
      <vt:lpstr>Franklin Gothic Heavy</vt:lpstr>
      <vt:lpstr>Franklin Gothic Medium</vt:lpstr>
      <vt:lpstr>Times New Roman</vt:lpstr>
      <vt:lpstr>1_Office Theme</vt:lpstr>
      <vt:lpstr>2_Office Theme</vt:lpstr>
      <vt:lpstr>History of Racism in American Psychology</vt:lpstr>
      <vt:lpstr>Outline</vt:lpstr>
      <vt:lpstr>Summary of Harms: Part 1</vt:lpstr>
      <vt:lpstr>Summary of Harms: Part 2</vt:lpstr>
      <vt:lpstr>Summary of Harms: Part 3</vt:lpstr>
      <vt:lpstr>Summary of Harms: Part 4</vt:lpstr>
      <vt:lpstr>Key Terms</vt:lpstr>
      <vt:lpstr>Whiteness as the Global Standard</vt:lpstr>
      <vt:lpstr>Historical Data Used to Harm People of Color</vt:lpstr>
      <vt:lpstr>Consequences of Whiteness as the Standard Bearer in Psychology </vt:lpstr>
      <vt:lpstr>Psychology’sExclusion of People of Color</vt:lpstr>
      <vt:lpstr>Psychology and the Belief in Racial Hierarchy:  A Chronology  </vt:lpstr>
      <vt:lpstr>1850-1900</vt:lpstr>
      <vt:lpstr>1900-1925</vt:lpstr>
      <vt:lpstr>1900-1925</vt:lpstr>
      <vt:lpstr>1900-1925 (cont.)</vt:lpstr>
      <vt:lpstr>1900-1925 (cont.)</vt:lpstr>
      <vt:lpstr>1900-1925 (cont.)</vt:lpstr>
      <vt:lpstr>1900-1925 (cont.)</vt:lpstr>
      <vt:lpstr>1925-1950</vt:lpstr>
      <vt:lpstr>1925-1950</vt:lpstr>
      <vt:lpstr>1925-1950 (cont.)</vt:lpstr>
      <vt:lpstr>1925-1950 (cont.)</vt:lpstr>
      <vt:lpstr>1951-1975</vt:lpstr>
      <vt:lpstr>1951-1975</vt:lpstr>
      <vt:lpstr>1951-1975 (cont.)</vt:lpstr>
      <vt:lpstr>1951-1975 (cont.)</vt:lpstr>
      <vt:lpstr>1951-1975 (cont.)</vt:lpstr>
      <vt:lpstr>1951-1975 (cont.)</vt:lpstr>
      <vt:lpstr>1975-2020</vt:lpstr>
      <vt:lpstr>1975-2020</vt:lpstr>
      <vt:lpstr>1975-2020 (cont.)</vt:lpstr>
      <vt:lpstr>1975-2020 (cont.)</vt:lpstr>
      <vt:lpstr>1975-2020 (cont.)</vt:lpstr>
      <vt:lpstr>1975-2020 (cont.)</vt:lpstr>
      <vt:lpstr>References</vt:lpstr>
      <vt:lpstr>References (cont.)</vt:lpstr>
      <vt:lpstr>References (cont.)</vt:lpstr>
      <vt:lpstr>References (cont.)</vt:lpstr>
      <vt:lpstr>References (cont.)</vt:lpstr>
      <vt:lpstr>References (cont.)</vt:lpstr>
      <vt:lpstr>References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Racism in American Psychology: Project background</dc:title>
  <dc:creator>Bynum, Mia</dc:creator>
  <cp:lastModifiedBy>Prinstein, Mitch</cp:lastModifiedBy>
  <cp:revision>182</cp:revision>
  <dcterms:created xsi:type="dcterms:W3CDTF">2022-01-07T21:25:58Z</dcterms:created>
  <dcterms:modified xsi:type="dcterms:W3CDTF">2023-02-22T21:53:43Z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0x01010016D9A92186D53A48BE61F5520502A277</vt:lpwstr>
  </property>
  <property fmtid="{D5CDD505-2E9C-101B-9397-08002B2CF9AE}" pid="3" name="_dlc_DocIdItemGuid">
    <vt:lpwstr>951a26cb-1091-450d-b448-72014bee762b</vt:lpwstr>
  </property>
  <property fmtid="{D5CDD505-2E9C-101B-9397-08002B2CF9AE}" pid="4" name="MediaServiceImageTags">
    <vt:lpwstr/>
  </property>
</Properties>
</file>